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8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9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0.xml" ContentType="application/vnd.openxmlformats-officedocument.themeOverrid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1.xml" ContentType="application/vnd.openxmlformats-officedocument.themeOverr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2.xml" ContentType="application/vnd.openxmlformats-officedocument.themeOverride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3.xml" ContentType="application/vnd.openxmlformats-officedocument.themeOverride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4.xml" ContentType="application/vnd.openxmlformats-officedocument.themeOverrid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5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sldIdLst>
    <p:sldId id="261" r:id="rId3"/>
    <p:sldId id="314" r:id="rId4"/>
    <p:sldId id="301" r:id="rId5"/>
    <p:sldId id="317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5" r:id="rId19"/>
  </p:sldIdLst>
  <p:sldSz cx="12192000" cy="6858000"/>
  <p:notesSz cx="9236075" cy="6950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04" autoAdjust="0"/>
  </p:normalViewPr>
  <p:slideViewPr>
    <p:cSldViewPr snapToGrid="0">
      <p:cViewPr varScale="1">
        <p:scale>
          <a:sx n="75" d="100"/>
          <a:sy n="75" d="100"/>
        </p:scale>
        <p:origin x="7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../embeddings/oleObject6.bin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../embeddings/oleObject7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../embeddings/oleObject8.bin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../embeddings/oleObject9.bin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Grigor\Desktop\presentation_0403_graph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5.bin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Запознати ли сте с  „Областната стратегия за подкрепа за личностно развитие на децата и учениците в Софийска област (2020 – 2022)“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273064923488334E-2"/>
          <c:y val="0.17901955003897746"/>
          <c:w val="0.89466613843080933"/>
          <c:h val="0.535829841222727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DATA!$C$174</c:f>
              <c:strCache>
                <c:ptCount val="1"/>
                <c:pt idx="0">
                  <c:v>Директори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DATA!$B$175:$B$178</c:f>
              <c:strCache>
                <c:ptCount val="4"/>
                <c:pt idx="0">
                  <c:v>Да чувал/а съм и съм добре запознат/а с документа</c:v>
                </c:pt>
                <c:pt idx="1">
                  <c:v>Да, чувал/а съм за наличието на Стратегията, но не съм запознат/а в детайл с документа</c:v>
                </c:pt>
                <c:pt idx="2">
                  <c:v>Не съм чувал/а за тази Стратегия</c:v>
                </c:pt>
                <c:pt idx="3">
                  <c:v>Без отговор</c:v>
                </c:pt>
              </c:strCache>
            </c:strRef>
          </c:cat>
          <c:val>
            <c:numRef>
              <c:f>DATA!$C$175:$C$178</c:f>
              <c:numCache>
                <c:formatCode>#\ ##0.0%</c:formatCode>
                <c:ptCount val="4"/>
                <c:pt idx="0">
                  <c:v>0.48648648648648646</c:v>
                </c:pt>
                <c:pt idx="1">
                  <c:v>0.3783783783783784</c:v>
                </c:pt>
                <c:pt idx="2">
                  <c:v>0</c:v>
                </c:pt>
                <c:pt idx="3">
                  <c:v>0.13513513513513514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B5-4C8C-8EB5-0DA4C1162CCF}"/>
            </c:ext>
          </c:extLst>
        </c:ser>
        <c:ser>
          <c:idx val="1"/>
          <c:order val="1"/>
          <c:tx>
            <c:strRef>
              <c:f>DATA!$D$174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DATA!$B$175:$B$178</c:f>
              <c:strCache>
                <c:ptCount val="4"/>
                <c:pt idx="0">
                  <c:v>Да чувал/а съм и съм добре запознат/а с документа</c:v>
                </c:pt>
                <c:pt idx="1">
                  <c:v>Да, чувал/а съм за наличието на Стратегията, но не съм запознат/а в детайл с документа</c:v>
                </c:pt>
                <c:pt idx="2">
                  <c:v>Не съм чувал/а за тази Стратегия</c:v>
                </c:pt>
                <c:pt idx="3">
                  <c:v>Без отговор</c:v>
                </c:pt>
              </c:strCache>
            </c:strRef>
          </c:cat>
          <c:val>
            <c:numRef>
              <c:f>DATA!$D$175:$D$178</c:f>
              <c:numCache>
                <c:formatCode>#\ ##0.0%</c:formatCode>
                <c:ptCount val="4"/>
                <c:pt idx="0">
                  <c:v>0.21951219512195125</c:v>
                </c:pt>
                <c:pt idx="1">
                  <c:v>0.47560975609756101</c:v>
                </c:pt>
                <c:pt idx="2">
                  <c:v>0.17073170731707318</c:v>
                </c:pt>
                <c:pt idx="3">
                  <c:v>0.13414634146341464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B5-4C8C-8EB5-0DA4C1162CCF}"/>
            </c:ext>
          </c:extLst>
        </c:ser>
        <c:ser>
          <c:idx val="2"/>
          <c:order val="2"/>
          <c:tx>
            <c:strRef>
              <c:f>DATA!$E$174</c:f>
              <c:strCache>
                <c:ptCount val="1"/>
                <c:pt idx="0">
                  <c:v>Родители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DATA!$B$175:$B$178</c:f>
              <c:strCache>
                <c:ptCount val="4"/>
                <c:pt idx="0">
                  <c:v>Да чувал/а съм и съм добре запознат/а с документа</c:v>
                </c:pt>
                <c:pt idx="1">
                  <c:v>Да, чувал/а съм за наличието на Стратегията, но не съм запознат/а в детайл с документа</c:v>
                </c:pt>
                <c:pt idx="2">
                  <c:v>Не съм чувал/а за тази Стратегия</c:v>
                </c:pt>
                <c:pt idx="3">
                  <c:v>Без отговор</c:v>
                </c:pt>
              </c:strCache>
            </c:strRef>
          </c:cat>
          <c:val>
            <c:numRef>
              <c:f>DATA!$E$175:$E$178</c:f>
              <c:numCache>
                <c:formatCode>#\ ##0.0%</c:formatCode>
                <c:ptCount val="4"/>
                <c:pt idx="0">
                  <c:v>8.2644628099173542E-2</c:v>
                </c:pt>
                <c:pt idx="1">
                  <c:v>0.23966942148760331</c:v>
                </c:pt>
                <c:pt idx="2">
                  <c:v>0.52892561983471076</c:v>
                </c:pt>
                <c:pt idx="3">
                  <c:v>0.1487603305785124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B5-4C8C-8EB5-0DA4C1162C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overlap val="-27"/>
        <c:axId val="622910728"/>
        <c:axId val="622915320"/>
      </c:barChart>
      <c:catAx>
        <c:axId val="622910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915320"/>
        <c:crosses val="autoZero"/>
        <c:auto val="1"/>
        <c:lblAlgn val="ctr"/>
        <c:lblOffset val="100"/>
        <c:noMultiLvlLbl val="0"/>
      </c:catAx>
      <c:valAx>
        <c:axId val="622915320"/>
        <c:scaling>
          <c:orientation val="minMax"/>
        </c:scaling>
        <c:delete val="1"/>
        <c:axPos val="l"/>
        <c:numFmt formatCode="#\ ##0.0%" sourceLinked="1"/>
        <c:majorTickMark val="none"/>
        <c:minorTickMark val="none"/>
        <c:tickLblPos val="nextTo"/>
        <c:crossAx val="62291072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/>
              <a:t>По кои от следните теми има нужда от допълнително обучение за педагогическите специалисти: 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64044805587004983"/>
          <c:y val="0.1158353572527018"/>
          <c:w val="0.31977470169887029"/>
          <c:h val="0.806565495108167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DATA!$C$130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DATA!$B$131:$B$141</c:f>
              <c:strCache>
                <c:ptCount val="11"/>
                <c:pt idx="0">
                  <c:v>Нямам нужда/  Педагогическите специалисти в моя екип нямат нужда от допълнителни обучения по изброените теми</c:v>
                </c:pt>
                <c:pt idx="1">
                  <c:v>Работа с родители на  деца в риск (вкл. и риск от отпадане от детска градина) и  деца, жертва на насилие</c:v>
                </c:pt>
                <c:pt idx="2">
                  <c:v>Превенция на тормоза и насилието</c:v>
                </c:pt>
                <c:pt idx="3">
                  <c:v>Предотвратяване на  ранното напускане на детска градина</c:v>
                </c:pt>
                <c:pt idx="4">
                  <c:v>Работата с  деца  в риск (вкл. и риск от отпадане от детска градина) и  деца, жертва на насилие </c:v>
                </c:pt>
                <c:pt idx="5">
                  <c:v>Работа с родители на  деца с изявени дарби</c:v>
                </c:pt>
                <c:pt idx="6">
                  <c:v>Работа с родители на  деца със СОП</c:v>
                </c:pt>
                <c:pt idx="7">
                  <c:v>Работа с деца с изявени дарби</c:v>
                </c:pt>
                <c:pt idx="8">
                  <c:v>Извършване на функционална оценка на децата и определяне на нуждата от допълнителна подкрепа </c:v>
                </c:pt>
                <c:pt idx="9">
                  <c:v>Работа с деца със СОП</c:v>
                </c:pt>
                <c:pt idx="10">
                  <c:v>Мотивация и преодоляване на проблемното поведение</c:v>
                </c:pt>
              </c:strCache>
            </c:strRef>
          </c:cat>
          <c:val>
            <c:numRef>
              <c:f>DATA!$C$131:$C$141</c:f>
              <c:numCache>
                <c:formatCode>#\ ##0.0%</c:formatCode>
                <c:ptCount val="11"/>
                <c:pt idx="0">
                  <c:v>1.2195121951219513E-2</c:v>
                </c:pt>
                <c:pt idx="1">
                  <c:v>0.31707317073170732</c:v>
                </c:pt>
                <c:pt idx="2">
                  <c:v>0.28048780487804875</c:v>
                </c:pt>
                <c:pt idx="3">
                  <c:v>0.14634146341463417</c:v>
                </c:pt>
                <c:pt idx="4">
                  <c:v>0.36585365853658536</c:v>
                </c:pt>
                <c:pt idx="5">
                  <c:v>0.17073170731707318</c:v>
                </c:pt>
                <c:pt idx="6">
                  <c:v>0.41463414634146339</c:v>
                </c:pt>
                <c:pt idx="7">
                  <c:v>0.32926829268292684</c:v>
                </c:pt>
                <c:pt idx="8">
                  <c:v>0.35365853658536589</c:v>
                </c:pt>
                <c:pt idx="9">
                  <c:v>0.54878048780487798</c:v>
                </c:pt>
                <c:pt idx="10">
                  <c:v>0.52439024390243905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9-4050-B1E0-89F6FE342D26}"/>
            </c:ext>
          </c:extLst>
        </c:ser>
        <c:ser>
          <c:idx val="1"/>
          <c:order val="1"/>
          <c:tx>
            <c:strRef>
              <c:f>DATA!$D$130</c:f>
              <c:strCache>
                <c:ptCount val="1"/>
                <c:pt idx="0">
                  <c:v>Директори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DATA!$B$131:$B$141</c:f>
              <c:strCache>
                <c:ptCount val="11"/>
                <c:pt idx="0">
                  <c:v>Нямам нужда/  Педагогическите специалисти в моя екип нямат нужда от допълнителни обучения по изброените теми</c:v>
                </c:pt>
                <c:pt idx="1">
                  <c:v>Работа с родители на  деца в риск (вкл. и риск от отпадане от детска градина) и  деца, жертва на насилие</c:v>
                </c:pt>
                <c:pt idx="2">
                  <c:v>Превенция на тормоза и насилието</c:v>
                </c:pt>
                <c:pt idx="3">
                  <c:v>Предотвратяване на  ранното напускане на детска градина</c:v>
                </c:pt>
                <c:pt idx="4">
                  <c:v>Работата с  деца  в риск (вкл. и риск от отпадане от детска градина) и  деца, жертва на насилие </c:v>
                </c:pt>
                <c:pt idx="5">
                  <c:v>Работа с родители на  деца с изявени дарби</c:v>
                </c:pt>
                <c:pt idx="6">
                  <c:v>Работа с родители на  деца със СОП</c:v>
                </c:pt>
                <c:pt idx="7">
                  <c:v>Работа с деца с изявени дарби</c:v>
                </c:pt>
                <c:pt idx="8">
                  <c:v>Извършване на функционална оценка на децата и определяне на нуждата от допълнителна подкрепа </c:v>
                </c:pt>
                <c:pt idx="9">
                  <c:v>Работа с деца със СОП</c:v>
                </c:pt>
                <c:pt idx="10">
                  <c:v>Мотивация и преодоляване на проблемното поведение</c:v>
                </c:pt>
              </c:strCache>
            </c:strRef>
          </c:cat>
          <c:val>
            <c:numRef>
              <c:f>DATA!$D$131:$D$141</c:f>
              <c:numCache>
                <c:formatCode>#\ ##0.0%</c:formatCode>
                <c:ptCount val="11"/>
                <c:pt idx="0">
                  <c:v>5.405405405405405E-2</c:v>
                </c:pt>
                <c:pt idx="1">
                  <c:v>0.1891891891891892</c:v>
                </c:pt>
                <c:pt idx="2">
                  <c:v>0.29729729729729731</c:v>
                </c:pt>
                <c:pt idx="3">
                  <c:v>0.29729729729729731</c:v>
                </c:pt>
                <c:pt idx="4">
                  <c:v>0.32432432432432434</c:v>
                </c:pt>
                <c:pt idx="5">
                  <c:v>0.35135135135135137</c:v>
                </c:pt>
                <c:pt idx="6">
                  <c:v>0.4324324324324324</c:v>
                </c:pt>
                <c:pt idx="7">
                  <c:v>0.4324324324324324</c:v>
                </c:pt>
                <c:pt idx="8">
                  <c:v>0.45945945945945943</c:v>
                </c:pt>
                <c:pt idx="9">
                  <c:v>0.54054054054054057</c:v>
                </c:pt>
                <c:pt idx="10">
                  <c:v>0.56756756756756754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9-4050-B1E0-89F6FE342D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22911056"/>
        <c:axId val="622914008"/>
      </c:barChart>
      <c:catAx>
        <c:axId val="62291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914008"/>
        <c:crosses val="autoZero"/>
        <c:auto val="1"/>
        <c:lblAlgn val="ctr"/>
        <c:lblOffset val="100"/>
        <c:noMultiLvlLbl val="0"/>
      </c:catAx>
      <c:valAx>
        <c:axId val="622914008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62291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 dirty="0"/>
              <a:t>Как</a:t>
            </a:r>
            <a:r>
              <a:rPr lang="bg-BG" b="1" baseline="0" dirty="0"/>
              <a:t> бихте оценили взаимодействието си с </a:t>
            </a:r>
            <a:r>
              <a:rPr lang="bg-BG" b="1" dirty="0"/>
              <a:t>…</a:t>
            </a:r>
            <a:endParaRPr lang="en-GB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1617664014959264"/>
          <c:y val="0.12729295569420485"/>
          <c:w val="0.45096228170614511"/>
          <c:h val="0.77328640039224517"/>
        </c:manualLayout>
      </c:layout>
      <c:barChart>
        <c:barDir val="bar"/>
        <c:grouping val="stacked"/>
        <c:varyColors val="0"/>
        <c:ser>
          <c:idx val="0"/>
          <c:order val="0"/>
          <c:tx>
            <c:v>По-скоро добро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взаимодействие!$A$3:$A$25</c:f>
              <c:strCache>
                <c:ptCount val="22"/>
                <c:pt idx="0">
                  <c:v>Регионалното управление на образованието (РУО)</c:v>
                </c:pt>
                <c:pt idx="3">
                  <c:v>Родителите на деца със СОП</c:v>
                </c:pt>
                <c:pt idx="6">
                  <c:v>Регионалния център за подкрепа на процеса на приобщаващо образование (РЦПППО)</c:v>
                </c:pt>
                <c:pt idx="9">
                  <c:v>Отдела "Закрила на детето"</c:v>
                </c:pt>
                <c:pt idx="12">
                  <c:v>Специалистите от общинските социални институции</c:v>
                </c:pt>
                <c:pt idx="15">
                  <c:v>Родителите на деца в риск</c:v>
                </c:pt>
                <c:pt idx="18">
                  <c:v>Гражданския сектор (НПО)</c:v>
                </c:pt>
                <c:pt idx="21">
                  <c:v>Родителите на деца с изявени дарби</c:v>
                </c:pt>
              </c:strCache>
            </c:strRef>
          </c:cat>
          <c:val>
            <c:numRef>
              <c:f>взаимодействие!$B$3:$B$25</c:f>
              <c:numCache>
                <c:formatCode>General</c:formatCode>
                <c:ptCount val="23"/>
                <c:pt idx="0" formatCode="#,#00%">
                  <c:v>0.1891891891891892</c:v>
                </c:pt>
                <c:pt idx="3" formatCode="#,#00%">
                  <c:v>0.27027027027027029</c:v>
                </c:pt>
                <c:pt idx="6" formatCode="#,#00%">
                  <c:v>0.1891891891891892</c:v>
                </c:pt>
                <c:pt idx="9" formatCode="#,#00%">
                  <c:v>0.1891891891891892</c:v>
                </c:pt>
                <c:pt idx="12" formatCode="#,#00%">
                  <c:v>0.1891891891891892</c:v>
                </c:pt>
                <c:pt idx="15" formatCode="#,#00%">
                  <c:v>0.29729729729729731</c:v>
                </c:pt>
                <c:pt idx="18" formatCode="#,#00%">
                  <c:v>0.1891891891891892</c:v>
                </c:pt>
                <c:pt idx="21" formatCode="#,#00%">
                  <c:v>0.27027027027027029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E-4C16-9326-E8438550A378}"/>
            </c:ext>
          </c:extLst>
        </c:ser>
        <c:ser>
          <c:idx val="1"/>
          <c:order val="1"/>
          <c:tx>
            <c:v>Много добро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взаимодействие!$A$3:$A$25</c:f>
              <c:strCache>
                <c:ptCount val="22"/>
                <c:pt idx="0">
                  <c:v>Регионалното управление на образованието (РУО)</c:v>
                </c:pt>
                <c:pt idx="3">
                  <c:v>Родителите на деца със СОП</c:v>
                </c:pt>
                <c:pt idx="6">
                  <c:v>Регионалния център за подкрепа на процеса на приобщаващо образование (РЦПППО)</c:v>
                </c:pt>
                <c:pt idx="9">
                  <c:v>Отдела "Закрила на детето"</c:v>
                </c:pt>
                <c:pt idx="12">
                  <c:v>Специалистите от общинските социални институции</c:v>
                </c:pt>
                <c:pt idx="15">
                  <c:v>Родителите на деца в риск</c:v>
                </c:pt>
                <c:pt idx="18">
                  <c:v>Гражданския сектор (НПО)</c:v>
                </c:pt>
                <c:pt idx="21">
                  <c:v>Родителите на деца с изявени дарби</c:v>
                </c:pt>
              </c:strCache>
            </c:strRef>
          </c:cat>
          <c:val>
            <c:numRef>
              <c:f>взаимодействие!$C$3:$C$25</c:f>
              <c:numCache>
                <c:formatCode>General</c:formatCode>
                <c:ptCount val="23"/>
                <c:pt idx="0" formatCode="#,#00%">
                  <c:v>0.64864864864864868</c:v>
                </c:pt>
                <c:pt idx="3" formatCode="#,#00%">
                  <c:v>0.54054054054054057</c:v>
                </c:pt>
                <c:pt idx="6" formatCode="#,#00%">
                  <c:v>0.59459459459459463</c:v>
                </c:pt>
                <c:pt idx="9" formatCode="#,#00%">
                  <c:v>0.59459459459459463</c:v>
                </c:pt>
                <c:pt idx="12" formatCode="#,#00%">
                  <c:v>0.59459459459459463</c:v>
                </c:pt>
                <c:pt idx="15" formatCode="#,#00%">
                  <c:v>0.27027027027027029</c:v>
                </c:pt>
                <c:pt idx="18" formatCode="#,#00%">
                  <c:v>0.35135135135135137</c:v>
                </c:pt>
                <c:pt idx="21" formatCode="#,#00%">
                  <c:v>0.2162162162162162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8E-4C16-9326-E8438550A378}"/>
            </c:ext>
          </c:extLst>
        </c:ser>
        <c:ser>
          <c:idx val="2"/>
          <c:order val="2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взаимодействие!$A$3:$A$25</c:f>
              <c:strCache>
                <c:ptCount val="22"/>
                <c:pt idx="0">
                  <c:v>Регионалното управление на образованието (РУО)</c:v>
                </c:pt>
                <c:pt idx="3">
                  <c:v>Родителите на деца със СОП</c:v>
                </c:pt>
                <c:pt idx="6">
                  <c:v>Регионалния център за подкрепа на процеса на приобщаващо образование (РЦПППО)</c:v>
                </c:pt>
                <c:pt idx="9">
                  <c:v>Отдела "Закрила на детето"</c:v>
                </c:pt>
                <c:pt idx="12">
                  <c:v>Специалистите от общинските социални институции</c:v>
                </c:pt>
                <c:pt idx="15">
                  <c:v>Родителите на деца в риск</c:v>
                </c:pt>
                <c:pt idx="18">
                  <c:v>Гражданския сектор (НПО)</c:v>
                </c:pt>
                <c:pt idx="21">
                  <c:v>Родителите на деца с изявени дарби</c:v>
                </c:pt>
              </c:strCache>
            </c:strRef>
          </c:cat>
          <c:val>
            <c:numRef>
              <c:f>взаимодействие!$D$3:$D$25</c:f>
              <c:numCache>
                <c:formatCode>#,#00%</c:formatCode>
                <c:ptCount val="23"/>
                <c:pt idx="1">
                  <c:v>0.32926829268292684</c:v>
                </c:pt>
                <c:pt idx="4">
                  <c:v>0.2073170731707317</c:v>
                </c:pt>
                <c:pt idx="7">
                  <c:v>0.23170731707317074</c:v>
                </c:pt>
                <c:pt idx="10">
                  <c:v>0.24390243902439024</c:v>
                </c:pt>
                <c:pt idx="13">
                  <c:v>0.23170731707317074</c:v>
                </c:pt>
                <c:pt idx="16">
                  <c:v>0.15853658536585366</c:v>
                </c:pt>
                <c:pt idx="19">
                  <c:v>0.24390243902439024</c:v>
                </c:pt>
                <c:pt idx="22">
                  <c:v>0.17073170731707318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78E-4C16-9326-E8438550A378}"/>
            </c:ext>
          </c:extLst>
        </c:ser>
        <c:ser>
          <c:idx val="3"/>
          <c:order val="3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взаимодействие!$A$3:$A$25</c:f>
              <c:strCache>
                <c:ptCount val="22"/>
                <c:pt idx="0">
                  <c:v>Регионалното управление на образованието (РУО)</c:v>
                </c:pt>
                <c:pt idx="3">
                  <c:v>Родителите на деца със СОП</c:v>
                </c:pt>
                <c:pt idx="6">
                  <c:v>Регионалния център за подкрепа на процеса на приобщаващо образование (РЦПППО)</c:v>
                </c:pt>
                <c:pt idx="9">
                  <c:v>Отдела "Закрила на детето"</c:v>
                </c:pt>
                <c:pt idx="12">
                  <c:v>Специалистите от общинските социални институции</c:v>
                </c:pt>
                <c:pt idx="15">
                  <c:v>Родителите на деца в риск</c:v>
                </c:pt>
                <c:pt idx="18">
                  <c:v>Гражданския сектор (НПО)</c:v>
                </c:pt>
                <c:pt idx="21">
                  <c:v>Родителите на деца с изявени дарби</c:v>
                </c:pt>
              </c:strCache>
            </c:strRef>
          </c:cat>
          <c:val>
            <c:numRef>
              <c:f>взаимодействие!$E$3:$E$25</c:f>
              <c:numCache>
                <c:formatCode>#,#00%</c:formatCode>
                <c:ptCount val="23"/>
                <c:pt idx="1">
                  <c:v>0.1951219512195122</c:v>
                </c:pt>
                <c:pt idx="4">
                  <c:v>0.3048780487804878</c:v>
                </c:pt>
                <c:pt idx="7">
                  <c:v>0.3048780487804878</c:v>
                </c:pt>
                <c:pt idx="10">
                  <c:v>0.10975609756097562</c:v>
                </c:pt>
                <c:pt idx="13">
                  <c:v>0.18292682926829268</c:v>
                </c:pt>
                <c:pt idx="16">
                  <c:v>0.10975609756097562</c:v>
                </c:pt>
                <c:pt idx="19">
                  <c:v>0.13414634146341464</c:v>
                </c:pt>
                <c:pt idx="22">
                  <c:v>0.1951219512195122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8E-4C16-9326-E8438550A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"/>
        <c:overlap val="100"/>
        <c:axId val="1377701807"/>
        <c:axId val="1377713039"/>
      </c:barChart>
      <c:catAx>
        <c:axId val="13777018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713039"/>
        <c:crosses val="autoZero"/>
        <c:auto val="1"/>
        <c:lblAlgn val="ctr"/>
        <c:lblOffset val="100"/>
        <c:noMultiLvlLbl val="0"/>
      </c:catAx>
      <c:valAx>
        <c:axId val="1377713039"/>
        <c:scaling>
          <c:orientation val="minMax"/>
        </c:scaling>
        <c:delete val="1"/>
        <c:axPos val="t"/>
        <c:numFmt formatCode="#,#00%" sourceLinked="1"/>
        <c:majorTickMark val="none"/>
        <c:minorTickMark val="none"/>
        <c:tickLblPos val="nextTo"/>
        <c:crossAx val="137770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/>
              <a:t>Възползвали ли сте се от някоя от следните видове подкрепа от страна на Регионален център за подкрепа на процеса на приобщаващо образование: 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66938926366107143"/>
          <c:y val="0.14614718688945971"/>
          <c:w val="0.18837550706374404"/>
          <c:h val="0.7610482524482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DATA!$C$153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DATA!$B$154:$B$160</c:f>
              <c:strCache>
                <c:ptCount val="7"/>
                <c:pt idx="0">
                  <c:v>Не сме получавали подкрепа от РЦПППО досега</c:v>
                </c:pt>
                <c:pt idx="1">
                  <c:v>Не съм запознат/а</c:v>
                </c:pt>
                <c:pt idx="2">
                  <c:v>Покана за участие във форми за представяне на добри практики на общинско и областно ниво </c:v>
                </c:pt>
                <c:pt idx="3">
                  <c:v>Индивидуално консултиране по конкретни казуси</c:v>
                </c:pt>
                <c:pt idx="4">
                  <c:v>Разпространение на информация, материали и образци за организиране на приобщаващото образование </c:v>
                </c:pt>
                <c:pt idx="5">
                  <c:v>Методическа подкрепа от РЦПППО при заявка и конкретна нужда/ проблем на  екипа за подкрепа за личностно развитие (ЕПЛР) </c:v>
                </c:pt>
                <c:pt idx="6">
                  <c:v>Провеждане на работни съвещания с директори и педагогически специалисти за оказване на методическа подкрепа по въпросите на приобщаващото образование </c:v>
                </c:pt>
              </c:strCache>
            </c:strRef>
          </c:cat>
          <c:val>
            <c:numRef>
              <c:f>DATA!$C$154:$C$160</c:f>
              <c:numCache>
                <c:formatCode>#\ ##0.0%</c:formatCode>
                <c:ptCount val="7"/>
                <c:pt idx="0">
                  <c:v>0.14634146341463417</c:v>
                </c:pt>
                <c:pt idx="1">
                  <c:v>0.24390243902439024</c:v>
                </c:pt>
                <c:pt idx="2">
                  <c:v>9.7560975609756101E-2</c:v>
                </c:pt>
                <c:pt idx="3">
                  <c:v>0.13414634146341464</c:v>
                </c:pt>
                <c:pt idx="4">
                  <c:v>0.14634146341463417</c:v>
                </c:pt>
                <c:pt idx="5">
                  <c:v>0.25609756097560976</c:v>
                </c:pt>
                <c:pt idx="6">
                  <c:v>0.25609756097560976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C-47FC-ADE9-B84761351F55}"/>
            </c:ext>
          </c:extLst>
        </c:ser>
        <c:ser>
          <c:idx val="1"/>
          <c:order val="1"/>
          <c:tx>
            <c:strRef>
              <c:f>DATA!$D$153</c:f>
              <c:strCache>
                <c:ptCount val="1"/>
                <c:pt idx="0">
                  <c:v>Директори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DATA!$B$154:$B$160</c:f>
              <c:strCache>
                <c:ptCount val="7"/>
                <c:pt idx="0">
                  <c:v>Не сме получавали подкрепа от РЦПППО досега</c:v>
                </c:pt>
                <c:pt idx="1">
                  <c:v>Не съм запознат/а</c:v>
                </c:pt>
                <c:pt idx="2">
                  <c:v>Покана за участие във форми за представяне на добри практики на общинско и областно ниво </c:v>
                </c:pt>
                <c:pt idx="3">
                  <c:v>Индивидуално консултиране по конкретни казуси</c:v>
                </c:pt>
                <c:pt idx="4">
                  <c:v>Разпространение на информация, материали и образци за организиране на приобщаващото образование </c:v>
                </c:pt>
                <c:pt idx="5">
                  <c:v>Методическа подкрепа от РЦПППО при заявка и конкретна нужда/ проблем на  екипа за подкрепа за личностно развитие (ЕПЛР) </c:v>
                </c:pt>
                <c:pt idx="6">
                  <c:v>Провеждане на работни съвещания с директори и педагогически специалисти за оказване на методическа подкрепа по въпросите на приобщаващото образование </c:v>
                </c:pt>
              </c:strCache>
            </c:strRef>
          </c:cat>
          <c:val>
            <c:numRef>
              <c:f>DATA!$D$154:$D$160</c:f>
              <c:numCache>
                <c:formatCode>#\ ##0.0%</c:formatCode>
                <c:ptCount val="7"/>
                <c:pt idx="0">
                  <c:v>8.1081081081081086E-2</c:v>
                </c:pt>
                <c:pt idx="1">
                  <c:v>8.1081081081081086E-2</c:v>
                </c:pt>
                <c:pt idx="2">
                  <c:v>0.32432432432432434</c:v>
                </c:pt>
                <c:pt idx="3">
                  <c:v>0.32432432432432434</c:v>
                </c:pt>
                <c:pt idx="4">
                  <c:v>0.4324324324324324</c:v>
                </c:pt>
                <c:pt idx="5">
                  <c:v>0.54054054054054057</c:v>
                </c:pt>
                <c:pt idx="6">
                  <c:v>0.70270270270270274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4C-47FC-ADE9-B84761351F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621006496"/>
        <c:axId val="621007152"/>
      </c:barChart>
      <c:catAx>
        <c:axId val="62100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1007152"/>
        <c:crosses val="autoZero"/>
        <c:auto val="1"/>
        <c:lblAlgn val="ctr"/>
        <c:lblOffset val="100"/>
        <c:noMultiLvlLbl val="0"/>
      </c:catAx>
      <c:valAx>
        <c:axId val="621007152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62100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От кои от следните подобрения на средата би имала нужда Вашата детска градина: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4152573047285768"/>
          <c:y val="9.0954968944099379E-2"/>
          <c:w val="0.41033173488988889"/>
          <c:h val="0.819616875336235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DATA!$C$23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DATA!$B$24:$B$33</c:f>
              <c:strCache>
                <c:ptCount val="10"/>
                <c:pt idx="0">
                  <c:v>Нито едно от посочените</c:v>
                </c:pt>
                <c:pt idx="1">
                  <c:v>Осигуряване на достъп за обслужване на деца с увреждания в останалите помещения (административни кабинети и др.) </c:v>
                </c:pt>
                <c:pt idx="2">
                  <c:v>Осигуряване на специализирани зали за терапия за деца със сензорно – интегративна дисфункция, от аутистичния спектър, с емоционални проблеми</c:v>
                </c:pt>
                <c:pt idx="3">
                  <c:v>Осигуряване на високотехнологична техника за работа с невербални деца и деца с множество увреждания</c:v>
                </c:pt>
                <c:pt idx="4">
                  <c:v>Изграждане на съоръжения за достъпност на входовете (рампи, асансьори  т.н.)</c:v>
                </c:pt>
                <c:pt idx="5">
                  <c:v>Изграждане на адаптирани санитарни възли за деца със СОП</c:v>
                </c:pt>
                <c:pt idx="6">
                  <c:v>Изграждане и адаптиране на детски площадки и съоръжения за игра за деца с увреждания </c:v>
                </c:pt>
                <c:pt idx="7">
                  <c:v>Организиране на работни и игрови кътове за индивидуална работа с деца със СОП с ресурсен учител или помощник на учителя </c:v>
                </c:pt>
                <c:pt idx="8">
                  <c:v>Оборудване на кабинети за ресурсно подпомагане</c:v>
                </c:pt>
                <c:pt idx="9">
                  <c:v>Обогатяване на дидактичните материали  за ресурсно подпомагане</c:v>
                </c:pt>
              </c:strCache>
            </c:strRef>
          </c:cat>
          <c:val>
            <c:numRef>
              <c:f>DATA!$C$24:$C$33</c:f>
              <c:numCache>
                <c:formatCode>#\ ##0.0%</c:formatCode>
                <c:ptCount val="10"/>
                <c:pt idx="0">
                  <c:v>7.3170731707317083E-2</c:v>
                </c:pt>
                <c:pt idx="1">
                  <c:v>0.12195121951219512</c:v>
                </c:pt>
                <c:pt idx="2">
                  <c:v>0.1951219512195122</c:v>
                </c:pt>
                <c:pt idx="3">
                  <c:v>0.15853658536585366</c:v>
                </c:pt>
                <c:pt idx="4">
                  <c:v>0.1951219512195122</c:v>
                </c:pt>
                <c:pt idx="5">
                  <c:v>0.18292682926829268</c:v>
                </c:pt>
                <c:pt idx="6">
                  <c:v>0.32926829268292684</c:v>
                </c:pt>
                <c:pt idx="7">
                  <c:v>0.45121951219512196</c:v>
                </c:pt>
                <c:pt idx="8">
                  <c:v>0.51219512195121952</c:v>
                </c:pt>
                <c:pt idx="9">
                  <c:v>0.54878048780487798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D-4E0B-9218-87CEB2B7C060}"/>
            </c:ext>
          </c:extLst>
        </c:ser>
        <c:ser>
          <c:idx val="1"/>
          <c:order val="1"/>
          <c:tx>
            <c:strRef>
              <c:f>DATA!$D$23</c:f>
              <c:strCache>
                <c:ptCount val="1"/>
                <c:pt idx="0">
                  <c:v>Директори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DATA!$B$24:$B$33</c:f>
              <c:strCache>
                <c:ptCount val="10"/>
                <c:pt idx="0">
                  <c:v>Нито едно от посочените</c:v>
                </c:pt>
                <c:pt idx="1">
                  <c:v>Осигуряване на достъп за обслужване на деца с увреждания в останалите помещения (административни кабинети и др.) </c:v>
                </c:pt>
                <c:pt idx="2">
                  <c:v>Осигуряване на специализирани зали за терапия за деца със сензорно – интегративна дисфункция, от аутистичния спектър, с емоционални проблеми</c:v>
                </c:pt>
                <c:pt idx="3">
                  <c:v>Осигуряване на високотехнологична техника за работа с невербални деца и деца с множество увреждания</c:v>
                </c:pt>
                <c:pt idx="4">
                  <c:v>Изграждане на съоръжения за достъпност на входовете (рампи, асансьори  т.н.)</c:v>
                </c:pt>
                <c:pt idx="5">
                  <c:v>Изграждане на адаптирани санитарни възли за деца със СОП</c:v>
                </c:pt>
                <c:pt idx="6">
                  <c:v>Изграждане и адаптиране на детски площадки и съоръжения за игра за деца с увреждания </c:v>
                </c:pt>
                <c:pt idx="7">
                  <c:v>Организиране на работни и игрови кътове за индивидуална работа с деца със СОП с ресурсен учител или помощник на учителя </c:v>
                </c:pt>
                <c:pt idx="8">
                  <c:v>Оборудване на кабинети за ресурсно подпомагане</c:v>
                </c:pt>
                <c:pt idx="9">
                  <c:v>Обогатяване на дидактичните материали  за ресурсно подпомагане</c:v>
                </c:pt>
              </c:strCache>
            </c:strRef>
          </c:cat>
          <c:val>
            <c:numRef>
              <c:f>DATA!$D$24:$D$33</c:f>
              <c:numCache>
                <c:formatCode>#\ ##0.0%</c:formatCode>
                <c:ptCount val="10"/>
                <c:pt idx="0">
                  <c:v>0</c:v>
                </c:pt>
                <c:pt idx="1">
                  <c:v>0.1081081081081081</c:v>
                </c:pt>
                <c:pt idx="2">
                  <c:v>0.18918918918918901</c:v>
                </c:pt>
                <c:pt idx="3">
                  <c:v>0.1891891891891892</c:v>
                </c:pt>
                <c:pt idx="4">
                  <c:v>0.32432432432432434</c:v>
                </c:pt>
                <c:pt idx="5">
                  <c:v>0.32432432432432434</c:v>
                </c:pt>
                <c:pt idx="6">
                  <c:v>0.48648648648648646</c:v>
                </c:pt>
                <c:pt idx="7">
                  <c:v>0.56756756756756754</c:v>
                </c:pt>
                <c:pt idx="8">
                  <c:v>0.59459459459459463</c:v>
                </c:pt>
                <c:pt idx="9">
                  <c:v>0.64864864864864868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D-4E0B-9218-87CEB2B7C0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8767328"/>
        <c:axId val="498773560"/>
      </c:barChart>
      <c:catAx>
        <c:axId val="498767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8773560"/>
        <c:crosses val="autoZero"/>
        <c:auto val="1"/>
        <c:lblAlgn val="ctr"/>
        <c:lblOffset val="100"/>
        <c:noMultiLvlLbl val="0"/>
      </c:catAx>
      <c:valAx>
        <c:axId val="498773560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49876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Какви трудности срещате във връзка с обучението на деца със специални образователни потребности във Вашата детска градина </a:t>
            </a:r>
          </a:p>
          <a:p>
            <a:pPr>
              <a:defRPr sz="1600" b="1"/>
            </a:pPr>
            <a:r>
              <a:rPr lang="bg-BG" sz="1600" b="1" dirty="0"/>
              <a:t>(Директори и учители): 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6005232244992187"/>
          <c:y val="0.16628525012948986"/>
          <c:w val="0.36035470456623891"/>
          <c:h val="0.71174687000383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DATA!$C$82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DATA!$B$83:$B$90</c:f>
              <c:strCache>
                <c:ptCount val="8"/>
                <c:pt idx="0">
                  <c:v>В нашата детска градина не се обучават деца със СОП</c:v>
                </c:pt>
                <c:pt idx="1">
                  <c:v>Физическата среда в детска градина не е пригодена напълно за нуждите на децата  със СОП</c:v>
                </c:pt>
                <c:pt idx="2">
                  <c:v>Педагогическите специалисти нямат достатъчна подготовка за работата с  деца със СОП</c:v>
                </c:pt>
                <c:pt idx="3">
                  <c:v>Присъствието на дете със  СОП води до проблеми с дисциплината в групата </c:v>
                </c:pt>
                <c:pt idx="4">
                  <c:v>Децата със СОП трудно възприемат учебния материал</c:v>
                </c:pt>
                <c:pt idx="5">
                  <c:v>Децата със СОП трудно успяват да се включват в общите дейности в групата </c:v>
                </c:pt>
                <c:pt idx="6">
                  <c:v>Децата в групите са твърде много и учителите трудно успява да обърнат внимание на всяко дете индивидуално </c:v>
                </c:pt>
                <c:pt idx="7">
                  <c:v>Работата с  деца със СОП изисква много внимание от страна на учителите конкретно към детето със СОП</c:v>
                </c:pt>
              </c:strCache>
            </c:strRef>
          </c:cat>
          <c:val>
            <c:numRef>
              <c:f>DATA!$C$83:$C$90</c:f>
              <c:numCache>
                <c:formatCode>#\ ##0.0%</c:formatCode>
                <c:ptCount val="8"/>
                <c:pt idx="0">
                  <c:v>7.3170731707317083E-2</c:v>
                </c:pt>
                <c:pt idx="1">
                  <c:v>0.24390243902439024</c:v>
                </c:pt>
                <c:pt idx="2">
                  <c:v>0.24390243902439024</c:v>
                </c:pt>
                <c:pt idx="3">
                  <c:v>0.42682926829268292</c:v>
                </c:pt>
                <c:pt idx="4">
                  <c:v>0.41463414634146339</c:v>
                </c:pt>
                <c:pt idx="5">
                  <c:v>0.46341463414634149</c:v>
                </c:pt>
                <c:pt idx="6">
                  <c:v>0.53658536585365857</c:v>
                </c:pt>
                <c:pt idx="7">
                  <c:v>0.59756097560975607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21-4D6B-B763-1743740250B0}"/>
            </c:ext>
          </c:extLst>
        </c:ser>
        <c:ser>
          <c:idx val="1"/>
          <c:order val="1"/>
          <c:tx>
            <c:strRef>
              <c:f>DATA!$D$82</c:f>
              <c:strCache>
                <c:ptCount val="1"/>
                <c:pt idx="0">
                  <c:v>Директори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DATA!$B$83:$B$90</c:f>
              <c:strCache>
                <c:ptCount val="8"/>
                <c:pt idx="0">
                  <c:v>В нашата детска градина не се обучават деца със СОП</c:v>
                </c:pt>
                <c:pt idx="1">
                  <c:v>Физическата среда в детска градина не е пригодена напълно за нуждите на децата  със СОП</c:v>
                </c:pt>
                <c:pt idx="2">
                  <c:v>Педагогическите специалисти нямат достатъчна подготовка за работата с  деца със СОП</c:v>
                </c:pt>
                <c:pt idx="3">
                  <c:v>Присъствието на дете със  СОП води до проблеми с дисциплината в групата </c:v>
                </c:pt>
                <c:pt idx="4">
                  <c:v>Децата със СОП трудно възприемат учебния материал</c:v>
                </c:pt>
                <c:pt idx="5">
                  <c:v>Децата със СОП трудно успяват да се включват в общите дейности в групата </c:v>
                </c:pt>
                <c:pt idx="6">
                  <c:v>Децата в групите са твърде много и учителите трудно успява да обърнат внимание на всяко дете индивидуално </c:v>
                </c:pt>
                <c:pt idx="7">
                  <c:v>Работата с  деца със СОП изисква много внимание от страна на учителите конкретно към детето със СОП</c:v>
                </c:pt>
              </c:strCache>
            </c:strRef>
          </c:cat>
          <c:val>
            <c:numRef>
              <c:f>DATA!$D$83:$D$90</c:f>
              <c:numCache>
                <c:formatCode>#\ ##0.0%</c:formatCode>
                <c:ptCount val="8"/>
                <c:pt idx="0">
                  <c:v>2.7027027027027025E-2</c:v>
                </c:pt>
                <c:pt idx="1">
                  <c:v>0.27027027027027029</c:v>
                </c:pt>
                <c:pt idx="2">
                  <c:v>0.35135135135135137</c:v>
                </c:pt>
                <c:pt idx="3">
                  <c:v>0.4324324324324324</c:v>
                </c:pt>
                <c:pt idx="4">
                  <c:v>0.54054054054054057</c:v>
                </c:pt>
                <c:pt idx="5">
                  <c:v>0.56756756756756754</c:v>
                </c:pt>
                <c:pt idx="6">
                  <c:v>0.59459459459459463</c:v>
                </c:pt>
                <c:pt idx="7">
                  <c:v>0.59459459459459463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21-4D6B-B763-1743740250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9002104"/>
        <c:axId val="609000792"/>
      </c:barChart>
      <c:catAx>
        <c:axId val="609002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9000792"/>
        <c:crosses val="autoZero"/>
        <c:auto val="1"/>
        <c:lblAlgn val="ctr"/>
        <c:lblOffset val="100"/>
        <c:noMultiLvlLbl val="0"/>
      </c:catAx>
      <c:valAx>
        <c:axId val="609000792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609002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41191528807939"/>
          <c:y val="0.90155021909293964"/>
          <c:w val="0.21717604661164844"/>
          <c:h val="4.49136861058346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>
                <a:solidFill>
                  <a:schemeClr val="tx1">
                    <a:lumMod val="65000"/>
                    <a:lumOff val="35000"/>
                  </a:schemeClr>
                </a:solidFill>
              </a:rPr>
              <a:t>Резултати, демонстрирани от деца със СОП, когато…</a:t>
            </a:r>
            <a:endParaRPr lang="en-GB" b="1">
              <a:solidFill>
                <a:schemeClr val="tx1">
                  <a:lumMod val="65000"/>
                  <a:lumOff val="3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9894159906748822"/>
          <c:y val="0.12729295569420485"/>
          <c:w val="0.56819734995361226"/>
          <c:h val="0.71458309012059029"/>
        </c:manualLayout>
      </c:layout>
      <c:barChart>
        <c:barDir val="bar"/>
        <c:grouping val="stacked"/>
        <c:varyColors val="0"/>
        <c:ser>
          <c:idx val="0"/>
          <c:order val="0"/>
          <c:tx>
            <c:v>По-скоро значими резултати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'соп резултати'!$A$3:$A$13</c:f>
              <c:strCache>
                <c:ptCount val="10"/>
                <c:pt idx="0">
                  <c:v>Детето получава допълнителна подкрепа от специалист</c:v>
                </c:pt>
                <c:pt idx="3">
                  <c:v>С детето се работи с подходящи дидактически материали</c:v>
                </c:pt>
                <c:pt idx="6">
                  <c:v>Родителите работят допълнително с детето у дома</c:v>
                </c:pt>
                <c:pt idx="9">
                  <c:v>С детето се работи чрез подходящи техники и методи за усвояване на уменията и знанията, зададени от учебното съдържание</c:v>
                </c:pt>
              </c:strCache>
            </c:strRef>
          </c:cat>
          <c:val>
            <c:numRef>
              <c:f>'соп резултати'!$B$3:$B$13</c:f>
              <c:numCache>
                <c:formatCode>General</c:formatCode>
                <c:ptCount val="11"/>
                <c:pt idx="0" formatCode="#,#00%">
                  <c:v>0.378</c:v>
                </c:pt>
                <c:pt idx="3" formatCode="#,#00%">
                  <c:v>0.40500000000000003</c:v>
                </c:pt>
                <c:pt idx="6" formatCode="#,#00%">
                  <c:v>0.32400000000000001</c:v>
                </c:pt>
                <c:pt idx="9" formatCode="#,#00%">
                  <c:v>0.432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62-469C-9B72-AACF30C1E9A1}"/>
            </c:ext>
          </c:extLst>
        </c:ser>
        <c:ser>
          <c:idx val="1"/>
          <c:order val="1"/>
          <c:tx>
            <c:v>Значими резултати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'соп резултати'!$A$3:$A$13</c:f>
              <c:strCache>
                <c:ptCount val="10"/>
                <c:pt idx="0">
                  <c:v>Детето получава допълнителна подкрепа от специалист</c:v>
                </c:pt>
                <c:pt idx="3">
                  <c:v>С детето се работи с подходящи дидактически материали</c:v>
                </c:pt>
                <c:pt idx="6">
                  <c:v>Родителите работят допълнително с детето у дома</c:v>
                </c:pt>
                <c:pt idx="9">
                  <c:v>С детето се работи чрез подходящи техники и методи за усвояване на уменията и знанията, зададени от учебното съдържание</c:v>
                </c:pt>
              </c:strCache>
            </c:strRef>
          </c:cat>
          <c:val>
            <c:numRef>
              <c:f>'соп резултати'!$C$3:$C$13</c:f>
              <c:numCache>
                <c:formatCode>General</c:formatCode>
                <c:ptCount val="11"/>
                <c:pt idx="0" formatCode="#,#00%">
                  <c:v>0.378</c:v>
                </c:pt>
                <c:pt idx="3" formatCode="#,#00%">
                  <c:v>0.29699999999999999</c:v>
                </c:pt>
                <c:pt idx="6" formatCode="#,#00%">
                  <c:v>0.32400000000000001</c:v>
                </c:pt>
                <c:pt idx="9" formatCode="#,#00%">
                  <c:v>0.13500000000000001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62-469C-9B72-AACF30C1E9A1}"/>
            </c:ext>
          </c:extLst>
        </c:ser>
        <c:ser>
          <c:idx val="2"/>
          <c:order val="2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'соп резултати'!$A$3:$A$13</c:f>
              <c:strCache>
                <c:ptCount val="10"/>
                <c:pt idx="0">
                  <c:v>Детето получава допълнителна подкрепа от специалист</c:v>
                </c:pt>
                <c:pt idx="3">
                  <c:v>С детето се работи с подходящи дидактически материали</c:v>
                </c:pt>
                <c:pt idx="6">
                  <c:v>Родителите работят допълнително с детето у дома</c:v>
                </c:pt>
                <c:pt idx="9">
                  <c:v>С детето се работи чрез подходящи техники и методи за усвояване на уменията и знанията, зададени от учебното съдържание</c:v>
                </c:pt>
              </c:strCache>
            </c:strRef>
          </c:cat>
          <c:val>
            <c:numRef>
              <c:f>'соп резултати'!$D$3:$D$13</c:f>
              <c:numCache>
                <c:formatCode>#,#00%</c:formatCode>
                <c:ptCount val="11"/>
                <c:pt idx="1">
                  <c:v>0.46300000000000002</c:v>
                </c:pt>
                <c:pt idx="4">
                  <c:v>0.40200000000000002</c:v>
                </c:pt>
                <c:pt idx="7">
                  <c:v>0.317</c:v>
                </c:pt>
                <c:pt idx="10">
                  <c:v>0.378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62-469C-9B72-AACF30C1E9A1}"/>
            </c:ext>
          </c:extLst>
        </c:ser>
        <c:ser>
          <c:idx val="3"/>
          <c:order val="3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'соп резултати'!$A$3:$A$13</c:f>
              <c:strCache>
                <c:ptCount val="10"/>
                <c:pt idx="0">
                  <c:v>Детето получава допълнителна подкрепа от специалист</c:v>
                </c:pt>
                <c:pt idx="3">
                  <c:v>С детето се работи с подходящи дидактически материали</c:v>
                </c:pt>
                <c:pt idx="6">
                  <c:v>Родителите работят допълнително с детето у дома</c:v>
                </c:pt>
                <c:pt idx="9">
                  <c:v>С детето се работи чрез подходящи техники и методи за усвояване на уменията и знанията, зададени от учебното съдържание</c:v>
                </c:pt>
              </c:strCache>
            </c:strRef>
          </c:cat>
          <c:val>
            <c:numRef>
              <c:f>'соп резултати'!$E$3:$E$13</c:f>
              <c:numCache>
                <c:formatCode>#,#00%</c:formatCode>
                <c:ptCount val="11"/>
                <c:pt idx="1">
                  <c:v>0.19500000000000001</c:v>
                </c:pt>
                <c:pt idx="4">
                  <c:v>0.19500000000000001</c:v>
                </c:pt>
                <c:pt idx="7">
                  <c:v>0.20699999999999999</c:v>
                </c:pt>
                <c:pt idx="10">
                  <c:v>0.14599999999999999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62-469C-9B72-AACF30C1E9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"/>
        <c:overlap val="100"/>
        <c:axId val="1377701807"/>
        <c:axId val="1377713039"/>
      </c:barChart>
      <c:catAx>
        <c:axId val="13777018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713039"/>
        <c:crosses val="autoZero"/>
        <c:auto val="1"/>
        <c:lblAlgn val="ctr"/>
        <c:lblOffset val="100"/>
        <c:noMultiLvlLbl val="0"/>
      </c:catAx>
      <c:valAx>
        <c:axId val="1377713039"/>
        <c:scaling>
          <c:orientation val="minMax"/>
        </c:scaling>
        <c:delete val="1"/>
        <c:axPos val="t"/>
        <c:numFmt formatCode="#,#00%" sourceLinked="1"/>
        <c:majorTickMark val="none"/>
        <c:minorTickMark val="none"/>
        <c:tickLblPos val="nextTo"/>
        <c:crossAx val="137770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b="1"/>
              <a:t>До каква степен се чувствате информирани по следните теми:  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Sheet!$B$76</c:f>
              <c:strCache>
                <c:ptCount val="1"/>
                <c:pt idx="0">
                  <c:v>В много малка степен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Sheet!$B$77:$B$80</c:f>
              <c:numCache>
                <c:formatCode>#\ ##0.0%</c:formatCode>
                <c:ptCount val="4"/>
                <c:pt idx="0">
                  <c:v>0.2975206611570248</c:v>
                </c:pt>
                <c:pt idx="1">
                  <c:v>0.26446280991735538</c:v>
                </c:pt>
                <c:pt idx="2">
                  <c:v>0.25619834710743805</c:v>
                </c:pt>
                <c:pt idx="3">
                  <c:v>0.19834710743801653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52-49AD-94AD-2AB4E41E82C4}"/>
            </c:ext>
          </c:extLst>
        </c:ser>
        <c:ser>
          <c:idx val="1"/>
          <c:order val="1"/>
          <c:tx>
            <c:strRef>
              <c:f>Sheet!$C$76</c:f>
              <c:strCache>
                <c:ptCount val="1"/>
                <c:pt idx="0">
                  <c:v>По-скоро в малка степен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Sheet!$C$77:$C$80</c:f>
              <c:numCache>
                <c:formatCode>#\ ##0.0%</c:formatCode>
                <c:ptCount val="4"/>
                <c:pt idx="0">
                  <c:v>0.11570247933884298</c:v>
                </c:pt>
                <c:pt idx="1">
                  <c:v>9.0909090909090912E-2</c:v>
                </c:pt>
                <c:pt idx="2">
                  <c:v>0.13223140495867769</c:v>
                </c:pt>
                <c:pt idx="3">
                  <c:v>0.21487603305785125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52-49AD-94AD-2AB4E41E82C4}"/>
            </c:ext>
          </c:extLst>
        </c:ser>
        <c:ser>
          <c:idx val="2"/>
          <c:order val="2"/>
          <c:tx>
            <c:strRef>
              <c:f>Sheet!$D$76</c:f>
              <c:strCache>
                <c:ptCount val="1"/>
                <c:pt idx="0">
                  <c:v>Нито в малка, нито в голяма степен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Sheet!$D$77:$D$80</c:f>
              <c:numCache>
                <c:formatCode>#\ ##0.0%</c:formatCode>
                <c:ptCount val="4"/>
                <c:pt idx="0">
                  <c:v>0.2231404958677686</c:v>
                </c:pt>
                <c:pt idx="1">
                  <c:v>0.23140495867768596</c:v>
                </c:pt>
                <c:pt idx="2">
                  <c:v>0.19008264462809918</c:v>
                </c:pt>
                <c:pt idx="3">
                  <c:v>0.12396694214876033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52-49AD-94AD-2AB4E41E82C4}"/>
            </c:ext>
          </c:extLst>
        </c:ser>
        <c:ser>
          <c:idx val="3"/>
          <c:order val="3"/>
          <c:tx>
            <c:strRef>
              <c:f>Sheet!$E$76</c:f>
              <c:strCache>
                <c:ptCount val="1"/>
                <c:pt idx="0">
                  <c:v>По-скоро в голяма степен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Sheet!$E$77:$E$80</c:f>
              <c:numCache>
                <c:formatCode>#\ ##0.0%</c:formatCode>
                <c:ptCount val="4"/>
                <c:pt idx="0">
                  <c:v>0.18181818181818182</c:v>
                </c:pt>
                <c:pt idx="1">
                  <c:v>0.19834710743801653</c:v>
                </c:pt>
                <c:pt idx="2">
                  <c:v>0.18181818181818182</c:v>
                </c:pt>
                <c:pt idx="3">
                  <c:v>0.23966942148760331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52-49AD-94AD-2AB4E41E82C4}"/>
            </c:ext>
          </c:extLst>
        </c:ser>
        <c:ser>
          <c:idx val="4"/>
          <c:order val="4"/>
          <c:tx>
            <c:strRef>
              <c:f>Sheet!$F$76</c:f>
              <c:strCache>
                <c:ptCount val="1"/>
                <c:pt idx="0">
                  <c:v>В много голяма степен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Sheet!$F$77:$F$80</c:f>
              <c:numCache>
                <c:formatCode>#\ ##0.0%</c:formatCode>
                <c:ptCount val="4"/>
                <c:pt idx="0">
                  <c:v>7.43801652892562E-2</c:v>
                </c:pt>
                <c:pt idx="1">
                  <c:v>0.11570247933884298</c:v>
                </c:pt>
                <c:pt idx="2">
                  <c:v>0.14049586776859505</c:v>
                </c:pt>
                <c:pt idx="3">
                  <c:v>0.1487603305785124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52-49AD-94AD-2AB4E41E82C4}"/>
            </c:ext>
          </c:extLst>
        </c:ser>
        <c:ser>
          <c:idx val="5"/>
          <c:order val="5"/>
          <c:tx>
            <c:strRef>
              <c:f>Sheet!$G$76</c:f>
              <c:strCache>
                <c:ptCount val="1"/>
                <c:pt idx="0">
                  <c:v>Без отговор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Sheet!$A$77:$A$80</c:f>
              <c:strCache>
                <c:ptCount val="4"/>
                <c:pt idx="0">
                  <c:v>Специални образователни потребности</c:v>
                </c:pt>
                <c:pt idx="1">
                  <c:v>Приобщаващо образование</c:v>
                </c:pt>
                <c:pt idx="2">
                  <c:v>Затруднения в образователния процес и възможности за преодоляването им</c:v>
                </c:pt>
                <c:pt idx="3">
                  <c:v>Институции, специалисти, форми (конкурси, пленери, олимпиади, школи, клубове), насочващи към развитие на дарби и таланти</c:v>
                </c:pt>
              </c:strCache>
            </c:strRef>
          </c:cat>
          <c:val>
            <c:numRef>
              <c:f>Sheet!$G$77:$G$80</c:f>
              <c:numCache>
                <c:formatCode>#\ ##0.0%</c:formatCode>
                <c:ptCount val="4"/>
                <c:pt idx="0">
                  <c:v>0.10743801652892562</c:v>
                </c:pt>
                <c:pt idx="1">
                  <c:v>9.9173553719008267E-2</c:v>
                </c:pt>
                <c:pt idx="2">
                  <c:v>9.9173553719008267E-2</c:v>
                </c:pt>
                <c:pt idx="3">
                  <c:v>7.43801652892562E-2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852-49AD-94AD-2AB4E41E82C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53156672"/>
        <c:axId val="453152736"/>
      </c:barChart>
      <c:catAx>
        <c:axId val="45315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152736"/>
        <c:crosses val="autoZero"/>
        <c:auto val="1"/>
        <c:lblAlgn val="ctr"/>
        <c:lblOffset val="100"/>
        <c:noMultiLvlLbl val="0"/>
      </c:catAx>
      <c:valAx>
        <c:axId val="4531527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5315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Във Вашата детска градина към момента предоставя ли се допълнителната подкрепа за личностно развитие на: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9869275537882179"/>
          <c:y val="0.14382829049922058"/>
          <c:w val="0.45950122455428866"/>
          <c:h val="0.7684859950881773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DATA!$C$58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DATA!$B$59:$B$64</c:f>
              <c:strCache>
                <c:ptCount val="6"/>
                <c:pt idx="0">
                  <c:v>Нито едно от посочените</c:v>
                </c:pt>
                <c:pt idx="1">
                  <c:v>Деца с наличие на хронични заболявания, които възпрепятстват обучението</c:v>
                </c:pt>
                <c:pt idx="2">
                  <c:v>Деца с изявени силни страни и дарби</c:v>
                </c:pt>
                <c:pt idx="3">
                  <c:v>Деца  в риск (вкл. и риск от отпадане от детска градина) и деца, жертви на насилие</c:v>
                </c:pt>
                <c:pt idx="4">
                  <c:v>Деца, които срещат трудности при овладяването на българския език</c:v>
                </c:pt>
                <c:pt idx="5">
                  <c:v>Деца със специални образователни потребности</c:v>
                </c:pt>
              </c:strCache>
            </c:strRef>
          </c:cat>
          <c:val>
            <c:numRef>
              <c:f>DATA!$C$59:$C$64</c:f>
              <c:numCache>
                <c:formatCode>#\ ##0.0%</c:formatCode>
                <c:ptCount val="6"/>
                <c:pt idx="0">
                  <c:v>0.17073170731707318</c:v>
                </c:pt>
                <c:pt idx="1">
                  <c:v>6.097560975609756E-2</c:v>
                </c:pt>
                <c:pt idx="2">
                  <c:v>0.13414634146341464</c:v>
                </c:pt>
                <c:pt idx="3">
                  <c:v>7.3170731707317083E-2</c:v>
                </c:pt>
                <c:pt idx="4">
                  <c:v>0.31707317073170732</c:v>
                </c:pt>
                <c:pt idx="5">
                  <c:v>0.71951219512195119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E8-4A7A-A785-3D095DD0CCF2}"/>
            </c:ext>
          </c:extLst>
        </c:ser>
        <c:ser>
          <c:idx val="1"/>
          <c:order val="1"/>
          <c:tx>
            <c:strRef>
              <c:f>DATA!$D$58</c:f>
              <c:strCache>
                <c:ptCount val="1"/>
                <c:pt idx="0">
                  <c:v>Директори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DATA!$B$59:$B$64</c:f>
              <c:strCache>
                <c:ptCount val="6"/>
                <c:pt idx="0">
                  <c:v>Нито едно от посочените</c:v>
                </c:pt>
                <c:pt idx="1">
                  <c:v>Деца с наличие на хронични заболявания, които възпрепятстват обучението</c:v>
                </c:pt>
                <c:pt idx="2">
                  <c:v>Деца с изявени силни страни и дарби</c:v>
                </c:pt>
                <c:pt idx="3">
                  <c:v>Деца  в риск (вкл. и риск от отпадане от детска градина) и деца, жертви на насилие</c:v>
                </c:pt>
                <c:pt idx="4">
                  <c:v>Деца, които срещат трудности при овладяването на българския език</c:v>
                </c:pt>
                <c:pt idx="5">
                  <c:v>Деца със специални образователни потребности</c:v>
                </c:pt>
              </c:strCache>
            </c:strRef>
          </c:cat>
          <c:val>
            <c:numRef>
              <c:f>DATA!$D$59:$D$64</c:f>
              <c:numCache>
                <c:formatCode>#\ ##0.0%</c:formatCode>
                <c:ptCount val="6"/>
                <c:pt idx="0">
                  <c:v>0.16216216216216217</c:v>
                </c:pt>
                <c:pt idx="1">
                  <c:v>8.1081081081081086E-2</c:v>
                </c:pt>
                <c:pt idx="2">
                  <c:v>0.16216216216216217</c:v>
                </c:pt>
                <c:pt idx="3">
                  <c:v>0.24324324324324323</c:v>
                </c:pt>
                <c:pt idx="4">
                  <c:v>0.24324324324324323</c:v>
                </c:pt>
                <c:pt idx="5">
                  <c:v>0.83783783783783794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E8-4A7A-A785-3D095DD0CC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1601483648"/>
        <c:axId val="1601479488"/>
      </c:barChart>
      <c:catAx>
        <c:axId val="160148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1479488"/>
        <c:crosses val="autoZero"/>
        <c:auto val="1"/>
        <c:lblAlgn val="ctr"/>
        <c:lblOffset val="100"/>
        <c:noMultiLvlLbl val="0"/>
      </c:catAx>
      <c:valAx>
        <c:axId val="1601479488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160148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Какво включва допълнителната подкрепа за деца с </a:t>
            </a:r>
            <a:r>
              <a:rPr lang="bg-BG" sz="2000" b="1" dirty="0"/>
              <a:t>изявени дарби </a:t>
            </a:r>
            <a:r>
              <a:rPr lang="bg-BG" sz="1600" b="1" dirty="0"/>
              <a:t>във Вашата детска градина: 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60387300271676558"/>
          <c:y val="0.16020150829351096"/>
          <c:w val="0.29549415162154863"/>
          <c:h val="0.765375504632521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DATA!$C$98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DATA!$B$99:$B$106</c:f>
              <c:strCache>
                <c:ptCount val="8"/>
                <c:pt idx="0">
                  <c:v>Нито едно от посочените</c:v>
                </c:pt>
                <c:pt idx="1">
                  <c:v>Няма деца с изявени дарби в нашата детска градина</c:v>
                </c:pt>
                <c:pt idx="2">
                  <c:v>Ползване на подходяща физическа среда, обзавеждане и оборудване</c:v>
                </c:pt>
                <c:pt idx="3">
                  <c:v>Участие в различни национални и международни изяви - състезания, конкурси, олимпиади, фестивали, концерти, спектакли, изложби и др. </c:v>
                </c:pt>
                <c:pt idx="4">
                  <c:v>Включване в програми и проекти, насочени към стимулиране на изявите и подобряване на постиженията на децата </c:v>
                </c:pt>
                <c:pt idx="5">
                  <c:v>Допълнителна индивидуална работа с квалифицирани специалисти за допълнителна подкрепа в съответната област </c:v>
                </c:pt>
                <c:pt idx="6">
                  <c:v>Ползване на материали и консумативи</c:v>
                </c:pt>
                <c:pt idx="7">
                  <c:v>Допълнителна индивидуална работа с педагогическите специалисти за развитие и надграждане на изявените дарби </c:v>
                </c:pt>
              </c:strCache>
            </c:strRef>
          </c:cat>
          <c:val>
            <c:numRef>
              <c:f>DATA!$C$99:$C$106</c:f>
              <c:numCache>
                <c:formatCode>#\ ##0.0%</c:formatCode>
                <c:ptCount val="8"/>
                <c:pt idx="0">
                  <c:v>6.097560975609756E-2</c:v>
                </c:pt>
                <c:pt idx="1">
                  <c:v>0.34146341463414637</c:v>
                </c:pt>
                <c:pt idx="2">
                  <c:v>7.3170731707317083E-2</c:v>
                </c:pt>
                <c:pt idx="3">
                  <c:v>0.23170731707317074</c:v>
                </c:pt>
                <c:pt idx="4">
                  <c:v>0.10975609756097562</c:v>
                </c:pt>
                <c:pt idx="5">
                  <c:v>0.14634146341463417</c:v>
                </c:pt>
                <c:pt idx="6">
                  <c:v>0.28048780487804875</c:v>
                </c:pt>
                <c:pt idx="7">
                  <c:v>0.34146341463414637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40-4E97-8AE7-ED43F0B3FC3D}"/>
            </c:ext>
          </c:extLst>
        </c:ser>
        <c:ser>
          <c:idx val="1"/>
          <c:order val="1"/>
          <c:tx>
            <c:strRef>
              <c:f>DATA!$D$98</c:f>
              <c:strCache>
                <c:ptCount val="1"/>
                <c:pt idx="0">
                  <c:v>Директори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DATA!$B$99:$B$106</c:f>
              <c:strCache>
                <c:ptCount val="8"/>
                <c:pt idx="0">
                  <c:v>Нито едно от посочените</c:v>
                </c:pt>
                <c:pt idx="1">
                  <c:v>Няма деца с изявени дарби в нашата детска градина</c:v>
                </c:pt>
                <c:pt idx="2">
                  <c:v>Ползване на подходяща физическа среда, обзавеждане и оборудване</c:v>
                </c:pt>
                <c:pt idx="3">
                  <c:v>Участие в различни национални и международни изяви - състезания, конкурси, олимпиади, фестивали, концерти, спектакли, изложби и др. </c:v>
                </c:pt>
                <c:pt idx="4">
                  <c:v>Включване в програми и проекти, насочени към стимулиране на изявите и подобряване на постиженията на децата </c:v>
                </c:pt>
                <c:pt idx="5">
                  <c:v>Допълнителна индивидуална работа с квалифицирани специалисти за допълнителна подкрепа в съответната област </c:v>
                </c:pt>
                <c:pt idx="6">
                  <c:v>Ползване на материали и консумативи</c:v>
                </c:pt>
                <c:pt idx="7">
                  <c:v>Допълнителна индивидуална работа с педагогическите специалисти за развитие и надграждане на изявените дарби </c:v>
                </c:pt>
              </c:strCache>
            </c:strRef>
          </c:cat>
          <c:val>
            <c:numRef>
              <c:f>DATA!$D$99:$D$106</c:f>
              <c:numCache>
                <c:formatCode>#\ ##0.0%</c:formatCode>
                <c:ptCount val="8"/>
                <c:pt idx="0">
                  <c:v>5.405405405405405E-2</c:v>
                </c:pt>
                <c:pt idx="1">
                  <c:v>0.4324324324324324</c:v>
                </c:pt>
                <c:pt idx="2">
                  <c:v>0.1081081081081081</c:v>
                </c:pt>
                <c:pt idx="3">
                  <c:v>0.13513513513513514</c:v>
                </c:pt>
                <c:pt idx="4">
                  <c:v>0.13513513513513514</c:v>
                </c:pt>
                <c:pt idx="5">
                  <c:v>0.1891891891891892</c:v>
                </c:pt>
                <c:pt idx="6">
                  <c:v>0.1891891891891892</c:v>
                </c:pt>
                <c:pt idx="7">
                  <c:v>0.40540540540540543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40-4E97-8AE7-ED43F0B3FC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622871040"/>
        <c:axId val="622875960"/>
      </c:barChart>
      <c:catAx>
        <c:axId val="622871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875960"/>
        <c:crosses val="autoZero"/>
        <c:auto val="1"/>
        <c:lblAlgn val="ctr"/>
        <c:lblOffset val="100"/>
        <c:noMultiLvlLbl val="0"/>
      </c:catAx>
      <c:valAx>
        <c:axId val="622875960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622871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/>
              <a:t>От подкрепа от кои от следните специалисти могат да се ползват към момента децата във Вашата детска градина:</a:t>
            </a:r>
            <a:endParaRPr lang="en-US" sz="16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111389922413546"/>
          <c:y val="0.17414806975369823"/>
          <c:w val="0.45101064290040666"/>
          <c:h val="0.723295871531770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DATA!$C$1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DATA!$B$2:$B$9</c:f>
              <c:strCache>
                <c:ptCount val="8"/>
                <c:pt idx="0">
                  <c:v>Нито едно от посочените</c:v>
                </c:pt>
                <c:pt idx="1">
                  <c:v>Рехабилитатори на слуха и говора</c:v>
                </c:pt>
                <c:pt idx="2">
                  <c:v>Педагогически съветник</c:v>
                </c:pt>
                <c:pt idx="3">
                  <c:v>Социален работник</c:v>
                </c:pt>
                <c:pt idx="4">
                  <c:v>Помощници на учителите</c:v>
                </c:pt>
                <c:pt idx="5">
                  <c:v>Психолог</c:v>
                </c:pt>
                <c:pt idx="6">
                  <c:v>Ресурсни учители</c:v>
                </c:pt>
                <c:pt idx="7">
                  <c:v>Логопед</c:v>
                </c:pt>
              </c:strCache>
            </c:strRef>
          </c:cat>
          <c:val>
            <c:numRef>
              <c:f>DATA!$C$2:$C$9</c:f>
              <c:numCache>
                <c:formatCode>#\ ##0.0%</c:formatCode>
                <c:ptCount val="8"/>
                <c:pt idx="0">
                  <c:v>3.6585365853658541E-2</c:v>
                </c:pt>
                <c:pt idx="1">
                  <c:v>2.4390243902439025E-2</c:v>
                </c:pt>
                <c:pt idx="2">
                  <c:v>4.878048780487805E-2</c:v>
                </c:pt>
                <c:pt idx="3">
                  <c:v>4.878048780487805E-2</c:v>
                </c:pt>
                <c:pt idx="4">
                  <c:v>0.3048780487804878</c:v>
                </c:pt>
                <c:pt idx="5">
                  <c:v>0.52439024390243905</c:v>
                </c:pt>
                <c:pt idx="6">
                  <c:v>0.52439024390243905</c:v>
                </c:pt>
                <c:pt idx="7">
                  <c:v>0.68292682926829273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0-481B-8A94-38F84B9E3877}"/>
            </c:ext>
          </c:extLst>
        </c:ser>
        <c:ser>
          <c:idx val="1"/>
          <c:order val="1"/>
          <c:tx>
            <c:strRef>
              <c:f>DATA!$D$1</c:f>
              <c:strCache>
                <c:ptCount val="1"/>
                <c:pt idx="0">
                  <c:v>Директори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DATA!$B$2:$B$9</c:f>
              <c:strCache>
                <c:ptCount val="8"/>
                <c:pt idx="0">
                  <c:v>Нито едно от посочените</c:v>
                </c:pt>
                <c:pt idx="1">
                  <c:v>Рехабилитатори на слуха и говора</c:v>
                </c:pt>
                <c:pt idx="2">
                  <c:v>Педагогически съветник</c:v>
                </c:pt>
                <c:pt idx="3">
                  <c:v>Социален работник</c:v>
                </c:pt>
                <c:pt idx="4">
                  <c:v>Помощници на учителите</c:v>
                </c:pt>
                <c:pt idx="5">
                  <c:v>Психолог</c:v>
                </c:pt>
                <c:pt idx="6">
                  <c:v>Ресурсни учители</c:v>
                </c:pt>
                <c:pt idx="7">
                  <c:v>Логопед</c:v>
                </c:pt>
              </c:strCache>
            </c:strRef>
          </c:cat>
          <c:val>
            <c:numRef>
              <c:f>DATA!$D$2:$D$9</c:f>
              <c:numCache>
                <c:formatCode>#\ ##0.0%</c:formatCode>
                <c:ptCount val="8"/>
                <c:pt idx="0">
                  <c:v>0.13513513513513514</c:v>
                </c:pt>
                <c:pt idx="1">
                  <c:v>0</c:v>
                </c:pt>
                <c:pt idx="2">
                  <c:v>2.7027027027027025E-2</c:v>
                </c:pt>
                <c:pt idx="3">
                  <c:v>0.1081081081081081</c:v>
                </c:pt>
                <c:pt idx="4">
                  <c:v>0.29729729729729731</c:v>
                </c:pt>
                <c:pt idx="5">
                  <c:v>0.6216216216216216</c:v>
                </c:pt>
                <c:pt idx="6">
                  <c:v>0.72972972972972971</c:v>
                </c:pt>
                <c:pt idx="7">
                  <c:v>0.72972972972972971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0-481B-8A94-38F84B9E38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473081872"/>
        <c:axId val="473077936"/>
      </c:barChart>
      <c:catAx>
        <c:axId val="473081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077936"/>
        <c:crosses val="autoZero"/>
        <c:auto val="1"/>
        <c:lblAlgn val="ctr"/>
        <c:lblOffset val="100"/>
        <c:noMultiLvlLbl val="0"/>
      </c:catAx>
      <c:valAx>
        <c:axId val="473077936"/>
        <c:scaling>
          <c:orientation val="minMax"/>
        </c:scaling>
        <c:delete val="1"/>
        <c:axPos val="b"/>
        <c:numFmt formatCode="0.0%" sourceLinked="0"/>
        <c:majorTickMark val="none"/>
        <c:minorTickMark val="none"/>
        <c:tickLblPos val="nextTo"/>
        <c:crossAx val="4730818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От подкрепа от кои от следните специалисти има възможност да се ползва Вашето дете при нужда, на място в детската градина, която посещава</a:t>
            </a:r>
            <a:r>
              <a:rPr lang="en-US" sz="1600" b="1" dirty="0"/>
              <a:t> </a:t>
            </a:r>
            <a:r>
              <a:rPr lang="en-US" sz="1600" b="0" dirty="0"/>
              <a:t>(</a:t>
            </a:r>
            <a:r>
              <a:rPr lang="bg-BG" sz="1600" b="0" dirty="0"/>
              <a:t>Родители): </a:t>
            </a:r>
            <a:endParaRPr lang="en-US" sz="1600" b="0" dirty="0"/>
          </a:p>
        </c:rich>
      </c:tx>
      <c:layout>
        <c:manualLayout>
          <c:xMode val="edge"/>
          <c:yMode val="edge"/>
          <c:x val="0.1098877991128302"/>
          <c:y val="2.80210157618213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2568482655884232"/>
          <c:y val="0.2105167064274584"/>
          <c:w val="0.4368332296337617"/>
          <c:h val="0.7043505201079287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DATA!$E$2:$E$10</c:f>
              <c:strCache>
                <c:ptCount val="9"/>
                <c:pt idx="0">
                  <c:v>Няма възможност да ползва подкрепа от нито един от специалистите</c:v>
                </c:pt>
                <c:pt idx="1">
                  <c:v>Не знам, не съм запознат/а</c:v>
                </c:pt>
                <c:pt idx="2">
                  <c:v>Социален работник</c:v>
                </c:pt>
                <c:pt idx="3">
                  <c:v>Рехабилитатори на слуха и говора</c:v>
                </c:pt>
                <c:pt idx="4">
                  <c:v>Педагогически съветник</c:v>
                </c:pt>
                <c:pt idx="5">
                  <c:v>Психолог</c:v>
                </c:pt>
                <c:pt idx="6">
                  <c:v>Ресурсни учители</c:v>
                </c:pt>
                <c:pt idx="7">
                  <c:v>Помощници на учителите</c:v>
                </c:pt>
                <c:pt idx="8">
                  <c:v>Логопед</c:v>
                </c:pt>
              </c:strCache>
            </c:strRef>
          </c:cat>
          <c:val>
            <c:numRef>
              <c:f>DATA!$F$2:$F$10</c:f>
              <c:numCache>
                <c:formatCode>#\ ##0.0%</c:formatCode>
                <c:ptCount val="9"/>
                <c:pt idx="0">
                  <c:v>0.23140495867768596</c:v>
                </c:pt>
                <c:pt idx="1">
                  <c:v>0.33884297520661155</c:v>
                </c:pt>
                <c:pt idx="2">
                  <c:v>1.6528925619834711E-2</c:v>
                </c:pt>
                <c:pt idx="3">
                  <c:v>1.6528925619834711E-2</c:v>
                </c:pt>
                <c:pt idx="4">
                  <c:v>2.4793388429752067E-2</c:v>
                </c:pt>
                <c:pt idx="5">
                  <c:v>6.6115702479338845E-2</c:v>
                </c:pt>
                <c:pt idx="6">
                  <c:v>0.13223140495867769</c:v>
                </c:pt>
                <c:pt idx="7">
                  <c:v>0.13223140495867769</c:v>
                </c:pt>
                <c:pt idx="8">
                  <c:v>0.24793388429752067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6-4089-8CCA-80E867EC4A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473929880"/>
        <c:axId val="473943984"/>
      </c:barChart>
      <c:catAx>
        <c:axId val="473929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43984"/>
        <c:crosses val="autoZero"/>
        <c:auto val="1"/>
        <c:lblAlgn val="ctr"/>
        <c:lblOffset val="100"/>
        <c:noMultiLvlLbl val="0"/>
      </c:catAx>
      <c:valAx>
        <c:axId val="473943984"/>
        <c:scaling>
          <c:orientation val="minMax"/>
          <c:max val="0.8"/>
        </c:scaling>
        <c:delete val="1"/>
        <c:axPos val="b"/>
        <c:numFmt formatCode="#\ ##0.0%" sourceLinked="1"/>
        <c:majorTickMark val="none"/>
        <c:minorTickMark val="none"/>
        <c:tickLblPos val="nextTo"/>
        <c:crossAx val="473929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А кои от следните специалисти има нужда да бъдат назначени допълнително на място във Вашата детска градина: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DATA!$C$12</c:f>
              <c:strCache>
                <c:ptCount val="1"/>
                <c:pt idx="0">
                  <c:v>Учители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DATA!$B$13:$B$21</c:f>
              <c:strCache>
                <c:ptCount val="9"/>
                <c:pt idx="0">
                  <c:v>Нито едно от посочените</c:v>
                </c:pt>
                <c:pt idx="1">
                  <c:v>Педагогически съветник</c:v>
                </c:pt>
                <c:pt idx="2">
                  <c:v>Рехабилитатори на слуха и говора</c:v>
                </c:pt>
                <c:pt idx="3">
                  <c:v>Педагогически специалисти</c:v>
                </c:pt>
                <c:pt idx="4">
                  <c:v>Социален работник</c:v>
                </c:pt>
                <c:pt idx="5">
                  <c:v>Психолог</c:v>
                </c:pt>
                <c:pt idx="6">
                  <c:v>Ресурсни учители</c:v>
                </c:pt>
                <c:pt idx="7">
                  <c:v>Логопед</c:v>
                </c:pt>
                <c:pt idx="8">
                  <c:v>Помощници на учителите</c:v>
                </c:pt>
              </c:strCache>
            </c:strRef>
          </c:cat>
          <c:val>
            <c:numRef>
              <c:f>DATA!$C$13:$C$21</c:f>
              <c:numCache>
                <c:formatCode>#\ ##0.0%</c:formatCode>
                <c:ptCount val="9"/>
                <c:pt idx="0">
                  <c:v>7.3170731707317083E-2</c:v>
                </c:pt>
                <c:pt idx="1">
                  <c:v>1.2195121951219513E-2</c:v>
                </c:pt>
                <c:pt idx="2">
                  <c:v>2.4390243902439025E-2</c:v>
                </c:pt>
                <c:pt idx="3">
                  <c:v>2.4390243902439025E-2</c:v>
                </c:pt>
                <c:pt idx="4">
                  <c:v>3.6585365853658541E-2</c:v>
                </c:pt>
                <c:pt idx="5">
                  <c:v>0.40243902439024387</c:v>
                </c:pt>
                <c:pt idx="6">
                  <c:v>0.3048780487804878</c:v>
                </c:pt>
                <c:pt idx="7">
                  <c:v>0.42682926829268292</c:v>
                </c:pt>
                <c:pt idx="8">
                  <c:v>0.42682926829268292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9-4EEB-A69A-BCD52135FB30}"/>
            </c:ext>
          </c:extLst>
        </c:ser>
        <c:ser>
          <c:idx val="1"/>
          <c:order val="1"/>
          <c:tx>
            <c:strRef>
              <c:f>DATA!$D$12</c:f>
              <c:strCache>
                <c:ptCount val="1"/>
                <c:pt idx="0">
                  <c:v>Директори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39-4EEB-A69A-BCD52135FB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DATA!$B$13:$B$21</c:f>
              <c:strCache>
                <c:ptCount val="9"/>
                <c:pt idx="0">
                  <c:v>Нито едно от посочените</c:v>
                </c:pt>
                <c:pt idx="1">
                  <c:v>Педагогически съветник</c:v>
                </c:pt>
                <c:pt idx="2">
                  <c:v>Рехабилитатори на слуха и говора</c:v>
                </c:pt>
                <c:pt idx="3">
                  <c:v>Педагогически специалисти</c:v>
                </c:pt>
                <c:pt idx="4">
                  <c:v>Социален работник</c:v>
                </c:pt>
                <c:pt idx="5">
                  <c:v>Психолог</c:v>
                </c:pt>
                <c:pt idx="6">
                  <c:v>Ресурсни учители</c:v>
                </c:pt>
                <c:pt idx="7">
                  <c:v>Логопед</c:v>
                </c:pt>
                <c:pt idx="8">
                  <c:v>Помощници на учителите</c:v>
                </c:pt>
              </c:strCache>
            </c:strRef>
          </c:cat>
          <c:val>
            <c:numRef>
              <c:f>DATA!$D$13:$D$21</c:f>
              <c:numCache>
                <c:formatCode>#\ ##0.0%</c:formatCode>
                <c:ptCount val="9"/>
                <c:pt idx="0">
                  <c:v>0</c:v>
                </c:pt>
                <c:pt idx="1">
                  <c:v>2.7027027027027025E-2</c:v>
                </c:pt>
                <c:pt idx="2">
                  <c:v>2.7027027027027025E-2</c:v>
                </c:pt>
                <c:pt idx="3">
                  <c:v>5.405405405405405E-2</c:v>
                </c:pt>
                <c:pt idx="4">
                  <c:v>8.1081081081081086E-2</c:v>
                </c:pt>
                <c:pt idx="5">
                  <c:v>0.2162162162162162</c:v>
                </c:pt>
                <c:pt idx="6">
                  <c:v>0.29729729729729731</c:v>
                </c:pt>
                <c:pt idx="7">
                  <c:v>0.4324324324324324</c:v>
                </c:pt>
                <c:pt idx="8">
                  <c:v>0.48648648648648646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39-4EEB-A69A-BCD52135FB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472363256"/>
        <c:axId val="472367192"/>
      </c:barChart>
      <c:catAx>
        <c:axId val="472363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367192"/>
        <c:crosses val="autoZero"/>
        <c:auto val="1"/>
        <c:lblAlgn val="ctr"/>
        <c:lblOffset val="100"/>
        <c:noMultiLvlLbl val="0"/>
      </c:catAx>
      <c:valAx>
        <c:axId val="472367192"/>
        <c:scaling>
          <c:orientation val="minMax"/>
        </c:scaling>
        <c:delete val="1"/>
        <c:axPos val="b"/>
        <c:numFmt formatCode="#\ ##0.0%" sourceLinked="1"/>
        <c:majorTickMark val="none"/>
        <c:minorTickMark val="none"/>
        <c:tickLblPos val="nextTo"/>
        <c:crossAx val="472363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00" b="1" dirty="0"/>
              <a:t>Смятате ли, че е необходимо да бъде назначен допълнително, на място в детската градина на Вашето дете, някой от следните специалисти </a:t>
            </a:r>
            <a:r>
              <a:rPr lang="en-US" sz="1600" b="0" i="0" u="none" strike="noStrike" baseline="0" dirty="0">
                <a:effectLst/>
              </a:rPr>
              <a:t>(</a:t>
            </a:r>
            <a:r>
              <a:rPr lang="bg-BG" sz="1600" b="0" i="0" u="none" strike="noStrike" baseline="0" dirty="0">
                <a:effectLst/>
              </a:rPr>
              <a:t>Родители): 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DATA!$F$12:$F$21</c:f>
              <c:strCache>
                <c:ptCount val="10"/>
                <c:pt idx="0">
                  <c:v>Не знам, не мога да преценя</c:v>
                </c:pt>
                <c:pt idx="1">
                  <c:v>Няма нужда да бъдат назначавани допълнително специалисти</c:v>
                </c:pt>
                <c:pt idx="2">
                  <c:v>Рехабилитатори на слуха и говора</c:v>
                </c:pt>
                <c:pt idx="3">
                  <c:v>Социален работник</c:v>
                </c:pt>
                <c:pt idx="4">
                  <c:v>Педагогически съветник</c:v>
                </c:pt>
                <c:pt idx="5">
                  <c:v>Учители</c:v>
                </c:pt>
                <c:pt idx="6">
                  <c:v>Ресурсни учители</c:v>
                </c:pt>
                <c:pt idx="7">
                  <c:v>Помощници на учителите</c:v>
                </c:pt>
                <c:pt idx="8">
                  <c:v>Психолог</c:v>
                </c:pt>
                <c:pt idx="9">
                  <c:v>Логопед</c:v>
                </c:pt>
              </c:strCache>
            </c:strRef>
          </c:cat>
          <c:val>
            <c:numRef>
              <c:f>DATA!$G$12:$G$21</c:f>
              <c:numCache>
                <c:formatCode>#\ ##0.0%</c:formatCode>
                <c:ptCount val="10"/>
                <c:pt idx="0">
                  <c:v>0.23140495867768596</c:v>
                </c:pt>
                <c:pt idx="1">
                  <c:v>0.30578512396694213</c:v>
                </c:pt>
                <c:pt idx="2">
                  <c:v>1.6528925619834711E-2</c:v>
                </c:pt>
                <c:pt idx="3">
                  <c:v>2.4793388429752067E-2</c:v>
                </c:pt>
                <c:pt idx="4">
                  <c:v>4.1322314049586771E-2</c:v>
                </c:pt>
                <c:pt idx="5">
                  <c:v>5.7851239669421489E-2</c:v>
                </c:pt>
                <c:pt idx="6">
                  <c:v>0.11570247933884298</c:v>
                </c:pt>
                <c:pt idx="7">
                  <c:v>0.14049586776859505</c:v>
                </c:pt>
                <c:pt idx="8">
                  <c:v>0.19008264462809918</c:v>
                </c:pt>
                <c:pt idx="9">
                  <c:v>0.23140495867768596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F-493A-BDFA-953D0B4B8A9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2"/>
        <c:axId val="510562360"/>
        <c:axId val="510568264"/>
      </c:barChart>
      <c:catAx>
        <c:axId val="510562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568264"/>
        <c:crosses val="autoZero"/>
        <c:auto val="1"/>
        <c:lblAlgn val="ctr"/>
        <c:lblOffset val="100"/>
        <c:noMultiLvlLbl val="0"/>
      </c:catAx>
      <c:valAx>
        <c:axId val="510568264"/>
        <c:scaling>
          <c:orientation val="minMax"/>
          <c:max val="0.60000000000000009"/>
        </c:scaling>
        <c:delete val="1"/>
        <c:axPos val="b"/>
        <c:numFmt formatCode="#\ ##0.0%" sourceLinked="1"/>
        <c:majorTickMark val="none"/>
        <c:minorTickMark val="none"/>
        <c:tickLblPos val="nextTo"/>
        <c:crossAx val="5105623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g-BG" sz="168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Подготвеност</a:t>
            </a:r>
            <a:r>
              <a:rPr lang="bg-BG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за...</a:t>
            </a: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c:rich>
      </c:tx>
      <c:layout>
        <c:manualLayout>
          <c:xMode val="edge"/>
          <c:yMode val="edge"/>
          <c:x val="0.43337221841834989"/>
          <c:y val="2.15352717153199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8046336870934614"/>
          <c:y val="9.4266204649865015E-2"/>
          <c:w val="0.48667562478603227"/>
          <c:h val="0.81852935958277273"/>
        </c:manualLayout>
      </c:layout>
      <c:barChart>
        <c:barDir val="bar"/>
        <c:grouping val="stacked"/>
        <c:varyColors val="0"/>
        <c:ser>
          <c:idx val="0"/>
          <c:order val="0"/>
          <c:tx>
            <c:v>По-скоро в голяма степен</c:v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подготвени!$A$3:$A$31</c:f>
              <c:strCache>
                <c:ptCount val="28"/>
                <c:pt idx="0">
                  <c:v>Предотватяване на ранното напускане на детска градина</c:v>
                </c:pt>
                <c:pt idx="3">
                  <c:v>Мотивация и преодоляване на проблемно поведение</c:v>
                </c:pt>
                <c:pt idx="6">
                  <c:v>Извършване на функционална оценка на децата и определяне на нуждата от допълнителна подкрепа</c:v>
                </c:pt>
                <c:pt idx="9">
                  <c:v>Превенция на тормоза и насилието</c:v>
                </c:pt>
                <c:pt idx="12">
                  <c:v>Работа с деца в риск и деца, жертва на насилие</c:v>
                </c:pt>
                <c:pt idx="15">
                  <c:v>Работа с родители на деца в риск и деца, жертви на насилие</c:v>
                </c:pt>
                <c:pt idx="18">
                  <c:v>Работа с деца с изявени дарби</c:v>
                </c:pt>
                <c:pt idx="21">
                  <c:v>Работа с родители на деца със СОП</c:v>
                </c:pt>
                <c:pt idx="24">
                  <c:v>Работа с родители на деца с изявени дарби</c:v>
                </c:pt>
                <c:pt idx="27">
                  <c:v>Работа с деца със СОП</c:v>
                </c:pt>
              </c:strCache>
            </c:strRef>
          </c:cat>
          <c:val>
            <c:numRef>
              <c:f>подготвени!$B$3:$B$31</c:f>
              <c:numCache>
                <c:formatCode>General</c:formatCode>
                <c:ptCount val="29"/>
                <c:pt idx="0" formatCode="#,#00%">
                  <c:v>0.54100000000000004</c:v>
                </c:pt>
                <c:pt idx="3" formatCode="#,#00%">
                  <c:v>0.54100000000000004</c:v>
                </c:pt>
                <c:pt idx="6" formatCode="#,#00%">
                  <c:v>0.40500000000000003</c:v>
                </c:pt>
                <c:pt idx="9" formatCode="#,#00%">
                  <c:v>0.432</c:v>
                </c:pt>
                <c:pt idx="12" formatCode="#,#00%">
                  <c:v>0.378</c:v>
                </c:pt>
                <c:pt idx="15" formatCode="#,#00%">
                  <c:v>0.32400000000000001</c:v>
                </c:pt>
                <c:pt idx="18" formatCode="#,#00%">
                  <c:v>0.27</c:v>
                </c:pt>
                <c:pt idx="21" formatCode="#,#00%">
                  <c:v>0.216</c:v>
                </c:pt>
                <c:pt idx="24" formatCode="#,#00%">
                  <c:v>0.216</c:v>
                </c:pt>
                <c:pt idx="27" formatCode="#,#00%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C-4986-BC28-239B3F55F4C5}"/>
            </c:ext>
          </c:extLst>
        </c:ser>
        <c:ser>
          <c:idx val="1"/>
          <c:order val="1"/>
          <c:tx>
            <c:v>В много голяма степен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подготвени!$A$3:$A$31</c:f>
              <c:strCache>
                <c:ptCount val="28"/>
                <c:pt idx="0">
                  <c:v>Предотватяване на ранното напускане на детска градина</c:v>
                </c:pt>
                <c:pt idx="3">
                  <c:v>Мотивация и преодоляване на проблемно поведение</c:v>
                </c:pt>
                <c:pt idx="6">
                  <c:v>Извършване на функционална оценка на децата и определяне на нуждата от допълнителна подкрепа</c:v>
                </c:pt>
                <c:pt idx="9">
                  <c:v>Превенция на тормоза и насилието</c:v>
                </c:pt>
                <c:pt idx="12">
                  <c:v>Работа с деца в риск и деца, жертва на насилие</c:v>
                </c:pt>
                <c:pt idx="15">
                  <c:v>Работа с родители на деца в риск и деца, жертви на насилие</c:v>
                </c:pt>
                <c:pt idx="18">
                  <c:v>Работа с деца с изявени дарби</c:v>
                </c:pt>
                <c:pt idx="21">
                  <c:v>Работа с родители на деца със СОП</c:v>
                </c:pt>
                <c:pt idx="24">
                  <c:v>Работа с родители на деца с изявени дарби</c:v>
                </c:pt>
                <c:pt idx="27">
                  <c:v>Работа с деца със СОП</c:v>
                </c:pt>
              </c:strCache>
            </c:strRef>
          </c:cat>
          <c:val>
            <c:numRef>
              <c:f>подготвени!$C$3:$C$31</c:f>
              <c:numCache>
                <c:formatCode>General</c:formatCode>
                <c:ptCount val="29"/>
                <c:pt idx="0" formatCode="#,#00%">
                  <c:v>0.27</c:v>
                </c:pt>
                <c:pt idx="3" formatCode="#,#00%">
                  <c:v>0.24299999999999999</c:v>
                </c:pt>
                <c:pt idx="6" formatCode="#,#00%">
                  <c:v>0.27</c:v>
                </c:pt>
                <c:pt idx="9" formatCode="#,#00%">
                  <c:v>0.24299999999999999</c:v>
                </c:pt>
                <c:pt idx="12" formatCode="#,#00%">
                  <c:v>0.108</c:v>
                </c:pt>
                <c:pt idx="15" formatCode="#,#00%">
                  <c:v>0.108</c:v>
                </c:pt>
                <c:pt idx="18" formatCode="#,#00%">
                  <c:v>0.13500000000000001</c:v>
                </c:pt>
                <c:pt idx="21" formatCode="#,#00%">
                  <c:v>0.189</c:v>
                </c:pt>
                <c:pt idx="24" formatCode="#,#00%">
                  <c:v>0.16200000000000001</c:v>
                </c:pt>
                <c:pt idx="27" formatCode="#,#00%">
                  <c:v>0.189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9C-4986-BC28-239B3F55F4C5}"/>
            </c:ext>
          </c:extLst>
        </c:ser>
        <c:ser>
          <c:idx val="2"/>
          <c:order val="2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подготвени!$A$3:$A$31</c:f>
              <c:strCache>
                <c:ptCount val="28"/>
                <c:pt idx="0">
                  <c:v>Предотватяване на ранното напускане на детска градина</c:v>
                </c:pt>
                <c:pt idx="3">
                  <c:v>Мотивация и преодоляване на проблемно поведение</c:v>
                </c:pt>
                <c:pt idx="6">
                  <c:v>Извършване на функционална оценка на децата и определяне на нуждата от допълнителна подкрепа</c:v>
                </c:pt>
                <c:pt idx="9">
                  <c:v>Превенция на тормоза и насилието</c:v>
                </c:pt>
                <c:pt idx="12">
                  <c:v>Работа с деца в риск и деца, жертва на насилие</c:v>
                </c:pt>
                <c:pt idx="15">
                  <c:v>Работа с родители на деца в риск и деца, жертви на насилие</c:v>
                </c:pt>
                <c:pt idx="18">
                  <c:v>Работа с деца с изявени дарби</c:v>
                </c:pt>
                <c:pt idx="21">
                  <c:v>Работа с родители на деца със СОП</c:v>
                </c:pt>
                <c:pt idx="24">
                  <c:v>Работа с родители на деца с изявени дарби</c:v>
                </c:pt>
                <c:pt idx="27">
                  <c:v>Работа с деца със СОП</c:v>
                </c:pt>
              </c:strCache>
            </c:strRef>
          </c:cat>
          <c:val>
            <c:numRef>
              <c:f>подготвени!$D$3:$D$31</c:f>
              <c:numCache>
                <c:formatCode>#,#00%</c:formatCode>
                <c:ptCount val="29"/>
                <c:pt idx="1">
                  <c:v>0.47599999999999998</c:v>
                </c:pt>
                <c:pt idx="4">
                  <c:v>0.48799999999999999</c:v>
                </c:pt>
                <c:pt idx="7">
                  <c:v>0.48799999999999999</c:v>
                </c:pt>
                <c:pt idx="10">
                  <c:v>0.42699999999999999</c:v>
                </c:pt>
                <c:pt idx="13">
                  <c:v>0.24399999999999999</c:v>
                </c:pt>
                <c:pt idx="16">
                  <c:v>0.25600000000000001</c:v>
                </c:pt>
                <c:pt idx="19">
                  <c:v>0.317</c:v>
                </c:pt>
                <c:pt idx="22">
                  <c:v>0.26800000000000002</c:v>
                </c:pt>
                <c:pt idx="25">
                  <c:v>0.30499999999999999</c:v>
                </c:pt>
                <c:pt idx="28">
                  <c:v>0.378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9C-4986-BC28-239B3F55F4C5}"/>
            </c:ext>
          </c:extLst>
        </c:ser>
        <c:ser>
          <c:idx val="3"/>
          <c:order val="3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подготвени!$A$3:$A$31</c:f>
              <c:strCache>
                <c:ptCount val="28"/>
                <c:pt idx="0">
                  <c:v>Предотватяване на ранното напускане на детска градина</c:v>
                </c:pt>
                <c:pt idx="3">
                  <c:v>Мотивация и преодоляване на проблемно поведение</c:v>
                </c:pt>
                <c:pt idx="6">
                  <c:v>Извършване на функционална оценка на децата и определяне на нуждата от допълнителна подкрепа</c:v>
                </c:pt>
                <c:pt idx="9">
                  <c:v>Превенция на тормоза и насилието</c:v>
                </c:pt>
                <c:pt idx="12">
                  <c:v>Работа с деца в риск и деца, жертва на насилие</c:v>
                </c:pt>
                <c:pt idx="15">
                  <c:v>Работа с родители на деца в риск и деца, жертви на насилие</c:v>
                </c:pt>
                <c:pt idx="18">
                  <c:v>Работа с деца с изявени дарби</c:v>
                </c:pt>
                <c:pt idx="21">
                  <c:v>Работа с родители на деца със СОП</c:v>
                </c:pt>
                <c:pt idx="24">
                  <c:v>Работа с родители на деца с изявени дарби</c:v>
                </c:pt>
                <c:pt idx="27">
                  <c:v>Работа с деца със СОП</c:v>
                </c:pt>
              </c:strCache>
            </c:strRef>
          </c:cat>
          <c:val>
            <c:numRef>
              <c:f>подготвени!$E$3:$E$31</c:f>
              <c:numCache>
                <c:formatCode>#,#00%</c:formatCode>
                <c:ptCount val="29"/>
                <c:pt idx="1">
                  <c:v>0.159</c:v>
                </c:pt>
                <c:pt idx="4">
                  <c:v>0.11</c:v>
                </c:pt>
                <c:pt idx="7">
                  <c:v>8.5000000000000006E-2</c:v>
                </c:pt>
                <c:pt idx="10">
                  <c:v>0.122</c:v>
                </c:pt>
                <c:pt idx="13">
                  <c:v>8.5000000000000006E-2</c:v>
                </c:pt>
                <c:pt idx="16">
                  <c:v>4.9000000000000002E-2</c:v>
                </c:pt>
                <c:pt idx="19">
                  <c:v>7.2999999999999995E-2</c:v>
                </c:pt>
                <c:pt idx="22">
                  <c:v>0.122</c:v>
                </c:pt>
                <c:pt idx="25">
                  <c:v>6.0999999999999999E-2</c:v>
                </c:pt>
                <c:pt idx="28">
                  <c:v>8.5000000000000006E-2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19C-4986-BC28-239B3F55F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"/>
        <c:overlap val="100"/>
        <c:axId val="1377701807"/>
        <c:axId val="1377713039"/>
      </c:barChart>
      <c:catAx>
        <c:axId val="1377701807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713039"/>
        <c:crosses val="autoZero"/>
        <c:auto val="1"/>
        <c:lblAlgn val="ctr"/>
        <c:lblOffset val="100"/>
        <c:noMultiLvlLbl val="0"/>
      </c:catAx>
      <c:valAx>
        <c:axId val="1377713039"/>
        <c:scaling>
          <c:orientation val="minMax"/>
        </c:scaling>
        <c:delete val="1"/>
        <c:axPos val="t"/>
        <c:numFmt formatCode="#,#00%" sourceLinked="1"/>
        <c:majorTickMark val="none"/>
        <c:minorTickMark val="none"/>
        <c:tickLblPos val="nextTo"/>
        <c:crossAx val="1377701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1072047244094486"/>
          <c:y val="0.93094859584049172"/>
          <c:w val="0.41551557685724066"/>
          <c:h val="4.45257678591970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4871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BAD1908-E1F5-4E39-902D-CE0CBF1AE3B7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33650" y="868363"/>
            <a:ext cx="41687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923608" y="3344723"/>
            <a:ext cx="7388860" cy="2736593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5231639" y="6601365"/>
            <a:ext cx="4002299" cy="348710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9C1FE09-1E2A-4B2B-A715-536B8A95A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62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387e4aa072_0_9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520700"/>
            <a:ext cx="4633913" cy="2606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1387e4aa072_0_905:notes"/>
          <p:cNvSpPr txBox="1">
            <a:spLocks noGrp="1"/>
          </p:cNvSpPr>
          <p:nvPr>
            <p:ph type="body" idx="1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latin typeface="Arial Black" panose="020B0A04020102020204" pitchFamily="34" charset="0"/>
              </a:rPr>
              <a:t>Придобита подготовка по теми, свързани с приобщаващо образование за деца </a:t>
            </a:r>
            <a:r>
              <a:rPr lang="bg-BG" baseline="0" dirty="0" smtClean="0"/>
              <a:t>е измерена през това до каква степен директорите смятат, че учителите са подготвени да извършват различни дейности, както и до каква степен самите учители се намират за подготвени. Ясно се забелязва, че директорите за значително по-уверени в подготовката на своите преподаватели – спрямо тяхното лично усещане. Въпреки това и двете целеви групи най-често определят като безпроблемни темите, свързани с предотвратяване на ранното напускане от училище и мотивацията за преодоляване на проблемното поведение. Темите, свързани с извършването на функционална оценка и превенция на тормоза и насилите, също се обособяват като силни области за повечето преподаватели. И според двете целеви групи най-проблемните области в подготовката на преподавателите са работата с деца със СОП и изявени дарби, както и работата с техните родители. </a:t>
            </a:r>
          </a:p>
          <a:p>
            <a:endParaRPr lang="bg-BG" baseline="0" dirty="0" smtClean="0"/>
          </a:p>
          <a:p>
            <a:r>
              <a:rPr lang="bg-BG" dirty="0"/>
              <a:t>Трудовият стаж в професията играе роля в степента, в която професионалистите се чувстват подготвени в определени сфери. Това най-ясно се забелязва по отношение на извършването на функционална оценка на децата и определяне на нуждата от допълнителна подкрепа, където опитните преподаватели се чувстват много по-подготвени.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8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/>
            <a:r>
              <a:rPr lang="bg-BG" dirty="0"/>
              <a:t>В изключително редки случаи анкетираните са посочвали, че те или техният персонал не се нуждаят от допълнителни обучения. </a:t>
            </a:r>
          </a:p>
          <a:p>
            <a:pPr defTabSz="924916"/>
            <a:r>
              <a:rPr lang="bg-BG" dirty="0"/>
              <a:t>Двете целеви групи се обединяват около твърденията, че са </a:t>
            </a:r>
            <a:r>
              <a:rPr lang="bg-BG" b="1" dirty="0"/>
              <a:t>необходими обучения, свързани с преодоляване на проблемно поведение и работата с деца със СОП. </a:t>
            </a:r>
          </a:p>
          <a:p>
            <a:pPr defTabSz="924916"/>
            <a:endParaRPr lang="bg-BG" dirty="0"/>
          </a:p>
          <a:p>
            <a:pPr defTabSz="924916"/>
            <a:r>
              <a:rPr lang="bg-BG" dirty="0"/>
              <a:t>Директорите относително по често са на мнение, че са нужни допълнителни обучения за извършването на функционална оценка и за работата с деца с изявени дарби. Преподавателите от своя страна по-често са откроявали нуждата от обучения, свързани с работата с деца в риск.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63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>
                <a:latin typeface="Arial Black" panose="020B0A04020102020204" pitchFamily="34" charset="0"/>
              </a:rPr>
              <a:t>Взаимодействието между участниците в образователния процес и институциите е важна част от осигуряването на най-добрия интерес на децата. Според данните директорите значително по-често взаимодействат с изброените институции, докато преподавателите често нямат никакви допирни точи с тях. В този смисъл и директорите и учителите оценяват най-добре взаимодействието си с </a:t>
            </a:r>
            <a:r>
              <a:rPr lang="bg-BG" b="1" dirty="0">
                <a:latin typeface="Arial Black" panose="020B0A04020102020204" pitchFamily="34" charset="0"/>
              </a:rPr>
              <a:t>регионалното управление на образованието, родителите на деца със СОП и Регионалния център за подкрепа на процеса по приобщаващото образование</a:t>
            </a:r>
            <a:r>
              <a:rPr lang="bg-BG" dirty="0">
                <a:latin typeface="Arial Black" panose="020B0A04020102020204" pitchFamily="34" charset="0"/>
              </a:rPr>
              <a:t>.</a:t>
            </a:r>
          </a:p>
          <a:p>
            <a:r>
              <a:rPr lang="bg-BG" dirty="0">
                <a:latin typeface="Arial Black" panose="020B0A04020102020204" pitchFamily="34" charset="0"/>
              </a:rPr>
              <a:t>Директорите имат много добро ниво на взаимодействие и с Отдел закрила на детето и специалистите от общинските социални служби. </a:t>
            </a:r>
          </a:p>
          <a:p>
            <a:endParaRPr lang="bg-BG" dirty="0">
              <a:latin typeface="Arial Black" panose="020B0A04020102020204" pitchFamily="34" charset="0"/>
            </a:endParaRPr>
          </a:p>
          <a:p>
            <a:r>
              <a:rPr lang="bg-BG" dirty="0">
                <a:latin typeface="Arial Black" panose="020B0A04020102020204" pitchFamily="34" charset="0"/>
              </a:rPr>
              <a:t>И директорите и Преподавателите оценяват най-зле взаимодействието си с родителите на деца в риск, следвани от това с родителите на деца с изявени дарби и гражданския сектор. Лошите нива на взаимодействие с родителите на деца с изявени дарби може да се отдаде на това, че има много малко такива деца в детските градини.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32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Относително голям дял от директорите</a:t>
            </a:r>
            <a:r>
              <a:rPr lang="bg-BG" baseline="0" dirty="0" smtClean="0"/>
              <a:t> са получили и подкрепа </a:t>
            </a:r>
            <a:r>
              <a:rPr lang="bg-BG" baseline="0" dirty="0" err="1" smtClean="0"/>
              <a:t>прти</a:t>
            </a:r>
            <a:r>
              <a:rPr lang="bg-BG" baseline="0" dirty="0" smtClean="0"/>
              <a:t> разпространението на информация, материали и образци за организиране на приобщаващото образовани. </a:t>
            </a:r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77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Директорите и учителите в детски градини са единодушни по отношение на това какви подобрения трябва да бъдат направени в средата на детските градини. На първо място е</a:t>
            </a:r>
            <a:r>
              <a:rPr lang="bg-BG" baseline="0" dirty="0" smtClean="0"/>
              <a:t> поставено обогатяването на дидактическите материали за ресурсно подпомагане и оборудването на кабинетите за ресурсно подпомагане, следвани от организиране на кътове за индивидуална работа с деца със СОП и изграждане на съоръжения за игра за деца с увреждания.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205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Директорите значително по-често споделят мнението</a:t>
            </a:r>
            <a:r>
              <a:rPr lang="bg-BG" baseline="0" dirty="0" smtClean="0"/>
              <a:t>, че децата със СОП трудно успяват да възприемат учебния материал и присъствието на деца със СОП води до трудно възприемане на учебния материал. Най-рядко се споменава като трудност това, че педагогическите специалисти нямат достатъчно подготовка или физическата среда не е достатъчно пригодена.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4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</a:t>
            </a:r>
            <a:r>
              <a:rPr lang="bg-BG" baseline="0" dirty="0" smtClean="0"/>
              <a:t> дялове от над 50% се подкрепят и твърденията, че за успешната работа с деца със СОП е нужда работа у дома и работа с подходящи дидактически материали.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93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387e4aa072_0_9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01875" y="520700"/>
            <a:ext cx="4633913" cy="2606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Google Shape;407;g1387e4aa072_0_905:notes"/>
          <p:cNvSpPr txBox="1">
            <a:spLocks noGrp="1"/>
          </p:cNvSpPr>
          <p:nvPr>
            <p:ph type="body" idx="1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spcFirstLastPara="1" wrap="square" lIns="92476" tIns="92476" rIns="92476" bIns="92476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267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8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/>
            <a:r>
              <a:rPr lang="bg-BG" dirty="0"/>
              <a:t>Директорите с дълъг трудов стаж по-често са детайлно запознати с областната стратегия. Сред учителите обаче, се наблюдава различна тенденция. Предимно най-младите специалисти са добре информирани за обхвата и детайлите в стратегията, като с увеличаването на трудовия стаж все по-често са чували само частична информация за документа или не са информирани изобщо.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/>
            <a:r>
              <a:rPr lang="bg-BG" dirty="0"/>
              <a:t>Най-високи нива на информираност се наблюдават във връзка с институциите и специалисти, които насочват към развитие на дарби и таланти. Въпреки това и там информираните родителите са под 40% от всички анкетирани.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2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С дялове от над 60% директорите твърдят,</a:t>
            </a:r>
            <a:r>
              <a:rPr lang="bg-BG" baseline="0" dirty="0" smtClean="0"/>
              <a:t> че в техните детски градини се предлага подкрепа под формата на ранно оценяване на потребностите и превенция на обучителните затруднения. Подкрепата, която най-рядко се предлага в детските заведения е свързана с дейности за превенция на насилието и допълнителни модули за деца, които не владеят български език. Липсата на обща подкрепа за децата, които не владеят езика би могла да е в резултат от това, че към момента няма такива деца в детската градина.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15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7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96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kern="0" dirty="0">
                <a:latin typeface="Arial Black" panose="020B0A04020102020204" pitchFamily="34" charset="0"/>
              </a:rPr>
              <a:t>Осигуряването на нужните специалисти за посрещане на разнообразието от потребности на всички деца, е от съществена важност за приобщаващото образование. По тази причина сме се опитали да идентифицираме какви специалисти работят най-често с децата в момента. Според получените данни това са логопеди, ресурсни учители и психолози. Сред родителите обаче, се наблюдава много слаба информираност по отношение на това какви специалисти работят с децата им. Близо 34% са отговорили, че не знаят, а малко над 23% смятат, че такава подкрепа не се предлага.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kern="0" dirty="0">
                <a:latin typeface="Arial Black" panose="020B0A04020102020204" pitchFamily="34" charset="0"/>
              </a:rPr>
              <a:t/>
            </a:r>
            <a:br>
              <a:rPr lang="bg-BG" kern="0" dirty="0">
                <a:latin typeface="Arial Black" panose="020B0A04020102020204" pitchFamily="34" charset="0"/>
              </a:rPr>
            </a:br>
            <a:r>
              <a:rPr lang="bg-BG" kern="0" dirty="0">
                <a:latin typeface="Arial Black" panose="020B0A04020102020204" pitchFamily="34" charset="0"/>
              </a:rPr>
              <a:t>Макар изброените специалисти да налични в детските градини, голяма част от представителите на детски градини смятат, че броят им не е достатъчен. Най-сериозен дефицит се усеща по отношение на помощници на учители, следвани от логопеди и ресурсни учители. Забелязва се, че учителите значително по-често идентифицират нуждата от по-голям брой психолози в детски градини. И тук родителите по рядко вземат отношение и предимно твърдят, че не могат да преценят или няма нужда от назначаване на повече специалисти.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FE09-1E2A-4B2B-A715-536B8A95A7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7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8E66895-D079-A81B-4A05-D0DFD93C4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5B280CC0-4741-748C-A8B8-2A997D646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1AB5E51-C536-EFC4-FA58-36D21485A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5819DE6-2DF8-831C-903A-A1910190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F295840A-9AE6-C7C1-521C-7A220B89C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6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668C7B4-E7F7-1887-10EB-12BDEF8E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ACB6DF81-A80B-84E4-C386-BEC72370A0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93E35A9-211D-618C-BADD-E812897F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28B9069-5D35-31BD-37C4-2CE02ACB0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BA308DB-ECE4-6E9E-BD2E-8FDEA502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8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3AF9494D-D99B-E26E-DA83-EB9BE4C81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F627DA8D-DEE9-3620-12DC-0C29C63BF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ECEE6353-F1B2-A857-873F-EECA9350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8777B05-49A0-9A28-5640-D70D3A2BC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44BDB925-FCC1-AD20-5801-020B782CB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69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/>
          <p:nvPr/>
        </p:nvSpPr>
        <p:spPr>
          <a:xfrm>
            <a:off x="3033" y="-8533"/>
            <a:ext cx="43072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30"/>
          <p:cNvSpPr/>
          <p:nvPr/>
        </p:nvSpPr>
        <p:spPr>
          <a:xfrm>
            <a:off x="7862000" y="-8533"/>
            <a:ext cx="4330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30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2469100" y="1690500"/>
            <a:ext cx="7262800" cy="28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17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subTitle" idx="1"/>
          </p:nvPr>
        </p:nvSpPr>
        <p:spPr>
          <a:xfrm>
            <a:off x="2464600" y="4249500"/>
            <a:ext cx="7262800" cy="9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133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883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5200400" y="0"/>
            <a:ext cx="699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3F3F3"/>
              </a:solidFill>
            </a:endParaRPr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035033" y="1776200"/>
            <a:ext cx="5200800" cy="210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035033" y="3885400"/>
            <a:ext cx="5206000" cy="86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Montserrat"/>
              <a:buNone/>
              <a:defRPr sz="16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70898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6093600" y="0"/>
            <a:ext cx="6098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6968800" y="3286235"/>
            <a:ext cx="4350000" cy="9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5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6968800" y="4202025"/>
            <a:ext cx="4350000" cy="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6968800" y="2085567"/>
            <a:ext cx="1092400" cy="11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Playfair Display"/>
              <a:buNone/>
              <a:defRPr sz="5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805131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90000" y="719200"/>
            <a:ext cx="10412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950967" y="1604567"/>
            <a:ext cx="10290000" cy="4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AutoNum type="arabicPeriod"/>
              <a:defRPr sz="1600">
                <a:solidFill>
                  <a:schemeClr val="lt1"/>
                </a:solidFill>
              </a:defRPr>
            </a:lvl1pPr>
            <a:lvl2pPr marL="1219170" lvl="1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alphaLcPeriod"/>
              <a:defRPr sz="1600">
                <a:solidFill>
                  <a:schemeClr val="lt1"/>
                </a:solidFill>
              </a:defRPr>
            </a:lvl2pPr>
            <a:lvl3pPr marL="1828754" lvl="2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romanLcPeriod"/>
              <a:defRPr sz="1600">
                <a:solidFill>
                  <a:schemeClr val="lt1"/>
                </a:solidFill>
              </a:defRPr>
            </a:lvl3pPr>
            <a:lvl4pPr marL="2438339" lvl="3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arabicPeriod"/>
              <a:defRPr sz="1600">
                <a:solidFill>
                  <a:schemeClr val="lt1"/>
                </a:solidFill>
              </a:defRPr>
            </a:lvl4pPr>
            <a:lvl5pPr marL="3047924" lvl="4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alphaLcPeriod"/>
              <a:defRPr sz="1600">
                <a:solidFill>
                  <a:schemeClr val="lt1"/>
                </a:solidFill>
              </a:defRPr>
            </a:lvl5pPr>
            <a:lvl6pPr marL="3657509" lvl="5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romanLcPeriod"/>
              <a:defRPr sz="1600">
                <a:solidFill>
                  <a:schemeClr val="lt1"/>
                </a:solidFill>
              </a:defRPr>
            </a:lvl6pPr>
            <a:lvl7pPr marL="4267093" lvl="6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arabicPeriod"/>
              <a:defRPr sz="1600">
                <a:solidFill>
                  <a:schemeClr val="lt1"/>
                </a:solidFill>
              </a:defRPr>
            </a:lvl7pPr>
            <a:lvl8pPr marL="4876678" lvl="7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alphaLcPeriod"/>
              <a:defRPr sz="1600">
                <a:solidFill>
                  <a:schemeClr val="lt1"/>
                </a:solidFill>
              </a:defRPr>
            </a:lvl8pPr>
            <a:lvl9pPr marL="5486263" lvl="8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AutoNum type="romanLcPeriod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142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ubTitle" idx="1"/>
          </p:nvPr>
        </p:nvSpPr>
        <p:spPr>
          <a:xfrm>
            <a:off x="1659984" y="2529567"/>
            <a:ext cx="40116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2"/>
          </p:nvPr>
        </p:nvSpPr>
        <p:spPr>
          <a:xfrm>
            <a:off x="1651367" y="3460433"/>
            <a:ext cx="4011600" cy="1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ubTitle" idx="3"/>
          </p:nvPr>
        </p:nvSpPr>
        <p:spPr>
          <a:xfrm>
            <a:off x="6524823" y="2529567"/>
            <a:ext cx="40072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ubTitle" idx="4"/>
          </p:nvPr>
        </p:nvSpPr>
        <p:spPr>
          <a:xfrm>
            <a:off x="6515881" y="3460433"/>
            <a:ext cx="4011600" cy="1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9882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-38280"/>
            <a:ext cx="121920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" name="Google Shape;29;p6"/>
          <p:cNvSpPr/>
          <p:nvPr/>
        </p:nvSpPr>
        <p:spPr>
          <a:xfrm>
            <a:off x="0" y="6134280"/>
            <a:ext cx="121920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4143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6968800" y="2262867"/>
            <a:ext cx="3476800" cy="97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5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968800" y="3191933"/>
            <a:ext cx="3476800" cy="1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" name="Google Shape;34;p7"/>
          <p:cNvSpPr/>
          <p:nvPr/>
        </p:nvSpPr>
        <p:spPr>
          <a:xfrm>
            <a:off x="0" y="0"/>
            <a:ext cx="6098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85994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950967" y="719333"/>
            <a:ext cx="102796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956200" y="2018600"/>
            <a:ext cx="10279600" cy="28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9066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820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42CF10A-0704-BF06-ABD1-2D7576CE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4B29AE-F2CD-D181-F65A-37CE068CE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0FB19F4-6E02-902F-474B-274D40DF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AEDCAAF-4435-0244-948D-41F27E29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7C32D2F-3DF9-CD78-658F-D760C2EA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84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950967" y="1158235"/>
            <a:ext cx="65536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952067" y="2571401"/>
            <a:ext cx="6553600" cy="2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 sz="1867">
                <a:solidFill>
                  <a:schemeClr val="lt1"/>
                </a:solidFill>
              </a:defRPr>
            </a:lvl1pPr>
            <a:lvl2pPr marL="1219170" lvl="1" indent="-389457">
              <a:spcBef>
                <a:spcPts val="1333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 sz="1333">
                <a:solidFill>
                  <a:schemeClr val="lt1"/>
                </a:solidFill>
              </a:defRPr>
            </a:lvl2pPr>
            <a:lvl3pPr marL="1828754" lvl="2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 sz="1333">
                <a:solidFill>
                  <a:schemeClr val="lt1"/>
                </a:solidFill>
              </a:defRPr>
            </a:lvl3pPr>
            <a:lvl4pPr marL="2438339" lvl="3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333">
                <a:solidFill>
                  <a:schemeClr val="lt1"/>
                </a:solidFill>
              </a:defRPr>
            </a:lvl4pPr>
            <a:lvl5pPr marL="3047924" lvl="4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 sz="1333">
                <a:solidFill>
                  <a:schemeClr val="lt1"/>
                </a:solidFill>
              </a:defRPr>
            </a:lvl5pPr>
            <a:lvl6pPr marL="3657509" lvl="5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 sz="1333">
                <a:solidFill>
                  <a:schemeClr val="lt1"/>
                </a:solidFill>
              </a:defRPr>
            </a:lvl6pPr>
            <a:lvl7pPr marL="4267093" lvl="6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333">
                <a:solidFill>
                  <a:schemeClr val="lt1"/>
                </a:solidFill>
              </a:defRPr>
            </a:lvl7pPr>
            <a:lvl8pPr marL="4876678" lvl="7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 sz="1333">
                <a:solidFill>
                  <a:schemeClr val="lt1"/>
                </a:solidFill>
              </a:defRPr>
            </a:lvl8pPr>
            <a:lvl9pPr marL="5486263" lvl="8" indent="-38945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 sz="13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2906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037433" y="1676400"/>
            <a:ext cx="42036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5441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title" hasCustomPrompt="1"/>
          </p:nvPr>
        </p:nvSpPr>
        <p:spPr>
          <a:xfrm>
            <a:off x="1394993" y="2111267"/>
            <a:ext cx="9404400" cy="19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Playfair Display"/>
              <a:buNone/>
              <a:defRPr sz="100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45" name="Google Shape;45;p11"/>
          <p:cNvSpPr txBox="1">
            <a:spLocks noGrp="1"/>
          </p:cNvSpPr>
          <p:nvPr>
            <p:ph type="subTitle" idx="1"/>
          </p:nvPr>
        </p:nvSpPr>
        <p:spPr>
          <a:xfrm>
            <a:off x="3147900" y="4197933"/>
            <a:ext cx="5942800" cy="5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5032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8305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6968800" y="4220924"/>
            <a:ext cx="3986800" cy="5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Playfair Display SemiBold"/>
                <a:ea typeface="Playfair Display SemiBold"/>
                <a:cs typeface="Playfair Display SemiBold"/>
                <a:sym typeface="Playfair Display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6968800" y="2094268"/>
            <a:ext cx="3986800" cy="20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2400" i="1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912532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1">
  <p:cSld name="Quote 1"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title"/>
          </p:nvPr>
        </p:nvSpPr>
        <p:spPr>
          <a:xfrm>
            <a:off x="4010600" y="4212751"/>
            <a:ext cx="4170800" cy="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2667">
                <a:solidFill>
                  <a:schemeClr val="lt1"/>
                </a:solidFill>
                <a:latin typeface="Playfair Display SemiBold"/>
                <a:ea typeface="Playfair Display SemiBold"/>
                <a:cs typeface="Playfair Display SemiBold"/>
                <a:sym typeface="Playfair Display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title" idx="2"/>
          </p:nvPr>
        </p:nvSpPr>
        <p:spPr>
          <a:xfrm>
            <a:off x="2701367" y="1989184"/>
            <a:ext cx="6789200" cy="21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3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7019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2">
  <p:cSld name="Quote 2"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>
            <a:spLocks noGrp="1"/>
          </p:cNvSpPr>
          <p:nvPr>
            <p:ph type="title"/>
          </p:nvPr>
        </p:nvSpPr>
        <p:spPr>
          <a:xfrm>
            <a:off x="950967" y="3452451"/>
            <a:ext cx="4170800" cy="65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2667">
                <a:latin typeface="Playfair Display SemiBold"/>
                <a:ea typeface="Playfair Display SemiBold"/>
                <a:cs typeface="Playfair Display SemiBold"/>
                <a:sym typeface="Playfair Display SemiBold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5" name="Google Shape;55;p15"/>
          <p:cNvSpPr txBox="1">
            <a:spLocks noGrp="1"/>
          </p:cNvSpPr>
          <p:nvPr>
            <p:ph type="title" idx="2"/>
          </p:nvPr>
        </p:nvSpPr>
        <p:spPr>
          <a:xfrm>
            <a:off x="950967" y="719333"/>
            <a:ext cx="5145200" cy="268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32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43496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/>
          <p:nvPr/>
        </p:nvSpPr>
        <p:spPr>
          <a:xfrm>
            <a:off x="100" y="2019800"/>
            <a:ext cx="12192000" cy="73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16"/>
          <p:cNvSpPr/>
          <p:nvPr/>
        </p:nvSpPr>
        <p:spPr>
          <a:xfrm>
            <a:off x="100" y="4225167"/>
            <a:ext cx="12192000" cy="73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16"/>
          <p:cNvSpPr txBox="1">
            <a:spLocks noGrp="1"/>
          </p:cNvSpPr>
          <p:nvPr>
            <p:ph type="title" hasCustomPrompt="1"/>
          </p:nvPr>
        </p:nvSpPr>
        <p:spPr>
          <a:xfrm rot="1973">
            <a:off x="1820800" y="1952601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0" name="Google Shape;60;p16"/>
          <p:cNvSpPr txBox="1">
            <a:spLocks noGrp="1"/>
          </p:cNvSpPr>
          <p:nvPr>
            <p:ph type="subTitle" idx="1"/>
          </p:nvPr>
        </p:nvSpPr>
        <p:spPr>
          <a:xfrm>
            <a:off x="960000" y="3149937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title" idx="2" hasCustomPrompt="1"/>
          </p:nvPr>
        </p:nvSpPr>
        <p:spPr>
          <a:xfrm rot="1973">
            <a:off x="1820800" y="4136935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2" name="Google Shape;62;p16"/>
          <p:cNvSpPr txBox="1">
            <a:spLocks noGrp="1"/>
          </p:cNvSpPr>
          <p:nvPr>
            <p:ph type="subTitle" idx="3"/>
          </p:nvPr>
        </p:nvSpPr>
        <p:spPr>
          <a:xfrm>
            <a:off x="960000" y="5334404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title" idx="4" hasCustomPrompt="1"/>
          </p:nvPr>
        </p:nvSpPr>
        <p:spPr>
          <a:xfrm rot="1973">
            <a:off x="5399200" y="1952601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4" name="Google Shape;64;p16"/>
          <p:cNvSpPr txBox="1">
            <a:spLocks noGrp="1"/>
          </p:cNvSpPr>
          <p:nvPr>
            <p:ph type="subTitle" idx="5"/>
          </p:nvPr>
        </p:nvSpPr>
        <p:spPr>
          <a:xfrm>
            <a:off x="4538400" y="3149937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title" idx="6" hasCustomPrompt="1"/>
          </p:nvPr>
        </p:nvSpPr>
        <p:spPr>
          <a:xfrm rot="1973">
            <a:off x="5399200" y="4136935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6" name="Google Shape;66;p16"/>
          <p:cNvSpPr txBox="1">
            <a:spLocks noGrp="1"/>
          </p:cNvSpPr>
          <p:nvPr>
            <p:ph type="subTitle" idx="7"/>
          </p:nvPr>
        </p:nvSpPr>
        <p:spPr>
          <a:xfrm>
            <a:off x="4538400" y="5334404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title" idx="8" hasCustomPrompt="1"/>
          </p:nvPr>
        </p:nvSpPr>
        <p:spPr>
          <a:xfrm rot="1973">
            <a:off x="8977600" y="1952601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68" name="Google Shape;68;p16"/>
          <p:cNvSpPr txBox="1">
            <a:spLocks noGrp="1"/>
          </p:cNvSpPr>
          <p:nvPr>
            <p:ph type="subTitle" idx="9"/>
          </p:nvPr>
        </p:nvSpPr>
        <p:spPr>
          <a:xfrm>
            <a:off x="8116800" y="3149937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title" idx="13" hasCustomPrompt="1"/>
          </p:nvPr>
        </p:nvSpPr>
        <p:spPr>
          <a:xfrm rot="1973">
            <a:off x="8977600" y="4136935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14"/>
          </p:nvPr>
        </p:nvSpPr>
        <p:spPr>
          <a:xfrm>
            <a:off x="8116800" y="5334404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ubTitle" idx="15"/>
          </p:nvPr>
        </p:nvSpPr>
        <p:spPr>
          <a:xfrm>
            <a:off x="960000" y="27430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subTitle" idx="16"/>
          </p:nvPr>
        </p:nvSpPr>
        <p:spPr>
          <a:xfrm>
            <a:off x="960000" y="49276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7"/>
          </p:nvPr>
        </p:nvSpPr>
        <p:spPr>
          <a:xfrm>
            <a:off x="4538400" y="27430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8"/>
          </p:nvPr>
        </p:nvSpPr>
        <p:spPr>
          <a:xfrm>
            <a:off x="4538400" y="49276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ubTitle" idx="19"/>
          </p:nvPr>
        </p:nvSpPr>
        <p:spPr>
          <a:xfrm>
            <a:off x="8116800" y="27430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20"/>
          </p:nvPr>
        </p:nvSpPr>
        <p:spPr>
          <a:xfrm>
            <a:off x="8116800" y="49276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title" idx="21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8" name="Google Shape;78;p16"/>
          <p:cNvSpPr/>
          <p:nvPr/>
        </p:nvSpPr>
        <p:spPr>
          <a:xfrm>
            <a:off x="-64600" y="-77533"/>
            <a:ext cx="12321200" cy="1097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371769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1">
  <p:cSld name="Table of contents 1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 hasCustomPrompt="1"/>
          </p:nvPr>
        </p:nvSpPr>
        <p:spPr>
          <a:xfrm rot="1973">
            <a:off x="2176816" y="2169956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1" name="Google Shape;81;p17"/>
          <p:cNvSpPr txBox="1">
            <a:spLocks noGrp="1"/>
          </p:cNvSpPr>
          <p:nvPr>
            <p:ph type="subTitle" idx="1"/>
          </p:nvPr>
        </p:nvSpPr>
        <p:spPr>
          <a:xfrm>
            <a:off x="1316017" y="3149937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title" idx="2" hasCustomPrompt="1"/>
          </p:nvPr>
        </p:nvSpPr>
        <p:spPr>
          <a:xfrm rot="1973">
            <a:off x="2176816" y="4354289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3" name="Google Shape;83;p17"/>
          <p:cNvSpPr txBox="1">
            <a:spLocks noGrp="1"/>
          </p:cNvSpPr>
          <p:nvPr>
            <p:ph type="subTitle" idx="3"/>
          </p:nvPr>
        </p:nvSpPr>
        <p:spPr>
          <a:xfrm>
            <a:off x="1316017" y="5334404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title" idx="4" hasCustomPrompt="1"/>
          </p:nvPr>
        </p:nvSpPr>
        <p:spPr>
          <a:xfrm rot="1973">
            <a:off x="8621583" y="2169956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5" name="Google Shape;85;p17"/>
          <p:cNvSpPr txBox="1">
            <a:spLocks noGrp="1"/>
          </p:cNvSpPr>
          <p:nvPr>
            <p:ph type="subTitle" idx="5"/>
          </p:nvPr>
        </p:nvSpPr>
        <p:spPr>
          <a:xfrm>
            <a:off x="7760784" y="3149937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title" idx="6" hasCustomPrompt="1"/>
          </p:nvPr>
        </p:nvSpPr>
        <p:spPr>
          <a:xfrm rot="1973">
            <a:off x="8621583" y="4354289"/>
            <a:ext cx="1393600" cy="8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r>
              <a:t>xx%</a:t>
            </a:r>
          </a:p>
        </p:txBody>
      </p:sp>
      <p:sp>
        <p:nvSpPr>
          <p:cNvPr id="87" name="Google Shape;87;p17"/>
          <p:cNvSpPr txBox="1">
            <a:spLocks noGrp="1"/>
          </p:cNvSpPr>
          <p:nvPr>
            <p:ph type="subTitle" idx="7"/>
          </p:nvPr>
        </p:nvSpPr>
        <p:spPr>
          <a:xfrm>
            <a:off x="7760784" y="5334404"/>
            <a:ext cx="3115200" cy="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ubTitle" idx="8"/>
          </p:nvPr>
        </p:nvSpPr>
        <p:spPr>
          <a:xfrm>
            <a:off x="1316017" y="27430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9"/>
          </p:nvPr>
        </p:nvSpPr>
        <p:spPr>
          <a:xfrm>
            <a:off x="1316017" y="49276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subTitle" idx="13"/>
          </p:nvPr>
        </p:nvSpPr>
        <p:spPr>
          <a:xfrm>
            <a:off x="7760784" y="27430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17"/>
          <p:cNvSpPr txBox="1">
            <a:spLocks noGrp="1"/>
          </p:cNvSpPr>
          <p:nvPr>
            <p:ph type="subTitle" idx="14"/>
          </p:nvPr>
        </p:nvSpPr>
        <p:spPr>
          <a:xfrm>
            <a:off x="7760784" y="4927600"/>
            <a:ext cx="31152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title" idx="15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0" y="-47833"/>
            <a:ext cx="9508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4" name="Google Shape;94;p17"/>
          <p:cNvSpPr/>
          <p:nvPr/>
        </p:nvSpPr>
        <p:spPr>
          <a:xfrm>
            <a:off x="11241200" y="-24000"/>
            <a:ext cx="9508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15379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/>
          <p:nvPr/>
        </p:nvSpPr>
        <p:spPr>
          <a:xfrm rot="-5400000">
            <a:off x="5712400" y="-5760516"/>
            <a:ext cx="774000" cy="12198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173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4E74081-4218-200E-309A-09E4E620D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88C05E02-1912-7C45-9E14-4A8B3AC73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45D25CCA-8C87-95DC-4E07-7CDAC067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880B2504-77B7-B606-1EAF-028875803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AB114A8-6516-A95E-3450-F0C732588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08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-24091" y="-47833"/>
            <a:ext cx="9876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0" name="Google Shape;100;p19"/>
          <p:cNvSpPr/>
          <p:nvPr/>
        </p:nvSpPr>
        <p:spPr>
          <a:xfrm>
            <a:off x="11228491" y="-24000"/>
            <a:ext cx="9876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0433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 only 3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950967" y="5224667"/>
            <a:ext cx="10290000" cy="6816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Montserrat"/>
              <a:buNone/>
              <a:defRPr sz="3333" b="1">
                <a:solidFill>
                  <a:srgbClr val="000000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</a:lstStyle>
          <a:p>
            <a:endParaRPr/>
          </a:p>
        </p:txBody>
      </p:sp>
      <p:sp>
        <p:nvSpPr>
          <p:cNvPr id="104" name="Google Shape;104;p20"/>
          <p:cNvSpPr/>
          <p:nvPr/>
        </p:nvSpPr>
        <p:spPr>
          <a:xfrm rot="10800000">
            <a:off x="133" y="6128091"/>
            <a:ext cx="12192000" cy="7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275178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solidFill>
          <a:schemeClr val="dk2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1873167" y="1361800"/>
            <a:ext cx="8445600" cy="413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13333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Playfair Display"/>
              <a:buNone/>
              <a:defRPr sz="6667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6278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/>
          <p:nvPr/>
        </p:nvSpPr>
        <p:spPr>
          <a:xfrm>
            <a:off x="0" y="0"/>
            <a:ext cx="6098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950967" y="3286235"/>
            <a:ext cx="4350000" cy="9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5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14" name="Google Shape;114;p23"/>
          <p:cNvSpPr txBox="1">
            <a:spLocks noGrp="1"/>
          </p:cNvSpPr>
          <p:nvPr>
            <p:ph type="subTitle" idx="1"/>
          </p:nvPr>
        </p:nvSpPr>
        <p:spPr>
          <a:xfrm>
            <a:off x="950967" y="4202025"/>
            <a:ext cx="4350000" cy="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title" idx="2" hasCustomPrompt="1"/>
          </p:nvPr>
        </p:nvSpPr>
        <p:spPr>
          <a:xfrm>
            <a:off x="4208567" y="2085567"/>
            <a:ext cx="1092400" cy="11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Playfair Display"/>
              <a:buNone/>
              <a:defRPr sz="5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900866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Section header 2">
    <p:bg>
      <p:bgPr>
        <a:solidFill>
          <a:schemeClr val="dk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6492251" y="2685901"/>
            <a:ext cx="4350000" cy="96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5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subTitle" idx="1"/>
          </p:nvPr>
        </p:nvSpPr>
        <p:spPr>
          <a:xfrm>
            <a:off x="6492251" y="3601692"/>
            <a:ext cx="4350000" cy="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title" idx="2" hasCustomPrompt="1"/>
          </p:nvPr>
        </p:nvSpPr>
        <p:spPr>
          <a:xfrm>
            <a:off x="1349751" y="1517400"/>
            <a:ext cx="4644400" cy="38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Playfair Display"/>
              <a:buNone/>
              <a:defRPr sz="26666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layfair Display"/>
              <a:buNone/>
              <a:defRPr sz="2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1739399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 and 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/>
          <p:nvPr/>
        </p:nvSpPr>
        <p:spPr>
          <a:xfrm>
            <a:off x="6096067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2" name="Google Shape;122;p25"/>
          <p:cNvSpPr txBox="1">
            <a:spLocks noGrp="1"/>
          </p:cNvSpPr>
          <p:nvPr>
            <p:ph type="title"/>
          </p:nvPr>
        </p:nvSpPr>
        <p:spPr>
          <a:xfrm>
            <a:off x="7254233" y="2093264"/>
            <a:ext cx="3986800" cy="11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Montserrat"/>
              <a:buNone/>
              <a:defRPr sz="3333" b="1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subTitle" idx="1"/>
          </p:nvPr>
        </p:nvSpPr>
        <p:spPr>
          <a:xfrm>
            <a:off x="7254033" y="3252660"/>
            <a:ext cx="3986800" cy="150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1395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/>
          <p:nvPr/>
        </p:nvSpPr>
        <p:spPr>
          <a:xfrm>
            <a:off x="0" y="-67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951167" y="2313733"/>
            <a:ext cx="3986800" cy="76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Playfair Display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subTitle" idx="1"/>
          </p:nvPr>
        </p:nvSpPr>
        <p:spPr>
          <a:xfrm>
            <a:off x="950967" y="3082667"/>
            <a:ext cx="3986800" cy="14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881491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7"/>
          <p:cNvSpPr txBox="1">
            <a:spLocks noGrp="1"/>
          </p:cNvSpPr>
          <p:nvPr>
            <p:ph type="title"/>
          </p:nvPr>
        </p:nvSpPr>
        <p:spPr>
          <a:xfrm flipH="1">
            <a:off x="1191600" y="2003667"/>
            <a:ext cx="3812000" cy="172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0" name="Google Shape;130;p27"/>
          <p:cNvSpPr txBox="1">
            <a:spLocks noGrp="1"/>
          </p:cNvSpPr>
          <p:nvPr>
            <p:ph type="subTitle" idx="1"/>
          </p:nvPr>
        </p:nvSpPr>
        <p:spPr>
          <a:xfrm flipH="1">
            <a:off x="1191600" y="3730300"/>
            <a:ext cx="3812000" cy="11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5338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>
            <a:spLocks noGrp="1"/>
          </p:cNvSpPr>
          <p:nvPr>
            <p:ph type="title"/>
          </p:nvPr>
        </p:nvSpPr>
        <p:spPr>
          <a:xfrm>
            <a:off x="953871" y="1999733"/>
            <a:ext cx="4729200" cy="2191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Playfair Display"/>
              <a:buNone/>
              <a:defRPr sz="6667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3" name="Google Shape;133;p28"/>
          <p:cNvSpPr txBox="1">
            <a:spLocks noGrp="1"/>
          </p:cNvSpPr>
          <p:nvPr>
            <p:ph type="subTitle" idx="1"/>
          </p:nvPr>
        </p:nvSpPr>
        <p:spPr>
          <a:xfrm>
            <a:off x="950967" y="4094267"/>
            <a:ext cx="4729200" cy="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4" name="Google Shape;134;p28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546783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bg>
      <p:bgPr>
        <a:solidFill>
          <a:schemeClr val="dk2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951000" y="719200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950967" y="1604567"/>
            <a:ext cx="10290000" cy="4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941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76EAF7E-2202-6854-FCB9-247DB334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B2EE295-9CED-6060-C897-159ADDBEC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3E1B913-1BC0-D423-A7EE-445F0C363F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F2A8C317-B0B8-8BEC-CF64-F52628EDD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3CFFF8F-DCF1-5C37-DBFF-B9DC474D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BF00B98-6036-0F5B-CA64-85318BF94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01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5">
  <p:cSld name="Title and text 5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/>
          <p:nvPr/>
        </p:nvSpPr>
        <p:spPr>
          <a:xfrm>
            <a:off x="3033" y="-8533"/>
            <a:ext cx="43072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0" name="Google Shape;140;p30"/>
          <p:cNvSpPr/>
          <p:nvPr/>
        </p:nvSpPr>
        <p:spPr>
          <a:xfrm>
            <a:off x="7862000" y="-8533"/>
            <a:ext cx="4330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1" name="Google Shape;141;p30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2469100" y="1690500"/>
            <a:ext cx="7262800" cy="285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17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Font typeface="Playfair Display"/>
              <a:buNone/>
              <a:defRPr sz="6667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subTitle" idx="1"/>
          </p:nvPr>
        </p:nvSpPr>
        <p:spPr>
          <a:xfrm>
            <a:off x="2464600" y="4249500"/>
            <a:ext cx="7262800" cy="9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2133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863228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6">
  <p:cSld name="Title and text 6">
    <p:bg>
      <p:bgPr>
        <a:solidFill>
          <a:schemeClr val="dk2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6" name="Google Shape;146;p31"/>
          <p:cNvSpPr txBox="1">
            <a:spLocks noGrp="1"/>
          </p:cNvSpPr>
          <p:nvPr>
            <p:ph type="body" idx="1"/>
          </p:nvPr>
        </p:nvSpPr>
        <p:spPr>
          <a:xfrm>
            <a:off x="2819200" y="2571401"/>
            <a:ext cx="6553600" cy="28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/>
            </a:lvl1pPr>
            <a:lvl2pPr marL="1219170" lvl="1" indent="-423323" rtl="0">
              <a:spcBef>
                <a:spcPts val="13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4829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Title and text 7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2"/>
          <p:cNvSpPr/>
          <p:nvPr/>
        </p:nvSpPr>
        <p:spPr>
          <a:xfrm flipH="1">
            <a:off x="0" y="0"/>
            <a:ext cx="3486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0" name="Google Shape;150;p32"/>
          <p:cNvSpPr txBox="1">
            <a:spLocks noGrp="1"/>
          </p:cNvSpPr>
          <p:nvPr>
            <p:ph type="subTitle" idx="1"/>
          </p:nvPr>
        </p:nvSpPr>
        <p:spPr>
          <a:xfrm flipH="1">
            <a:off x="6095428" y="3383800"/>
            <a:ext cx="4730400" cy="13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title"/>
          </p:nvPr>
        </p:nvSpPr>
        <p:spPr>
          <a:xfrm flipH="1">
            <a:off x="6095428" y="2127800"/>
            <a:ext cx="4727200" cy="125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9pPr>
          </a:lstStyle>
          <a:p>
            <a:endParaRPr/>
          </a:p>
        </p:txBody>
      </p:sp>
      <p:sp>
        <p:nvSpPr>
          <p:cNvPr id="152" name="Google Shape;152;p32"/>
          <p:cNvSpPr>
            <a:spLocks noGrp="1"/>
          </p:cNvSpPr>
          <p:nvPr>
            <p:ph type="pic" idx="2"/>
          </p:nvPr>
        </p:nvSpPr>
        <p:spPr>
          <a:xfrm>
            <a:off x="1375133" y="719333"/>
            <a:ext cx="4247200" cy="5419200"/>
          </a:xfrm>
          <a:prstGeom prst="rect">
            <a:avLst/>
          </a:prstGeom>
          <a:noFill/>
          <a:ln>
            <a:noFill/>
          </a:ln>
        </p:spPr>
      </p:sp>
      <p:sp>
        <p:nvSpPr>
          <p:cNvPr id="153" name="Google Shape;153;p32"/>
          <p:cNvSpPr/>
          <p:nvPr/>
        </p:nvSpPr>
        <p:spPr>
          <a:xfrm flipH="1">
            <a:off x="11241133" y="-47833"/>
            <a:ext cx="9508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76481772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8">
  <p:cSld name="Title and text 8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3"/>
          <p:cNvSpPr/>
          <p:nvPr/>
        </p:nvSpPr>
        <p:spPr>
          <a:xfrm>
            <a:off x="100" y="-86133"/>
            <a:ext cx="12192000" cy="805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6" name="Google Shape;156;p33"/>
          <p:cNvSpPr/>
          <p:nvPr/>
        </p:nvSpPr>
        <p:spPr>
          <a:xfrm rot="10800000">
            <a:off x="133" y="6120061"/>
            <a:ext cx="12192000" cy="7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33"/>
          <p:cNvSpPr txBox="1">
            <a:spLocks noGrp="1"/>
          </p:cNvSpPr>
          <p:nvPr>
            <p:ph type="subTitle" idx="1"/>
          </p:nvPr>
        </p:nvSpPr>
        <p:spPr>
          <a:xfrm flipH="1">
            <a:off x="6449951" y="4582967"/>
            <a:ext cx="4200400" cy="13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3"/>
          <p:cNvSpPr txBox="1">
            <a:spLocks noGrp="1"/>
          </p:cNvSpPr>
          <p:nvPr>
            <p:ph type="title"/>
          </p:nvPr>
        </p:nvSpPr>
        <p:spPr>
          <a:xfrm flipH="1">
            <a:off x="1541584" y="4628167"/>
            <a:ext cx="4727200" cy="12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500"/>
              <a:buNone/>
              <a:defRPr b="1"/>
            </a:lvl9pPr>
          </a:lstStyle>
          <a:p>
            <a:endParaRPr/>
          </a:p>
        </p:txBody>
      </p:sp>
      <p:sp>
        <p:nvSpPr>
          <p:cNvPr id="159" name="Google Shape;159;p33"/>
          <p:cNvSpPr>
            <a:spLocks noGrp="1"/>
          </p:cNvSpPr>
          <p:nvPr>
            <p:ph type="pic" idx="2"/>
          </p:nvPr>
        </p:nvSpPr>
        <p:spPr>
          <a:xfrm>
            <a:off x="950967" y="1213867"/>
            <a:ext cx="10290000" cy="32736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697643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9">
  <p:cSld name="Title and text 9">
    <p:bg>
      <p:bgPr>
        <a:solidFill>
          <a:schemeClr val="dk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4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2" name="Google Shape;162;p34"/>
          <p:cNvSpPr txBox="1">
            <a:spLocks noGrp="1"/>
          </p:cNvSpPr>
          <p:nvPr>
            <p:ph type="subTitle" idx="1"/>
          </p:nvPr>
        </p:nvSpPr>
        <p:spPr>
          <a:xfrm>
            <a:off x="2163400" y="5245900"/>
            <a:ext cx="7865200" cy="8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3" name="Google Shape;163;p34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526001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5"/>
          <p:cNvSpPr txBox="1">
            <a:spLocks noGrp="1"/>
          </p:cNvSpPr>
          <p:nvPr>
            <p:ph type="subTitle" idx="1"/>
          </p:nvPr>
        </p:nvSpPr>
        <p:spPr>
          <a:xfrm>
            <a:off x="1659984" y="2529567"/>
            <a:ext cx="40116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6" name="Google Shape;166;p35"/>
          <p:cNvSpPr txBox="1">
            <a:spLocks noGrp="1"/>
          </p:cNvSpPr>
          <p:nvPr>
            <p:ph type="subTitle" idx="2"/>
          </p:nvPr>
        </p:nvSpPr>
        <p:spPr>
          <a:xfrm>
            <a:off x="1651367" y="3460433"/>
            <a:ext cx="4011600" cy="1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7" name="Google Shape;167;p35"/>
          <p:cNvSpPr txBox="1">
            <a:spLocks noGrp="1"/>
          </p:cNvSpPr>
          <p:nvPr>
            <p:ph type="subTitle" idx="3"/>
          </p:nvPr>
        </p:nvSpPr>
        <p:spPr>
          <a:xfrm>
            <a:off x="6524823" y="2529567"/>
            <a:ext cx="4007200" cy="59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8" name="Google Shape;168;p35"/>
          <p:cNvSpPr txBox="1">
            <a:spLocks noGrp="1"/>
          </p:cNvSpPr>
          <p:nvPr>
            <p:ph type="subTitle" idx="4"/>
          </p:nvPr>
        </p:nvSpPr>
        <p:spPr>
          <a:xfrm>
            <a:off x="6515881" y="3460433"/>
            <a:ext cx="4011600" cy="16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69" name="Google Shape;169;p35"/>
          <p:cNvSpPr/>
          <p:nvPr/>
        </p:nvSpPr>
        <p:spPr>
          <a:xfrm>
            <a:off x="-43200" y="-38267"/>
            <a:ext cx="122784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0" name="Google Shape;170;p35"/>
          <p:cNvSpPr/>
          <p:nvPr/>
        </p:nvSpPr>
        <p:spPr>
          <a:xfrm rot="10800000">
            <a:off x="-105400" y="6142267"/>
            <a:ext cx="12402800" cy="7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35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24247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6"/>
          <p:cNvSpPr txBox="1">
            <a:spLocks noGrp="1"/>
          </p:cNvSpPr>
          <p:nvPr>
            <p:ph type="body" idx="1"/>
          </p:nvPr>
        </p:nvSpPr>
        <p:spPr>
          <a:xfrm>
            <a:off x="950967" y="1604567"/>
            <a:ext cx="5056000" cy="45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4" name="Google Shape;174;p36"/>
          <p:cNvSpPr txBox="1">
            <a:spLocks noGrp="1"/>
          </p:cNvSpPr>
          <p:nvPr>
            <p:ph type="body" idx="2"/>
          </p:nvPr>
        </p:nvSpPr>
        <p:spPr>
          <a:xfrm>
            <a:off x="6185033" y="1604567"/>
            <a:ext cx="5056000" cy="359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8945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 sz="1600">
                <a:solidFill>
                  <a:schemeClr val="lt1"/>
                </a:solidFill>
              </a:defRPr>
            </a:lvl1pPr>
            <a:lvl2pPr marL="1219170" lvl="1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2pPr>
            <a:lvl3pPr marL="1828754" lvl="2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3pPr>
            <a:lvl4pPr marL="2438339" lvl="3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4pPr>
            <a:lvl5pPr marL="3047924" lvl="4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5pPr>
            <a:lvl6pPr marL="3657509" lvl="5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6pPr>
            <a:lvl7pPr marL="4267093" lvl="6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●"/>
              <a:defRPr sz="1600">
                <a:solidFill>
                  <a:schemeClr val="lt1"/>
                </a:solidFill>
              </a:defRPr>
            </a:lvl7pPr>
            <a:lvl8pPr marL="4876678" lvl="7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○"/>
              <a:defRPr sz="1600">
                <a:solidFill>
                  <a:schemeClr val="lt1"/>
                </a:solidFill>
              </a:defRPr>
            </a:lvl8pPr>
            <a:lvl9pPr marL="5486263" lvl="8" indent="-38945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Roboto Condensed Light"/>
              <a:buChar char="■"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5" name="Google Shape;175;p36"/>
          <p:cNvSpPr txBox="1">
            <a:spLocks noGrp="1"/>
          </p:cNvSpPr>
          <p:nvPr>
            <p:ph type="title"/>
          </p:nvPr>
        </p:nvSpPr>
        <p:spPr>
          <a:xfrm>
            <a:off x="951000" y="719200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5645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7"/>
          <p:cNvSpPr txBox="1">
            <a:spLocks noGrp="1"/>
          </p:cNvSpPr>
          <p:nvPr>
            <p:ph type="subTitle" idx="1"/>
          </p:nvPr>
        </p:nvSpPr>
        <p:spPr>
          <a:xfrm>
            <a:off x="947251" y="2426297"/>
            <a:ext cx="3086000" cy="69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78" name="Google Shape;178;p37"/>
          <p:cNvSpPr txBox="1">
            <a:spLocks noGrp="1"/>
          </p:cNvSpPr>
          <p:nvPr>
            <p:ph type="subTitle" idx="2"/>
          </p:nvPr>
        </p:nvSpPr>
        <p:spPr>
          <a:xfrm>
            <a:off x="947251" y="3458731"/>
            <a:ext cx="3086000" cy="18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79" name="Google Shape;179;p37"/>
          <p:cNvSpPr txBox="1">
            <a:spLocks noGrp="1"/>
          </p:cNvSpPr>
          <p:nvPr>
            <p:ph type="subTitle" idx="3"/>
          </p:nvPr>
        </p:nvSpPr>
        <p:spPr>
          <a:xfrm>
            <a:off x="4552996" y="2426297"/>
            <a:ext cx="3082400" cy="69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0" name="Google Shape;180;p37"/>
          <p:cNvSpPr txBox="1">
            <a:spLocks noGrp="1"/>
          </p:cNvSpPr>
          <p:nvPr>
            <p:ph type="subTitle" idx="4"/>
          </p:nvPr>
        </p:nvSpPr>
        <p:spPr>
          <a:xfrm>
            <a:off x="4552992" y="3458731"/>
            <a:ext cx="3086000" cy="18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1" name="Google Shape;181;p37"/>
          <p:cNvSpPr txBox="1">
            <a:spLocks noGrp="1"/>
          </p:cNvSpPr>
          <p:nvPr>
            <p:ph type="subTitle" idx="5"/>
          </p:nvPr>
        </p:nvSpPr>
        <p:spPr>
          <a:xfrm>
            <a:off x="8156829" y="2426297"/>
            <a:ext cx="3082400" cy="69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2" name="Google Shape;182;p37"/>
          <p:cNvSpPr txBox="1">
            <a:spLocks noGrp="1"/>
          </p:cNvSpPr>
          <p:nvPr>
            <p:ph type="subTitle" idx="6"/>
          </p:nvPr>
        </p:nvSpPr>
        <p:spPr>
          <a:xfrm>
            <a:off x="8155029" y="3458731"/>
            <a:ext cx="3086000" cy="18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83" name="Google Shape;183;p37"/>
          <p:cNvSpPr/>
          <p:nvPr/>
        </p:nvSpPr>
        <p:spPr>
          <a:xfrm>
            <a:off x="100" y="0"/>
            <a:ext cx="121920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37"/>
          <p:cNvSpPr/>
          <p:nvPr/>
        </p:nvSpPr>
        <p:spPr>
          <a:xfrm rot="10800000">
            <a:off x="133" y="6104000"/>
            <a:ext cx="12192000" cy="75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37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127776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Title and three columns 1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8"/>
          <p:cNvSpPr/>
          <p:nvPr/>
        </p:nvSpPr>
        <p:spPr>
          <a:xfrm>
            <a:off x="7974233" y="2688567"/>
            <a:ext cx="3266800" cy="34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8" name="Google Shape;188;p38"/>
          <p:cNvSpPr/>
          <p:nvPr/>
        </p:nvSpPr>
        <p:spPr>
          <a:xfrm>
            <a:off x="4460800" y="2688567"/>
            <a:ext cx="3266800" cy="34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</p:txBody>
      </p:sp>
      <p:sp>
        <p:nvSpPr>
          <p:cNvPr id="189" name="Google Shape;189;p38"/>
          <p:cNvSpPr/>
          <p:nvPr/>
        </p:nvSpPr>
        <p:spPr>
          <a:xfrm>
            <a:off x="947367" y="2688567"/>
            <a:ext cx="3266800" cy="34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FFFFFF"/>
              </a:solidFill>
            </a:endParaRPr>
          </a:p>
        </p:txBody>
      </p:sp>
      <p:sp>
        <p:nvSpPr>
          <p:cNvPr id="190" name="Google Shape;190;p38"/>
          <p:cNvSpPr txBox="1">
            <a:spLocks noGrp="1"/>
          </p:cNvSpPr>
          <p:nvPr>
            <p:ph type="subTitle" idx="1"/>
          </p:nvPr>
        </p:nvSpPr>
        <p:spPr>
          <a:xfrm>
            <a:off x="1037667" y="3450333"/>
            <a:ext cx="3086000" cy="63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1" name="Google Shape;191;p38"/>
          <p:cNvSpPr txBox="1">
            <a:spLocks noGrp="1"/>
          </p:cNvSpPr>
          <p:nvPr>
            <p:ph type="subTitle" idx="2"/>
          </p:nvPr>
        </p:nvSpPr>
        <p:spPr>
          <a:xfrm>
            <a:off x="1037900" y="3999599"/>
            <a:ext cx="3086000" cy="13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2" name="Google Shape;192;p38"/>
          <p:cNvSpPr txBox="1">
            <a:spLocks noGrp="1"/>
          </p:cNvSpPr>
          <p:nvPr>
            <p:ph type="subTitle" idx="3"/>
          </p:nvPr>
        </p:nvSpPr>
        <p:spPr>
          <a:xfrm>
            <a:off x="4552997" y="3450333"/>
            <a:ext cx="3082400" cy="63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3" name="Google Shape;193;p38"/>
          <p:cNvSpPr txBox="1">
            <a:spLocks noGrp="1"/>
          </p:cNvSpPr>
          <p:nvPr>
            <p:ph type="subTitle" idx="4"/>
          </p:nvPr>
        </p:nvSpPr>
        <p:spPr>
          <a:xfrm>
            <a:off x="4552993" y="3999599"/>
            <a:ext cx="3086000" cy="13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4" name="Google Shape;194;p38"/>
          <p:cNvSpPr txBox="1">
            <a:spLocks noGrp="1"/>
          </p:cNvSpPr>
          <p:nvPr>
            <p:ph type="subTitle" idx="5"/>
          </p:nvPr>
        </p:nvSpPr>
        <p:spPr>
          <a:xfrm>
            <a:off x="8068133" y="3450333"/>
            <a:ext cx="3082400" cy="63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None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5" name="Google Shape;195;p38"/>
          <p:cNvSpPr txBox="1">
            <a:spLocks noGrp="1"/>
          </p:cNvSpPr>
          <p:nvPr>
            <p:ph type="subTitle" idx="6"/>
          </p:nvPr>
        </p:nvSpPr>
        <p:spPr>
          <a:xfrm>
            <a:off x="8068132" y="3999599"/>
            <a:ext cx="3086000" cy="137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890000" y="1158240"/>
            <a:ext cx="10412000" cy="8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96706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2">
  <p:cSld name="Title and three columns 2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9"/>
          <p:cNvSpPr txBox="1">
            <a:spLocks noGrp="1"/>
          </p:cNvSpPr>
          <p:nvPr>
            <p:ph type="subTitle" idx="1"/>
          </p:nvPr>
        </p:nvSpPr>
        <p:spPr>
          <a:xfrm>
            <a:off x="3707167" y="2249567"/>
            <a:ext cx="2478400" cy="5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99" name="Google Shape;199;p39"/>
          <p:cNvSpPr txBox="1">
            <a:spLocks noGrp="1"/>
          </p:cNvSpPr>
          <p:nvPr>
            <p:ph type="subTitle" idx="2"/>
          </p:nvPr>
        </p:nvSpPr>
        <p:spPr>
          <a:xfrm>
            <a:off x="6318884" y="2154171"/>
            <a:ext cx="3086000" cy="7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0" name="Google Shape;200;p39"/>
          <p:cNvSpPr/>
          <p:nvPr/>
        </p:nvSpPr>
        <p:spPr>
          <a:xfrm>
            <a:off x="0" y="-29500"/>
            <a:ext cx="12216000" cy="7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39"/>
          <p:cNvSpPr/>
          <p:nvPr/>
        </p:nvSpPr>
        <p:spPr>
          <a:xfrm>
            <a:off x="0" y="6096000"/>
            <a:ext cx="12216000" cy="7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39"/>
          <p:cNvSpPr txBox="1">
            <a:spLocks noGrp="1"/>
          </p:cNvSpPr>
          <p:nvPr>
            <p:ph type="subTitle" idx="3"/>
          </p:nvPr>
        </p:nvSpPr>
        <p:spPr>
          <a:xfrm>
            <a:off x="3707167" y="5013133"/>
            <a:ext cx="2478400" cy="5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3" name="Google Shape;203;p39"/>
          <p:cNvSpPr txBox="1">
            <a:spLocks noGrp="1"/>
          </p:cNvSpPr>
          <p:nvPr>
            <p:ph type="subTitle" idx="4"/>
          </p:nvPr>
        </p:nvSpPr>
        <p:spPr>
          <a:xfrm>
            <a:off x="6318884" y="4917737"/>
            <a:ext cx="3086000" cy="7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4" name="Google Shape;204;p39"/>
          <p:cNvSpPr txBox="1">
            <a:spLocks noGrp="1"/>
          </p:cNvSpPr>
          <p:nvPr>
            <p:ph type="subTitle" idx="5"/>
          </p:nvPr>
        </p:nvSpPr>
        <p:spPr>
          <a:xfrm>
            <a:off x="3707167" y="3631351"/>
            <a:ext cx="2478400" cy="596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5" name="Google Shape;205;p39"/>
          <p:cNvSpPr txBox="1">
            <a:spLocks noGrp="1"/>
          </p:cNvSpPr>
          <p:nvPr>
            <p:ph type="subTitle" idx="6"/>
          </p:nvPr>
        </p:nvSpPr>
        <p:spPr>
          <a:xfrm>
            <a:off x="6318884" y="3535955"/>
            <a:ext cx="3086000" cy="7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259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1B21B7B-3F31-FD46-D387-7F41B2AB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DC3774EF-67E4-25ED-CC1B-8EDD5F5B4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951614C-5CB4-E181-6139-3927DAC32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29E874E0-7064-A219-48CE-55DCE158B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1AE1FEB5-05D2-33CD-4F38-7BFA3BEBE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231A9668-0849-BFD8-F483-4FF28082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1EF13D14-F48A-E2C3-71B8-99D4C428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43A12CBF-90CF-F5B3-8A36-8B8955B0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234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40"/>
          <p:cNvSpPr/>
          <p:nvPr/>
        </p:nvSpPr>
        <p:spPr>
          <a:xfrm>
            <a:off x="-133" y="4194651"/>
            <a:ext cx="12192000" cy="125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9" name="Google Shape;209;p40"/>
          <p:cNvSpPr/>
          <p:nvPr/>
        </p:nvSpPr>
        <p:spPr>
          <a:xfrm>
            <a:off x="-133" y="2335117"/>
            <a:ext cx="12192000" cy="125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10" name="Google Shape;210;p40"/>
          <p:cNvSpPr txBox="1">
            <a:spLocks noGrp="1"/>
          </p:cNvSpPr>
          <p:nvPr>
            <p:ph type="subTitle" idx="1"/>
          </p:nvPr>
        </p:nvSpPr>
        <p:spPr>
          <a:xfrm>
            <a:off x="1492900" y="2767917"/>
            <a:ext cx="3822800" cy="8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40"/>
          <p:cNvSpPr txBox="1">
            <a:spLocks noGrp="1"/>
          </p:cNvSpPr>
          <p:nvPr>
            <p:ph type="subTitle" idx="2"/>
          </p:nvPr>
        </p:nvSpPr>
        <p:spPr>
          <a:xfrm>
            <a:off x="6876335" y="2767917"/>
            <a:ext cx="3822800" cy="8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40"/>
          <p:cNvSpPr txBox="1">
            <a:spLocks noGrp="1"/>
          </p:cNvSpPr>
          <p:nvPr>
            <p:ph type="subTitle" idx="3"/>
          </p:nvPr>
        </p:nvSpPr>
        <p:spPr>
          <a:xfrm>
            <a:off x="1492900" y="4627433"/>
            <a:ext cx="3822800" cy="8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40"/>
          <p:cNvSpPr txBox="1">
            <a:spLocks noGrp="1"/>
          </p:cNvSpPr>
          <p:nvPr>
            <p:ph type="subTitle" idx="4"/>
          </p:nvPr>
        </p:nvSpPr>
        <p:spPr>
          <a:xfrm>
            <a:off x="6876335" y="4627433"/>
            <a:ext cx="3822800" cy="83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40"/>
          <p:cNvSpPr txBox="1">
            <a:spLocks noGrp="1"/>
          </p:cNvSpPr>
          <p:nvPr>
            <p:ph type="subTitle" idx="5"/>
          </p:nvPr>
        </p:nvSpPr>
        <p:spPr>
          <a:xfrm>
            <a:off x="1492867" y="2327517"/>
            <a:ext cx="3822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5" name="Google Shape;215;p40"/>
          <p:cNvSpPr txBox="1">
            <a:spLocks noGrp="1"/>
          </p:cNvSpPr>
          <p:nvPr>
            <p:ph type="subTitle" idx="6"/>
          </p:nvPr>
        </p:nvSpPr>
        <p:spPr>
          <a:xfrm>
            <a:off x="1492867" y="4187100"/>
            <a:ext cx="3822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6" name="Google Shape;216;p40"/>
          <p:cNvSpPr txBox="1">
            <a:spLocks noGrp="1"/>
          </p:cNvSpPr>
          <p:nvPr>
            <p:ph type="subTitle" idx="7"/>
          </p:nvPr>
        </p:nvSpPr>
        <p:spPr>
          <a:xfrm>
            <a:off x="6876333" y="2327517"/>
            <a:ext cx="3822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7" name="Google Shape;217;p40"/>
          <p:cNvSpPr txBox="1">
            <a:spLocks noGrp="1"/>
          </p:cNvSpPr>
          <p:nvPr>
            <p:ph type="subTitle" idx="8"/>
          </p:nvPr>
        </p:nvSpPr>
        <p:spPr>
          <a:xfrm>
            <a:off x="6876333" y="4187100"/>
            <a:ext cx="3822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8" name="Google Shape;218;p40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3584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ive columns">
  <p:cSld name="Title and five columns">
    <p:bg>
      <p:bgPr>
        <a:solidFill>
          <a:schemeClr val="dk2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1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1" name="Google Shape;221;p41"/>
          <p:cNvSpPr txBox="1">
            <a:spLocks noGrp="1"/>
          </p:cNvSpPr>
          <p:nvPr>
            <p:ph type="subTitle" idx="1"/>
          </p:nvPr>
        </p:nvSpPr>
        <p:spPr>
          <a:xfrm>
            <a:off x="1163200" y="2904367"/>
            <a:ext cx="30740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41"/>
          <p:cNvSpPr txBox="1">
            <a:spLocks noGrp="1"/>
          </p:cNvSpPr>
          <p:nvPr>
            <p:ph type="subTitle" idx="2"/>
          </p:nvPr>
        </p:nvSpPr>
        <p:spPr>
          <a:xfrm>
            <a:off x="4559028" y="2904367"/>
            <a:ext cx="30740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41"/>
          <p:cNvSpPr txBox="1">
            <a:spLocks noGrp="1"/>
          </p:cNvSpPr>
          <p:nvPr>
            <p:ph type="subTitle" idx="3"/>
          </p:nvPr>
        </p:nvSpPr>
        <p:spPr>
          <a:xfrm>
            <a:off x="2861117" y="4682400"/>
            <a:ext cx="30740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41"/>
          <p:cNvSpPr txBox="1">
            <a:spLocks noGrp="1"/>
          </p:cNvSpPr>
          <p:nvPr>
            <p:ph type="subTitle" idx="4"/>
          </p:nvPr>
        </p:nvSpPr>
        <p:spPr>
          <a:xfrm>
            <a:off x="6256945" y="4682400"/>
            <a:ext cx="30740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41"/>
          <p:cNvSpPr txBox="1">
            <a:spLocks noGrp="1"/>
          </p:cNvSpPr>
          <p:nvPr>
            <p:ph type="subTitle" idx="5"/>
          </p:nvPr>
        </p:nvSpPr>
        <p:spPr>
          <a:xfrm>
            <a:off x="7954867" y="2904367"/>
            <a:ext cx="3074000" cy="8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41"/>
          <p:cNvSpPr txBox="1">
            <a:spLocks noGrp="1"/>
          </p:cNvSpPr>
          <p:nvPr>
            <p:ph type="subTitle" idx="6"/>
          </p:nvPr>
        </p:nvSpPr>
        <p:spPr>
          <a:xfrm>
            <a:off x="1163200" y="2504967"/>
            <a:ext cx="30740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7" name="Google Shape;227;p41"/>
          <p:cNvSpPr txBox="1">
            <a:spLocks noGrp="1"/>
          </p:cNvSpPr>
          <p:nvPr>
            <p:ph type="subTitle" idx="7"/>
          </p:nvPr>
        </p:nvSpPr>
        <p:spPr>
          <a:xfrm>
            <a:off x="4559033" y="2504967"/>
            <a:ext cx="30740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8" name="Google Shape;228;p41"/>
          <p:cNvSpPr txBox="1">
            <a:spLocks noGrp="1"/>
          </p:cNvSpPr>
          <p:nvPr>
            <p:ph type="subTitle" idx="8"/>
          </p:nvPr>
        </p:nvSpPr>
        <p:spPr>
          <a:xfrm>
            <a:off x="7954867" y="2504967"/>
            <a:ext cx="30740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29" name="Google Shape;229;p41"/>
          <p:cNvSpPr txBox="1">
            <a:spLocks noGrp="1"/>
          </p:cNvSpPr>
          <p:nvPr>
            <p:ph type="subTitle" idx="9"/>
          </p:nvPr>
        </p:nvSpPr>
        <p:spPr>
          <a:xfrm>
            <a:off x="2861133" y="4282800"/>
            <a:ext cx="30740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0" name="Google Shape;230;p41"/>
          <p:cNvSpPr txBox="1">
            <a:spLocks noGrp="1"/>
          </p:cNvSpPr>
          <p:nvPr>
            <p:ph type="subTitle" idx="13"/>
          </p:nvPr>
        </p:nvSpPr>
        <p:spPr>
          <a:xfrm>
            <a:off x="6256933" y="4282800"/>
            <a:ext cx="30740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31" name="Google Shape;231;p41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273514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2"/>
          <p:cNvSpPr/>
          <p:nvPr/>
        </p:nvSpPr>
        <p:spPr>
          <a:xfrm>
            <a:off x="4438600" y="4295381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42"/>
          <p:cNvSpPr/>
          <p:nvPr/>
        </p:nvSpPr>
        <p:spPr>
          <a:xfrm>
            <a:off x="7926233" y="4295381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42"/>
          <p:cNvSpPr/>
          <p:nvPr/>
        </p:nvSpPr>
        <p:spPr>
          <a:xfrm>
            <a:off x="950967" y="4295381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6" name="Google Shape;236;p42"/>
          <p:cNvSpPr/>
          <p:nvPr/>
        </p:nvSpPr>
        <p:spPr>
          <a:xfrm>
            <a:off x="4438600" y="2211200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7" name="Google Shape;237;p42"/>
          <p:cNvSpPr/>
          <p:nvPr/>
        </p:nvSpPr>
        <p:spPr>
          <a:xfrm>
            <a:off x="7926233" y="2211200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8" name="Google Shape;238;p42"/>
          <p:cNvSpPr/>
          <p:nvPr/>
        </p:nvSpPr>
        <p:spPr>
          <a:xfrm>
            <a:off x="950967" y="2211200"/>
            <a:ext cx="3314800" cy="183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9" name="Google Shape;239;p42"/>
          <p:cNvSpPr txBox="1">
            <a:spLocks noGrp="1"/>
          </p:cNvSpPr>
          <p:nvPr>
            <p:ph type="subTitle" idx="1"/>
          </p:nvPr>
        </p:nvSpPr>
        <p:spPr>
          <a:xfrm>
            <a:off x="950967" y="2470585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42"/>
          <p:cNvSpPr txBox="1">
            <a:spLocks noGrp="1"/>
          </p:cNvSpPr>
          <p:nvPr>
            <p:ph type="subTitle" idx="2"/>
          </p:nvPr>
        </p:nvSpPr>
        <p:spPr>
          <a:xfrm>
            <a:off x="950967" y="3011385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1" name="Google Shape;241;p42"/>
          <p:cNvSpPr txBox="1">
            <a:spLocks noGrp="1"/>
          </p:cNvSpPr>
          <p:nvPr>
            <p:ph type="subTitle" idx="3"/>
          </p:nvPr>
        </p:nvSpPr>
        <p:spPr>
          <a:xfrm>
            <a:off x="4438600" y="2470585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42"/>
          <p:cNvSpPr txBox="1">
            <a:spLocks noGrp="1"/>
          </p:cNvSpPr>
          <p:nvPr>
            <p:ph type="subTitle" idx="4"/>
          </p:nvPr>
        </p:nvSpPr>
        <p:spPr>
          <a:xfrm>
            <a:off x="4438600" y="3011385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3" name="Google Shape;243;p42"/>
          <p:cNvSpPr txBox="1">
            <a:spLocks noGrp="1"/>
          </p:cNvSpPr>
          <p:nvPr>
            <p:ph type="subTitle" idx="5"/>
          </p:nvPr>
        </p:nvSpPr>
        <p:spPr>
          <a:xfrm>
            <a:off x="7926233" y="2470585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42"/>
          <p:cNvSpPr txBox="1">
            <a:spLocks noGrp="1"/>
          </p:cNvSpPr>
          <p:nvPr>
            <p:ph type="subTitle" idx="6"/>
          </p:nvPr>
        </p:nvSpPr>
        <p:spPr>
          <a:xfrm>
            <a:off x="7926233" y="3011385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5" name="Google Shape;245;p42"/>
          <p:cNvSpPr txBox="1">
            <a:spLocks noGrp="1"/>
          </p:cNvSpPr>
          <p:nvPr>
            <p:ph type="subTitle" idx="7"/>
          </p:nvPr>
        </p:nvSpPr>
        <p:spPr>
          <a:xfrm>
            <a:off x="950967" y="4554767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42"/>
          <p:cNvSpPr txBox="1">
            <a:spLocks noGrp="1"/>
          </p:cNvSpPr>
          <p:nvPr>
            <p:ph type="subTitle" idx="8"/>
          </p:nvPr>
        </p:nvSpPr>
        <p:spPr>
          <a:xfrm>
            <a:off x="950967" y="5095567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7" name="Google Shape;247;p42"/>
          <p:cNvSpPr txBox="1">
            <a:spLocks noGrp="1"/>
          </p:cNvSpPr>
          <p:nvPr>
            <p:ph type="subTitle" idx="9"/>
          </p:nvPr>
        </p:nvSpPr>
        <p:spPr>
          <a:xfrm>
            <a:off x="4438600" y="4554767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42"/>
          <p:cNvSpPr txBox="1">
            <a:spLocks noGrp="1"/>
          </p:cNvSpPr>
          <p:nvPr>
            <p:ph type="subTitle" idx="13"/>
          </p:nvPr>
        </p:nvSpPr>
        <p:spPr>
          <a:xfrm>
            <a:off x="4438600" y="5095567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49" name="Google Shape;249;p42"/>
          <p:cNvSpPr txBox="1">
            <a:spLocks noGrp="1"/>
          </p:cNvSpPr>
          <p:nvPr>
            <p:ph type="subTitle" idx="14"/>
          </p:nvPr>
        </p:nvSpPr>
        <p:spPr>
          <a:xfrm>
            <a:off x="7926233" y="4554767"/>
            <a:ext cx="33148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42"/>
          <p:cNvSpPr txBox="1">
            <a:spLocks noGrp="1"/>
          </p:cNvSpPr>
          <p:nvPr>
            <p:ph type="subTitle" idx="15"/>
          </p:nvPr>
        </p:nvSpPr>
        <p:spPr>
          <a:xfrm>
            <a:off x="7926233" y="5095567"/>
            <a:ext cx="3314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1" name="Google Shape;251;p42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65489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1">
  <p:cSld name="Title and six columns 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43"/>
          <p:cNvSpPr txBox="1">
            <a:spLocks noGrp="1"/>
          </p:cNvSpPr>
          <p:nvPr>
            <p:ph type="subTitle" idx="1"/>
          </p:nvPr>
        </p:nvSpPr>
        <p:spPr>
          <a:xfrm>
            <a:off x="4774943" y="22378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43"/>
          <p:cNvSpPr txBox="1">
            <a:spLocks noGrp="1"/>
          </p:cNvSpPr>
          <p:nvPr>
            <p:ph type="subTitle" idx="2"/>
          </p:nvPr>
        </p:nvSpPr>
        <p:spPr>
          <a:xfrm>
            <a:off x="8080033" y="21194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5" name="Google Shape;255;p43"/>
          <p:cNvSpPr txBox="1">
            <a:spLocks noGrp="1"/>
          </p:cNvSpPr>
          <p:nvPr>
            <p:ph type="subTitle" idx="3"/>
          </p:nvPr>
        </p:nvSpPr>
        <p:spPr>
          <a:xfrm>
            <a:off x="4774943" y="28849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56" name="Google Shape;256;p43"/>
          <p:cNvSpPr txBox="1">
            <a:spLocks noGrp="1"/>
          </p:cNvSpPr>
          <p:nvPr>
            <p:ph type="subTitle" idx="4"/>
          </p:nvPr>
        </p:nvSpPr>
        <p:spPr>
          <a:xfrm>
            <a:off x="951167" y="27665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7" name="Google Shape;257;p43"/>
          <p:cNvSpPr txBox="1">
            <a:spLocks noGrp="1"/>
          </p:cNvSpPr>
          <p:nvPr>
            <p:ph type="subTitle" idx="5"/>
          </p:nvPr>
        </p:nvSpPr>
        <p:spPr>
          <a:xfrm>
            <a:off x="4774943" y="35320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43"/>
          <p:cNvSpPr txBox="1">
            <a:spLocks noGrp="1"/>
          </p:cNvSpPr>
          <p:nvPr>
            <p:ph type="subTitle" idx="6"/>
          </p:nvPr>
        </p:nvSpPr>
        <p:spPr>
          <a:xfrm>
            <a:off x="8080033" y="34136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59" name="Google Shape;259;p43"/>
          <p:cNvSpPr txBox="1">
            <a:spLocks noGrp="1"/>
          </p:cNvSpPr>
          <p:nvPr>
            <p:ph type="subTitle" idx="7"/>
          </p:nvPr>
        </p:nvSpPr>
        <p:spPr>
          <a:xfrm>
            <a:off x="4774943" y="41791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0" name="Google Shape;260;p43"/>
          <p:cNvSpPr txBox="1">
            <a:spLocks noGrp="1"/>
          </p:cNvSpPr>
          <p:nvPr>
            <p:ph type="subTitle" idx="8"/>
          </p:nvPr>
        </p:nvSpPr>
        <p:spPr>
          <a:xfrm>
            <a:off x="951167" y="40607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1" name="Google Shape;261;p43"/>
          <p:cNvSpPr txBox="1">
            <a:spLocks noGrp="1"/>
          </p:cNvSpPr>
          <p:nvPr>
            <p:ph type="subTitle" idx="9"/>
          </p:nvPr>
        </p:nvSpPr>
        <p:spPr>
          <a:xfrm>
            <a:off x="4774943" y="48262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2" name="Google Shape;262;p43"/>
          <p:cNvSpPr txBox="1">
            <a:spLocks noGrp="1"/>
          </p:cNvSpPr>
          <p:nvPr>
            <p:ph type="subTitle" idx="13"/>
          </p:nvPr>
        </p:nvSpPr>
        <p:spPr>
          <a:xfrm>
            <a:off x="8080033" y="47078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3" name="Google Shape;263;p43"/>
          <p:cNvSpPr txBox="1">
            <a:spLocks noGrp="1"/>
          </p:cNvSpPr>
          <p:nvPr>
            <p:ph type="subTitle" idx="14"/>
          </p:nvPr>
        </p:nvSpPr>
        <p:spPr>
          <a:xfrm>
            <a:off x="4774917" y="5473367"/>
            <a:ext cx="2642000" cy="54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64" name="Google Shape;264;p43"/>
          <p:cNvSpPr txBox="1">
            <a:spLocks noGrp="1"/>
          </p:cNvSpPr>
          <p:nvPr>
            <p:ph type="subTitle" idx="15"/>
          </p:nvPr>
        </p:nvSpPr>
        <p:spPr>
          <a:xfrm>
            <a:off x="951167" y="5354967"/>
            <a:ext cx="3160800" cy="7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5" name="Google Shape;265;p43"/>
          <p:cNvSpPr txBox="1">
            <a:spLocks noGrp="1"/>
          </p:cNvSpPr>
          <p:nvPr>
            <p:ph type="title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66" name="Google Shape;266;p43"/>
          <p:cNvSpPr/>
          <p:nvPr/>
        </p:nvSpPr>
        <p:spPr>
          <a:xfrm>
            <a:off x="100" y="0"/>
            <a:ext cx="12192000" cy="762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0533094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4"/>
          <p:cNvSpPr/>
          <p:nvPr/>
        </p:nvSpPr>
        <p:spPr>
          <a:xfrm>
            <a:off x="3033" y="-8533"/>
            <a:ext cx="43072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69" name="Google Shape;269;p44"/>
          <p:cNvSpPr/>
          <p:nvPr/>
        </p:nvSpPr>
        <p:spPr>
          <a:xfrm>
            <a:off x="7862000" y="-8533"/>
            <a:ext cx="4330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0" name="Google Shape;270;p44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71" name="Google Shape;271;p44"/>
          <p:cNvSpPr txBox="1">
            <a:spLocks noGrp="1"/>
          </p:cNvSpPr>
          <p:nvPr>
            <p:ph type="title" hasCustomPrompt="1"/>
          </p:nvPr>
        </p:nvSpPr>
        <p:spPr>
          <a:xfrm>
            <a:off x="1990867" y="2817633"/>
            <a:ext cx="3952000" cy="19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3333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72" name="Google Shape;272;p44"/>
          <p:cNvSpPr txBox="1">
            <a:spLocks noGrp="1"/>
          </p:cNvSpPr>
          <p:nvPr>
            <p:ph type="subTitle" idx="1"/>
          </p:nvPr>
        </p:nvSpPr>
        <p:spPr>
          <a:xfrm>
            <a:off x="1991067" y="4695967"/>
            <a:ext cx="3952000" cy="7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3" name="Google Shape;273;p44"/>
          <p:cNvSpPr txBox="1">
            <a:spLocks noGrp="1"/>
          </p:cNvSpPr>
          <p:nvPr>
            <p:ph type="title" idx="2" hasCustomPrompt="1"/>
          </p:nvPr>
        </p:nvSpPr>
        <p:spPr>
          <a:xfrm>
            <a:off x="6248900" y="2817633"/>
            <a:ext cx="3952000" cy="19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3333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74" name="Google Shape;274;p44"/>
          <p:cNvSpPr txBox="1">
            <a:spLocks noGrp="1"/>
          </p:cNvSpPr>
          <p:nvPr>
            <p:ph type="subTitle" idx="3"/>
          </p:nvPr>
        </p:nvSpPr>
        <p:spPr>
          <a:xfrm>
            <a:off x="6249100" y="4695967"/>
            <a:ext cx="3952000" cy="7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5" name="Google Shape;275;p44"/>
          <p:cNvSpPr txBox="1">
            <a:spLocks noGrp="1"/>
          </p:cNvSpPr>
          <p:nvPr>
            <p:ph type="title" idx="4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942054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1">
  <p:cSld name="Numbers and text 1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5"/>
          <p:cNvSpPr txBox="1">
            <a:spLocks noGrp="1"/>
          </p:cNvSpPr>
          <p:nvPr>
            <p:ph type="subTitle" idx="1"/>
          </p:nvPr>
        </p:nvSpPr>
        <p:spPr>
          <a:xfrm>
            <a:off x="2784033" y="1758317"/>
            <a:ext cx="5206000" cy="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78" name="Google Shape;278;p45"/>
          <p:cNvSpPr txBox="1">
            <a:spLocks noGrp="1"/>
          </p:cNvSpPr>
          <p:nvPr>
            <p:ph type="subTitle" idx="2"/>
          </p:nvPr>
        </p:nvSpPr>
        <p:spPr>
          <a:xfrm>
            <a:off x="4003233" y="3670951"/>
            <a:ext cx="5206000" cy="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79" name="Google Shape;279;p45"/>
          <p:cNvSpPr txBox="1">
            <a:spLocks noGrp="1"/>
          </p:cNvSpPr>
          <p:nvPr>
            <p:ph type="subTitle" idx="3"/>
          </p:nvPr>
        </p:nvSpPr>
        <p:spPr>
          <a:xfrm>
            <a:off x="5222433" y="5583567"/>
            <a:ext cx="5206000" cy="4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80" name="Google Shape;280;p45"/>
          <p:cNvSpPr/>
          <p:nvPr/>
        </p:nvSpPr>
        <p:spPr>
          <a:xfrm>
            <a:off x="0" y="0"/>
            <a:ext cx="2124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1" name="Google Shape;281;p45"/>
          <p:cNvSpPr txBox="1">
            <a:spLocks noGrp="1"/>
          </p:cNvSpPr>
          <p:nvPr>
            <p:ph type="title" hasCustomPrompt="1"/>
          </p:nvPr>
        </p:nvSpPr>
        <p:spPr>
          <a:xfrm>
            <a:off x="2784033" y="802033"/>
            <a:ext cx="5206000" cy="95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82" name="Google Shape;282;p45"/>
          <p:cNvSpPr txBox="1">
            <a:spLocks noGrp="1"/>
          </p:cNvSpPr>
          <p:nvPr>
            <p:ph type="title" idx="4" hasCustomPrompt="1"/>
          </p:nvPr>
        </p:nvSpPr>
        <p:spPr>
          <a:xfrm>
            <a:off x="4003233" y="2714551"/>
            <a:ext cx="5206000" cy="95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83" name="Google Shape;283;p45"/>
          <p:cNvSpPr txBox="1">
            <a:spLocks noGrp="1"/>
          </p:cNvSpPr>
          <p:nvPr>
            <p:ph type="title" idx="5" hasCustomPrompt="1"/>
          </p:nvPr>
        </p:nvSpPr>
        <p:spPr>
          <a:xfrm>
            <a:off x="5222433" y="4627167"/>
            <a:ext cx="5206000" cy="95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500"/>
              <a:buFont typeface="Playfair Display"/>
              <a:buNone/>
              <a:defRPr sz="6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25912549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2">
  <p:cSld name="Numbers and text 2"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46"/>
          <p:cNvSpPr/>
          <p:nvPr/>
        </p:nvSpPr>
        <p:spPr>
          <a:xfrm>
            <a:off x="4311033" y="0"/>
            <a:ext cx="7880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6" name="Google Shape;286;p46"/>
          <p:cNvSpPr/>
          <p:nvPr/>
        </p:nvSpPr>
        <p:spPr>
          <a:xfrm>
            <a:off x="0" y="762000"/>
            <a:ext cx="8696400" cy="533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87" name="Google Shape;287;p46"/>
          <p:cNvSpPr txBox="1">
            <a:spLocks noGrp="1"/>
          </p:cNvSpPr>
          <p:nvPr>
            <p:ph type="title" hasCustomPrompt="1"/>
          </p:nvPr>
        </p:nvSpPr>
        <p:spPr>
          <a:xfrm>
            <a:off x="950967" y="2319417"/>
            <a:ext cx="7287200" cy="16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88" name="Google Shape;288;p46"/>
          <p:cNvSpPr txBox="1">
            <a:spLocks noGrp="1"/>
          </p:cNvSpPr>
          <p:nvPr>
            <p:ph type="subTitle" idx="1"/>
          </p:nvPr>
        </p:nvSpPr>
        <p:spPr>
          <a:xfrm>
            <a:off x="1821633" y="3996917"/>
            <a:ext cx="5546000" cy="5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80260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3">
  <p:cSld name="Numbers and text 3"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7"/>
          <p:cNvSpPr txBox="1">
            <a:spLocks noGrp="1"/>
          </p:cNvSpPr>
          <p:nvPr>
            <p:ph type="subTitle" idx="1"/>
          </p:nvPr>
        </p:nvSpPr>
        <p:spPr>
          <a:xfrm>
            <a:off x="7829635" y="1507933"/>
            <a:ext cx="3411600" cy="8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91" name="Google Shape;291;p47"/>
          <p:cNvSpPr txBox="1">
            <a:spLocks noGrp="1"/>
          </p:cNvSpPr>
          <p:nvPr>
            <p:ph type="subTitle" idx="2"/>
          </p:nvPr>
        </p:nvSpPr>
        <p:spPr>
          <a:xfrm>
            <a:off x="7829635" y="4935933"/>
            <a:ext cx="3411600" cy="8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92" name="Google Shape;292;p47"/>
          <p:cNvSpPr txBox="1">
            <a:spLocks noGrp="1"/>
          </p:cNvSpPr>
          <p:nvPr>
            <p:ph type="subTitle" idx="3"/>
          </p:nvPr>
        </p:nvSpPr>
        <p:spPr>
          <a:xfrm>
            <a:off x="7829635" y="3221933"/>
            <a:ext cx="3411600" cy="8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 sz="1867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None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93" name="Google Shape;293;p47"/>
          <p:cNvSpPr txBox="1">
            <a:spLocks noGrp="1"/>
          </p:cNvSpPr>
          <p:nvPr>
            <p:ph type="title" hasCustomPrompt="1"/>
          </p:nvPr>
        </p:nvSpPr>
        <p:spPr>
          <a:xfrm>
            <a:off x="4562433" y="762000"/>
            <a:ext cx="3088000" cy="19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94" name="Google Shape;294;p47"/>
          <p:cNvSpPr txBox="1">
            <a:spLocks noGrp="1"/>
          </p:cNvSpPr>
          <p:nvPr>
            <p:ph type="title" idx="4" hasCustomPrompt="1"/>
          </p:nvPr>
        </p:nvSpPr>
        <p:spPr>
          <a:xfrm>
            <a:off x="4562433" y="2476000"/>
            <a:ext cx="3088000" cy="19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95" name="Google Shape;295;p47"/>
          <p:cNvSpPr txBox="1">
            <a:spLocks noGrp="1"/>
          </p:cNvSpPr>
          <p:nvPr>
            <p:ph type="title" idx="5" hasCustomPrompt="1"/>
          </p:nvPr>
        </p:nvSpPr>
        <p:spPr>
          <a:xfrm>
            <a:off x="4562433" y="4190000"/>
            <a:ext cx="3088000" cy="19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Playfair Display"/>
              <a:buNone/>
              <a:defRPr sz="10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296" name="Google Shape;296;p47"/>
          <p:cNvSpPr/>
          <p:nvPr/>
        </p:nvSpPr>
        <p:spPr>
          <a:xfrm>
            <a:off x="-12133" y="0"/>
            <a:ext cx="43232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3496577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4">
  <p:cSld name="Numbers and text 4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8"/>
          <p:cNvSpPr/>
          <p:nvPr/>
        </p:nvSpPr>
        <p:spPr>
          <a:xfrm>
            <a:off x="0" y="-29500"/>
            <a:ext cx="12216000" cy="7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99" name="Google Shape;299;p48"/>
          <p:cNvSpPr/>
          <p:nvPr/>
        </p:nvSpPr>
        <p:spPr>
          <a:xfrm>
            <a:off x="0" y="-47833"/>
            <a:ext cx="9536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0" name="Google Shape;300;p48"/>
          <p:cNvSpPr/>
          <p:nvPr/>
        </p:nvSpPr>
        <p:spPr>
          <a:xfrm>
            <a:off x="11238400" y="-24000"/>
            <a:ext cx="953600" cy="6906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01" name="Google Shape;301;p48"/>
          <p:cNvSpPr txBox="1">
            <a:spLocks noGrp="1"/>
          </p:cNvSpPr>
          <p:nvPr>
            <p:ph type="subTitle" idx="1"/>
          </p:nvPr>
        </p:nvSpPr>
        <p:spPr>
          <a:xfrm>
            <a:off x="953500" y="5336367"/>
            <a:ext cx="30208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2" name="Google Shape;302;p48"/>
          <p:cNvSpPr txBox="1">
            <a:spLocks noGrp="1"/>
          </p:cNvSpPr>
          <p:nvPr>
            <p:ph type="subTitle" idx="2"/>
          </p:nvPr>
        </p:nvSpPr>
        <p:spPr>
          <a:xfrm>
            <a:off x="4203717" y="5336367"/>
            <a:ext cx="30208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48"/>
          <p:cNvSpPr txBox="1">
            <a:spLocks noGrp="1"/>
          </p:cNvSpPr>
          <p:nvPr>
            <p:ph type="title" hasCustomPrompt="1"/>
          </p:nvPr>
        </p:nvSpPr>
        <p:spPr>
          <a:xfrm>
            <a:off x="1303700" y="2564376"/>
            <a:ext cx="23204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304" name="Google Shape;304;p48"/>
          <p:cNvSpPr txBox="1">
            <a:spLocks noGrp="1"/>
          </p:cNvSpPr>
          <p:nvPr>
            <p:ph type="title" idx="3" hasCustomPrompt="1"/>
          </p:nvPr>
        </p:nvSpPr>
        <p:spPr>
          <a:xfrm>
            <a:off x="4553884" y="2564376"/>
            <a:ext cx="2320400" cy="9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000"/>
              <a:buFont typeface="Playfair Display"/>
              <a:buNone/>
              <a:defRPr sz="5333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305" name="Google Shape;305;p48"/>
          <p:cNvSpPr txBox="1">
            <a:spLocks noGrp="1"/>
          </p:cNvSpPr>
          <p:nvPr>
            <p:ph type="subTitle" idx="4"/>
          </p:nvPr>
        </p:nvSpPr>
        <p:spPr>
          <a:xfrm>
            <a:off x="953500" y="1858000"/>
            <a:ext cx="3020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06" name="Google Shape;306;p48"/>
          <p:cNvSpPr txBox="1">
            <a:spLocks noGrp="1"/>
          </p:cNvSpPr>
          <p:nvPr>
            <p:ph type="subTitle" idx="5"/>
          </p:nvPr>
        </p:nvSpPr>
        <p:spPr>
          <a:xfrm>
            <a:off x="4203717" y="1858000"/>
            <a:ext cx="3020800" cy="62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2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07" name="Google Shape;307;p48"/>
          <p:cNvSpPr txBox="1">
            <a:spLocks noGrp="1"/>
          </p:cNvSpPr>
          <p:nvPr>
            <p:ph type="title" idx="6"/>
          </p:nvPr>
        </p:nvSpPr>
        <p:spPr>
          <a:xfrm>
            <a:off x="950967" y="1158233"/>
            <a:ext cx="10290000" cy="7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3333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100"/>
              <a:buFont typeface="Montserrat"/>
              <a:buNone/>
              <a:defRPr sz="28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550447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 5">
  <p:cSld name="Numbers and text 5">
    <p:bg>
      <p:bgPr>
        <a:solidFill>
          <a:schemeClr val="dk2"/>
        </a:solidFill>
        <a:effectLst/>
      </p:bgPr>
    </p:bg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9"/>
          <p:cNvSpPr/>
          <p:nvPr/>
        </p:nvSpPr>
        <p:spPr>
          <a:xfrm>
            <a:off x="950967" y="719333"/>
            <a:ext cx="10290000" cy="541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0" name="Google Shape;310;p49"/>
          <p:cNvSpPr txBox="1">
            <a:spLocks noGrp="1"/>
          </p:cNvSpPr>
          <p:nvPr>
            <p:ph type="title" hasCustomPrompt="1"/>
          </p:nvPr>
        </p:nvSpPr>
        <p:spPr>
          <a:xfrm>
            <a:off x="6540269" y="2057667"/>
            <a:ext cx="4259600" cy="195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t>xx%</a:t>
            </a:r>
          </a:p>
        </p:txBody>
      </p:sp>
      <p:sp>
        <p:nvSpPr>
          <p:cNvPr id="311" name="Google Shape;311;p49"/>
          <p:cNvSpPr txBox="1">
            <a:spLocks noGrp="1"/>
          </p:cNvSpPr>
          <p:nvPr>
            <p:ph type="subTitle" idx="1"/>
          </p:nvPr>
        </p:nvSpPr>
        <p:spPr>
          <a:xfrm>
            <a:off x="6540267" y="4042733"/>
            <a:ext cx="4259600" cy="7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 sz="18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754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51EE034-FEC7-F10B-7F87-A6271A341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90D8037A-FC39-42DB-856E-C5BAC0737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FD0648AD-F991-E23A-101D-1A7BF926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45B00746-389B-16B5-89A5-CB461001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31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2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0"/>
          <p:cNvSpPr txBox="1">
            <a:spLocks noGrp="1"/>
          </p:cNvSpPr>
          <p:nvPr>
            <p:ph type="subTitle" idx="1"/>
          </p:nvPr>
        </p:nvSpPr>
        <p:spPr>
          <a:xfrm>
            <a:off x="950967" y="3435600"/>
            <a:ext cx="5206000" cy="1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1867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4" name="Google Shape;314;p50"/>
          <p:cNvSpPr txBox="1"/>
          <p:nvPr/>
        </p:nvSpPr>
        <p:spPr>
          <a:xfrm>
            <a:off x="6747833" y="4962407"/>
            <a:ext cx="4493200" cy="8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333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333" b="1">
                <a:solidFill>
                  <a:schemeClr val="l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Slidesgo</a:t>
            </a:r>
            <a:r>
              <a:rPr lang="en" sz="1333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333" b="1">
                <a:solidFill>
                  <a:schemeClr val="l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Flaticon</a:t>
            </a:r>
            <a:r>
              <a:rPr lang="en" sz="1333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333" b="1">
                <a:solidFill>
                  <a:schemeClr val="l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Freepi</a:t>
            </a:r>
            <a:r>
              <a:rPr lang="en" sz="1333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k</a:t>
            </a:r>
            <a:endParaRPr sz="1333"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5" name="Google Shape;315;p50"/>
          <p:cNvSpPr txBox="1">
            <a:spLocks noGrp="1"/>
          </p:cNvSpPr>
          <p:nvPr>
            <p:ph type="title"/>
          </p:nvPr>
        </p:nvSpPr>
        <p:spPr>
          <a:xfrm>
            <a:off x="950967" y="1810000"/>
            <a:ext cx="5206000" cy="139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Playfair Display"/>
              <a:buNone/>
              <a:defRPr sz="100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500"/>
              <a:buFont typeface="Playfair Display"/>
              <a:buNone/>
              <a:defRPr sz="100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102130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1"/>
          <p:cNvSpPr/>
          <p:nvPr/>
        </p:nvSpPr>
        <p:spPr>
          <a:xfrm>
            <a:off x="0" y="0"/>
            <a:ext cx="3282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18" name="Google Shape;318;p51"/>
          <p:cNvSpPr/>
          <p:nvPr/>
        </p:nvSpPr>
        <p:spPr>
          <a:xfrm flipH="1">
            <a:off x="3101600" y="1945400"/>
            <a:ext cx="9090400" cy="2967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32683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52"/>
          <p:cNvSpPr/>
          <p:nvPr/>
        </p:nvSpPr>
        <p:spPr>
          <a:xfrm flipH="1">
            <a:off x="236" y="0"/>
            <a:ext cx="64624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1" name="Google Shape;321;p52"/>
          <p:cNvSpPr/>
          <p:nvPr/>
        </p:nvSpPr>
        <p:spPr>
          <a:xfrm flipH="1">
            <a:off x="11208633" y="0"/>
            <a:ext cx="983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9767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36BFB2FC-6F98-625C-0F18-99EFF6020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AB4EAB9F-D236-7112-B6F6-6EC69A4C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1F33682D-08B6-2125-EFF8-7C41DF65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3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1E1C4F4-B9AA-3C8B-471B-4E16DC738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D3EDA8BA-EBC4-2DDB-A3BF-16C547ABC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903EB6D-9BF0-35A8-3C7D-3AB21160B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07CD5C4-363D-7486-1926-C13F3B6E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40330CF-CC18-C903-D795-4037F5E5F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10DDCB9C-A1BE-1EC8-59A9-9654CAB5A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0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0A0D35F-A522-0DF4-0C89-66F71D32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17E7766C-7602-3A9E-56D1-E3BAF1BF6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1382BF5-20A3-A4ED-E1BC-3203C8490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3E2EE20D-EFCF-C84F-5270-C1795237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31B30863-5C5B-1CDE-C35B-1C7C7FBD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8AFA6F0-EDFA-ABE4-DD2A-2D6BA020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1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slideLayout" Target="../slideLayouts/slideLayout41.xml"/><Relationship Id="rId41" Type="http://schemas.openxmlformats.org/officeDocument/2006/relationships/slideLayout" Target="../slideLayouts/slideLayout53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8" Type="http://schemas.openxmlformats.org/officeDocument/2006/relationships/slideLayout" Target="../slideLayouts/slideLayout20.xml"/><Relationship Id="rId5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2884ED7B-C208-F927-3D3B-347F1E13E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3BE9BB67-A3C7-389E-1562-B8B69FEAE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F90D9783-B0CC-CC0C-FC2C-B9559AE2D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5D575-C753-46C7-AF92-3E7EADD2221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8D69B62-FC58-904D-428D-E497A0603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1FA54CD0-3E9E-D908-6B7E-AA2E45ABC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9D06-DD61-4D9A-B293-335B45CF1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6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719333"/>
            <a:ext cx="10290000" cy="7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Playfair Display"/>
              <a:buNone/>
              <a:defRPr sz="25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77367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●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○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ontserrat"/>
              <a:buChar char="■"/>
              <a:defRPr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07014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6" r:id="rId44"/>
    <p:sldLayoutId id="2147483707" r:id="rId45"/>
    <p:sldLayoutId id="2147483708" r:id="rId46"/>
    <p:sldLayoutId id="2147483709" r:id="rId47"/>
    <p:sldLayoutId id="2147483710" r:id="rId48"/>
    <p:sldLayoutId id="2147483711" r:id="rId49"/>
    <p:sldLayoutId id="2147483712" r:id="rId5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1"/>
          <p:cNvSpPr txBox="1">
            <a:spLocks noGrp="1"/>
          </p:cNvSpPr>
          <p:nvPr>
            <p:ph type="title"/>
          </p:nvPr>
        </p:nvSpPr>
        <p:spPr>
          <a:xfrm>
            <a:off x="1698830" y="2391882"/>
            <a:ext cx="8794339" cy="2858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Идентифициране на отношението и нагласите на директори, учители и родители на деца в детски градини по отношение на Областната стратегия за личностното развитие на децата и учениците в Софийска област 2020 – 2022 г</a:t>
            </a:r>
            <a:r>
              <a:rPr lang="ru-RU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-37324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Придобита подготовка по теми, свързани с приобщаващо образование за деца</a:t>
            </a:r>
          </a:p>
        </p:txBody>
      </p:sp>
      <p:grpSp>
        <p:nvGrpSpPr>
          <p:cNvPr id="26" name="Group 27">
            <a:extLst>
              <a:ext uri="{FF2B5EF4-FFF2-40B4-BE49-F238E27FC236}">
                <a16:creationId xmlns:a16="http://schemas.microsoft.com/office/drawing/2014/main" id="{B56BA78C-AAE9-789F-49B6-ECAB58055EA3}"/>
              </a:ext>
            </a:extLst>
          </p:cNvPr>
          <p:cNvGrpSpPr/>
          <p:nvPr/>
        </p:nvGrpSpPr>
        <p:grpSpPr>
          <a:xfrm>
            <a:off x="-113242" y="663727"/>
            <a:ext cx="11781279" cy="5530546"/>
            <a:chOff x="-346507" y="590336"/>
            <a:chExt cx="11781279" cy="6267664"/>
          </a:xfrm>
        </p:grpSpPr>
        <p:graphicFrame>
          <p:nvGraphicFramePr>
            <p:cNvPr id="27" name="Chart 4">
              <a:extLst>
                <a:ext uri="{FF2B5EF4-FFF2-40B4-BE49-F238E27FC236}">
                  <a16:creationId xmlns:a16="http://schemas.microsoft.com/office/drawing/2014/main" id="{DC4E26B7-4B74-B8DC-A731-371348F30E0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44946558"/>
                </p:ext>
              </p:extLst>
            </p:nvPr>
          </p:nvGraphicFramePr>
          <p:xfrm>
            <a:off x="-346507" y="590336"/>
            <a:ext cx="11684000" cy="626766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8" name="TextBox 5">
              <a:extLst>
                <a:ext uri="{FF2B5EF4-FFF2-40B4-BE49-F238E27FC236}">
                  <a16:creationId xmlns:a16="http://schemas.microsoft.com/office/drawing/2014/main" id="{B586CC84-399F-355A-A032-C81BC995DD6D}"/>
                </a:ext>
              </a:extLst>
            </p:cNvPr>
            <p:cNvSpPr txBox="1"/>
            <p:nvPr/>
          </p:nvSpPr>
          <p:spPr>
            <a:xfrm>
              <a:off x="7895107" y="6075317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46,3%</a:t>
              </a:r>
            </a:p>
          </p:txBody>
        </p:sp>
        <p:sp>
          <p:nvSpPr>
            <p:cNvPr id="29" name="TextBox 6">
              <a:extLst>
                <a:ext uri="{FF2B5EF4-FFF2-40B4-BE49-F238E27FC236}">
                  <a16:creationId xmlns:a16="http://schemas.microsoft.com/office/drawing/2014/main" id="{63BAA0EA-DFD1-1930-EFCD-D501014915BF}"/>
                </a:ext>
              </a:extLst>
            </p:cNvPr>
            <p:cNvSpPr txBox="1"/>
            <p:nvPr/>
          </p:nvSpPr>
          <p:spPr>
            <a:xfrm>
              <a:off x="7361835" y="5533065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36,6%</a:t>
              </a:r>
            </a:p>
          </p:txBody>
        </p:sp>
        <p:sp>
          <p:nvSpPr>
            <p:cNvPr id="30" name="TextBox 9">
              <a:extLst>
                <a:ext uri="{FF2B5EF4-FFF2-40B4-BE49-F238E27FC236}">
                  <a16:creationId xmlns:a16="http://schemas.microsoft.com/office/drawing/2014/main" id="{43DF464D-4B44-6690-F09B-E03C370633F8}"/>
                </a:ext>
              </a:extLst>
            </p:cNvPr>
            <p:cNvSpPr txBox="1"/>
            <p:nvPr/>
          </p:nvSpPr>
          <p:spPr>
            <a:xfrm>
              <a:off x="7484275" y="5001826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39,0%</a:t>
              </a:r>
            </a:p>
          </p:txBody>
        </p:sp>
        <p:sp>
          <p:nvSpPr>
            <p:cNvPr id="31" name="TextBox 10">
              <a:extLst>
                <a:ext uri="{FF2B5EF4-FFF2-40B4-BE49-F238E27FC236}">
                  <a16:creationId xmlns:a16="http://schemas.microsoft.com/office/drawing/2014/main" id="{FBC12D06-0204-A046-4AF0-BF3064D7C3F0}"/>
                </a:ext>
              </a:extLst>
            </p:cNvPr>
            <p:cNvSpPr txBox="1"/>
            <p:nvPr/>
          </p:nvSpPr>
          <p:spPr>
            <a:xfrm>
              <a:off x="7008955" y="3954461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30,5%</a:t>
              </a:r>
            </a:p>
          </p:txBody>
        </p:sp>
        <p:sp>
          <p:nvSpPr>
            <p:cNvPr id="32" name="TextBox 11">
              <a:extLst>
                <a:ext uri="{FF2B5EF4-FFF2-40B4-BE49-F238E27FC236}">
                  <a16:creationId xmlns:a16="http://schemas.microsoft.com/office/drawing/2014/main" id="{1328CD69-FBE9-2044-FFEC-AC5666AF3CE4}"/>
                </a:ext>
              </a:extLst>
            </p:cNvPr>
            <p:cNvSpPr txBox="1"/>
            <p:nvPr/>
          </p:nvSpPr>
          <p:spPr>
            <a:xfrm>
              <a:off x="7143378" y="3419669"/>
              <a:ext cx="1107996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32,9% 	</a:t>
              </a:r>
            </a:p>
          </p:txBody>
        </p:sp>
        <p:sp>
          <p:nvSpPr>
            <p:cNvPr id="33" name="TextBox 12">
              <a:extLst>
                <a:ext uri="{FF2B5EF4-FFF2-40B4-BE49-F238E27FC236}">
                  <a16:creationId xmlns:a16="http://schemas.microsoft.com/office/drawing/2014/main" id="{037CA488-89EE-6E93-4176-C9007132372D}"/>
                </a:ext>
              </a:extLst>
            </p:cNvPr>
            <p:cNvSpPr txBox="1"/>
            <p:nvPr/>
          </p:nvSpPr>
          <p:spPr>
            <a:xfrm>
              <a:off x="8383489" y="2876693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54,9%</a:t>
              </a:r>
            </a:p>
          </p:txBody>
        </p:sp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5004F0A5-BCA0-A7A9-76D0-1AC29F4D9E4A}"/>
                </a:ext>
              </a:extLst>
            </p:cNvPr>
            <p:cNvSpPr txBox="1"/>
            <p:nvPr/>
          </p:nvSpPr>
          <p:spPr>
            <a:xfrm>
              <a:off x="8523108" y="2362744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57,3%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B5E39FE4-5FE2-4CB8-EDBB-E79437A41A79}"/>
                </a:ext>
              </a:extLst>
            </p:cNvPr>
            <p:cNvSpPr txBox="1"/>
            <p:nvPr/>
          </p:nvSpPr>
          <p:spPr>
            <a:xfrm>
              <a:off x="8674730" y="1842423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59,8%</a:t>
              </a:r>
            </a:p>
          </p:txBody>
        </p:sp>
        <p:sp>
          <p:nvSpPr>
            <p:cNvPr id="36" name="TextBox 15">
              <a:extLst>
                <a:ext uri="{FF2B5EF4-FFF2-40B4-BE49-F238E27FC236}">
                  <a16:creationId xmlns:a16="http://schemas.microsoft.com/office/drawing/2014/main" id="{E898247D-2789-9983-9C03-892992E03346}"/>
                </a:ext>
              </a:extLst>
            </p:cNvPr>
            <p:cNvSpPr txBox="1"/>
            <p:nvPr/>
          </p:nvSpPr>
          <p:spPr>
            <a:xfrm>
              <a:off x="7470061" y="4469339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39,0%</a:t>
              </a:r>
            </a:p>
          </p:txBody>
        </p:sp>
        <p:sp>
          <p:nvSpPr>
            <p:cNvPr id="37" name="TextBox 16">
              <a:extLst>
                <a:ext uri="{FF2B5EF4-FFF2-40B4-BE49-F238E27FC236}">
                  <a16:creationId xmlns:a16="http://schemas.microsoft.com/office/drawing/2014/main" id="{CFFEC791-A99E-A524-6CFD-FF7A0AACA7BC}"/>
                </a:ext>
              </a:extLst>
            </p:cNvPr>
            <p:cNvSpPr txBox="1"/>
            <p:nvPr/>
          </p:nvSpPr>
          <p:spPr>
            <a:xfrm>
              <a:off x="8864215" y="1282702"/>
              <a:ext cx="1378904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63,5%</a:t>
              </a: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- учители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TextBox 17">
              <a:extLst>
                <a:ext uri="{FF2B5EF4-FFF2-40B4-BE49-F238E27FC236}">
                  <a16:creationId xmlns:a16="http://schemas.microsoft.com/office/drawing/2014/main" id="{081A5841-1873-DA2F-D3D9-2B7EBD3C341E}"/>
                </a:ext>
              </a:extLst>
            </p:cNvPr>
            <p:cNvSpPr txBox="1"/>
            <p:nvPr/>
          </p:nvSpPr>
          <p:spPr>
            <a:xfrm>
              <a:off x="7423858" y="5881697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37,8%</a:t>
              </a:r>
            </a:p>
          </p:txBody>
        </p:sp>
        <p:sp>
          <p:nvSpPr>
            <p:cNvPr id="39" name="TextBox 18">
              <a:extLst>
                <a:ext uri="{FF2B5EF4-FFF2-40B4-BE49-F238E27FC236}">
                  <a16:creationId xmlns:a16="http://schemas.microsoft.com/office/drawing/2014/main" id="{ED35053E-476F-D521-1DA6-50888BAD0994}"/>
                </a:ext>
              </a:extLst>
            </p:cNvPr>
            <p:cNvSpPr txBox="1"/>
            <p:nvPr/>
          </p:nvSpPr>
          <p:spPr>
            <a:xfrm>
              <a:off x="7420834" y="5364834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37,8%</a:t>
              </a:r>
            </a:p>
          </p:txBody>
        </p:sp>
        <p:sp>
          <p:nvSpPr>
            <p:cNvPr id="40" name="TextBox 19">
              <a:extLst>
                <a:ext uri="{FF2B5EF4-FFF2-40B4-BE49-F238E27FC236}">
                  <a16:creationId xmlns:a16="http://schemas.microsoft.com/office/drawing/2014/main" id="{697699F2-1B6D-AA66-0758-0390DF2F50A4}"/>
                </a:ext>
              </a:extLst>
            </p:cNvPr>
            <p:cNvSpPr txBox="1"/>
            <p:nvPr/>
          </p:nvSpPr>
          <p:spPr>
            <a:xfrm>
              <a:off x="7560681" y="4833073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40,5%</a:t>
              </a:r>
            </a:p>
          </p:txBody>
        </p:sp>
        <p:sp>
          <p:nvSpPr>
            <p:cNvPr id="41" name="TextBox 20">
              <a:extLst>
                <a:ext uri="{FF2B5EF4-FFF2-40B4-BE49-F238E27FC236}">
                  <a16:creationId xmlns:a16="http://schemas.microsoft.com/office/drawing/2014/main" id="{ABF744D6-F184-503F-6896-EAAEF0B3B8FA}"/>
                </a:ext>
              </a:extLst>
            </p:cNvPr>
            <p:cNvSpPr txBox="1"/>
            <p:nvPr/>
          </p:nvSpPr>
          <p:spPr>
            <a:xfrm>
              <a:off x="7551907" y="4303638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40,5%</a:t>
              </a:r>
            </a:p>
          </p:txBody>
        </p:sp>
        <p:sp>
          <p:nvSpPr>
            <p:cNvPr id="42" name="TextBox 21">
              <a:extLst>
                <a:ext uri="{FF2B5EF4-FFF2-40B4-BE49-F238E27FC236}">
                  <a16:creationId xmlns:a16="http://schemas.microsoft.com/office/drawing/2014/main" id="{5601D440-0A90-5B47-41C8-C6AD967F6FF7}"/>
                </a:ext>
              </a:extLst>
            </p:cNvPr>
            <p:cNvSpPr txBox="1"/>
            <p:nvPr/>
          </p:nvSpPr>
          <p:spPr>
            <a:xfrm>
              <a:off x="7720375" y="3759958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43,2%</a:t>
              </a:r>
            </a:p>
          </p:txBody>
        </p:sp>
        <p:sp>
          <p:nvSpPr>
            <p:cNvPr id="43" name="TextBox 22">
              <a:extLst>
                <a:ext uri="{FF2B5EF4-FFF2-40B4-BE49-F238E27FC236}">
                  <a16:creationId xmlns:a16="http://schemas.microsoft.com/office/drawing/2014/main" id="{DAC7AB0D-6E35-C14C-16C9-73309D9036EA}"/>
                </a:ext>
              </a:extLst>
            </p:cNvPr>
            <p:cNvSpPr txBox="1"/>
            <p:nvPr/>
          </p:nvSpPr>
          <p:spPr>
            <a:xfrm>
              <a:off x="8027851" y="3231238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48,6%</a:t>
              </a:r>
            </a:p>
          </p:txBody>
        </p:sp>
        <p:sp>
          <p:nvSpPr>
            <p:cNvPr id="44" name="TextBox 23">
              <a:extLst>
                <a:ext uri="{FF2B5EF4-FFF2-40B4-BE49-F238E27FC236}">
                  <a16:creationId xmlns:a16="http://schemas.microsoft.com/office/drawing/2014/main" id="{445E2453-C524-3232-FF1A-B811A889D639}"/>
                </a:ext>
              </a:extLst>
            </p:cNvPr>
            <p:cNvSpPr txBox="1"/>
            <p:nvPr/>
          </p:nvSpPr>
          <p:spPr>
            <a:xfrm>
              <a:off x="9111144" y="2702971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67,5%</a:t>
              </a:r>
            </a:p>
          </p:txBody>
        </p:sp>
        <p:sp>
          <p:nvSpPr>
            <p:cNvPr id="45" name="TextBox 24">
              <a:extLst>
                <a:ext uri="{FF2B5EF4-FFF2-40B4-BE49-F238E27FC236}">
                  <a16:creationId xmlns:a16="http://schemas.microsoft.com/office/drawing/2014/main" id="{6102667E-4910-06E8-6DEC-F0D72AEBD4A5}"/>
                </a:ext>
              </a:extLst>
            </p:cNvPr>
            <p:cNvSpPr txBox="1"/>
            <p:nvPr/>
          </p:nvSpPr>
          <p:spPr>
            <a:xfrm>
              <a:off x="9111144" y="2169072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67,5%</a:t>
              </a:r>
            </a:p>
          </p:txBody>
        </p:sp>
        <p:sp>
          <p:nvSpPr>
            <p:cNvPr id="46" name="TextBox 25">
              <a:extLst>
                <a:ext uri="{FF2B5EF4-FFF2-40B4-BE49-F238E27FC236}">
                  <a16:creationId xmlns:a16="http://schemas.microsoft.com/office/drawing/2014/main" id="{8FA01584-8A7C-B9F8-EA37-01DE262A2CF4}"/>
                </a:ext>
              </a:extLst>
            </p:cNvPr>
            <p:cNvSpPr txBox="1"/>
            <p:nvPr/>
          </p:nvSpPr>
          <p:spPr>
            <a:xfrm>
              <a:off x="9722767" y="1634257"/>
              <a:ext cx="619080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78,4%</a:t>
              </a:r>
            </a:p>
          </p:txBody>
        </p:sp>
        <p:sp>
          <p:nvSpPr>
            <p:cNvPr id="47" name="TextBox 26">
              <a:extLst>
                <a:ext uri="{FF2B5EF4-FFF2-40B4-BE49-F238E27FC236}">
                  <a16:creationId xmlns:a16="http://schemas.microsoft.com/office/drawing/2014/main" id="{5FB9B645-B58D-FE1B-FF82-13E5237D1E84}"/>
                </a:ext>
              </a:extLst>
            </p:cNvPr>
            <p:cNvSpPr txBox="1"/>
            <p:nvPr/>
          </p:nvSpPr>
          <p:spPr>
            <a:xfrm>
              <a:off x="9869920" y="1102488"/>
              <a:ext cx="1564852" cy="313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81,1% - </a:t>
              </a: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директори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9875865" y="2562926"/>
            <a:ext cx="210937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pPr>
              <a:lnSpc>
                <a:spcPct val="150000"/>
              </a:lnSpc>
            </a:pPr>
            <a:r>
              <a:rPr lang="bg-BG" sz="1200" dirty="0"/>
              <a:t>Преподавателите, които </a:t>
            </a:r>
            <a:r>
              <a:rPr lang="bg-BG" sz="1200" b="1" dirty="0"/>
              <a:t>са добре запознати </a:t>
            </a:r>
            <a:r>
              <a:rPr lang="bg-BG" sz="1200" dirty="0"/>
              <a:t>с „Областната стратегия за подкрепа за личностно развитие на децата и учениците в Софийска област (2020 – 2022)“ се чувстват много по-подготвени по изброените теми.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9738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130019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Нужда от допълнителни обучения за педагогическите специалисти</a:t>
            </a:r>
          </a:p>
        </p:txBody>
      </p:sp>
      <p:graphicFrame>
        <p:nvGraphicFramePr>
          <p:cNvPr id="3" name="Chart 199">
            <a:extLst>
              <a:ext uri="{FF2B5EF4-FFF2-40B4-BE49-F238E27FC236}">
                <a16:creationId xmlns:a16="http://schemas.microsoft.com/office/drawing/2014/main" id="{42050C01-00E9-2B79-6549-4AA75A019D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3852566"/>
              </p:ext>
            </p:extLst>
          </p:nvPr>
        </p:nvGraphicFramePr>
        <p:xfrm>
          <a:off x="-1197428" y="776960"/>
          <a:ext cx="9329346" cy="5381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74330C02-4115-F996-307C-2C9993F3B89E}"/>
              </a:ext>
            </a:extLst>
          </p:cNvPr>
          <p:cNvSpPr txBox="1"/>
          <p:nvPr/>
        </p:nvSpPr>
        <p:spPr>
          <a:xfrm>
            <a:off x="8462964" y="1302231"/>
            <a:ext cx="32965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200" dirty="0"/>
              <a:t>Педагогическите специалисти с трудов стаж под 5 години по-често имат нужда от допълнителни обучения, свързани с работата с деца със СОП. Въпреки това и сред придобилите повече години стаж в сферата това е основна тема, по която се заявява нужда от допълнителна подкрепа.</a:t>
            </a:r>
          </a:p>
          <a:p>
            <a:pPr>
              <a:lnSpc>
                <a:spcPct val="150000"/>
              </a:lnSpc>
            </a:pPr>
            <a:endParaRPr lang="bg-BG" sz="1200" dirty="0"/>
          </a:p>
          <a:p>
            <a:pPr>
              <a:lnSpc>
                <a:spcPct val="150000"/>
              </a:lnSpc>
            </a:pPr>
            <a:r>
              <a:rPr lang="bg-BG" sz="1200" dirty="0"/>
              <a:t>Преподавателите с трудов стаж над 20 години по-рядко изразяват нужда от допълнителни обучения</a:t>
            </a:r>
            <a:r>
              <a:rPr lang="ru-RU" sz="1400" dirty="0" smtClean="0"/>
              <a:t>.</a:t>
            </a:r>
          </a:p>
          <a:p>
            <a:pPr>
              <a:lnSpc>
                <a:spcPct val="150000"/>
              </a:lnSpc>
            </a:pPr>
            <a:endParaRPr lang="ru-RU" sz="1400" dirty="0"/>
          </a:p>
          <a:p>
            <a:pPr>
              <a:lnSpc>
                <a:spcPct val="150000"/>
              </a:lnSpc>
            </a:pPr>
            <a:r>
              <a:rPr lang="ru-RU" sz="1200" dirty="0" smtClean="0"/>
              <a:t>Мненията на родителите съвпадат почти изцяло с тези на представителите на детски градини.</a:t>
            </a:r>
            <a:endParaRPr lang="en-US" sz="1200" dirty="0"/>
          </a:p>
        </p:txBody>
      </p:sp>
      <p:sp>
        <p:nvSpPr>
          <p:cNvPr id="6" name="Правоъгълник: със заоблени ъгли 5">
            <a:extLst>
              <a:ext uri="{FF2B5EF4-FFF2-40B4-BE49-F238E27FC236}">
                <a16:creationId xmlns:a16="http://schemas.microsoft.com/office/drawing/2014/main" id="{6FD3F53D-B4DC-04BF-269A-31A63995A84E}"/>
              </a:ext>
            </a:extLst>
          </p:cNvPr>
          <p:cNvSpPr/>
          <p:nvPr/>
        </p:nvSpPr>
        <p:spPr>
          <a:xfrm>
            <a:off x="8210931" y="1274238"/>
            <a:ext cx="3548618" cy="435212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3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093"/>
            <a:ext cx="12241763" cy="728000"/>
          </a:xfrm>
        </p:spPr>
        <p:txBody>
          <a:bodyPr/>
          <a:lstStyle/>
          <a:p>
            <a:r>
              <a:rPr lang="bg-BG" sz="1800" dirty="0">
                <a:latin typeface="Arial Black" panose="020B0A04020102020204" pitchFamily="34" charset="0"/>
              </a:rPr>
              <a:t>Постигане устойчивост на взаимодействието между участниците в образователния процес и институциите за осигуряване на най-добрия интерес на детето и ученика</a:t>
            </a:r>
          </a:p>
        </p:txBody>
      </p:sp>
      <p:grpSp>
        <p:nvGrpSpPr>
          <p:cNvPr id="22" name="Group 22">
            <a:extLst>
              <a:ext uri="{FF2B5EF4-FFF2-40B4-BE49-F238E27FC236}">
                <a16:creationId xmlns:a16="http://schemas.microsoft.com/office/drawing/2014/main" id="{5B883657-D19D-0A69-F494-FD8A525C91DF}"/>
              </a:ext>
            </a:extLst>
          </p:cNvPr>
          <p:cNvGrpSpPr/>
          <p:nvPr/>
        </p:nvGrpSpPr>
        <p:grpSpPr>
          <a:xfrm>
            <a:off x="36262" y="859285"/>
            <a:ext cx="11933954" cy="5363192"/>
            <a:chOff x="-368491" y="614150"/>
            <a:chExt cx="11159726" cy="5841242"/>
          </a:xfrm>
        </p:grpSpPr>
        <p:graphicFrame>
          <p:nvGraphicFramePr>
            <p:cNvPr id="23" name="Chart 3">
              <a:extLst>
                <a:ext uri="{FF2B5EF4-FFF2-40B4-BE49-F238E27FC236}">
                  <a16:creationId xmlns:a16="http://schemas.microsoft.com/office/drawing/2014/main" id="{DBB4F82F-0372-17C4-EBAF-BA723EB05CF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18243362"/>
                </p:ext>
              </p:extLst>
            </p:nvPr>
          </p:nvGraphicFramePr>
          <p:xfrm>
            <a:off x="-368491" y="614150"/>
            <a:ext cx="10732289" cy="58412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4" name="TextBox 4">
              <a:extLst>
                <a:ext uri="{FF2B5EF4-FFF2-40B4-BE49-F238E27FC236}">
                  <a16:creationId xmlns:a16="http://schemas.microsoft.com/office/drawing/2014/main" id="{79EFD5CD-4201-37D2-AC0F-DFB252E8A7A9}"/>
                </a:ext>
              </a:extLst>
            </p:cNvPr>
            <p:cNvSpPr txBox="1"/>
            <p:nvPr/>
          </p:nvSpPr>
          <p:spPr>
            <a:xfrm>
              <a:off x="6460286" y="4463880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26,8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5" name="TextBox 5">
              <a:extLst>
                <a:ext uri="{FF2B5EF4-FFF2-40B4-BE49-F238E27FC236}">
                  <a16:creationId xmlns:a16="http://schemas.microsoft.com/office/drawing/2014/main" id="{04FDA5E4-25E8-9594-7DF1-6F1926B1C262}"/>
                </a:ext>
              </a:extLst>
            </p:cNvPr>
            <p:cNvSpPr txBox="1"/>
            <p:nvPr/>
          </p:nvSpPr>
          <p:spPr>
            <a:xfrm>
              <a:off x="7172121" y="3867523"/>
              <a:ext cx="1107996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41,5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 	</a:t>
              </a:r>
            </a:p>
          </p:txBody>
        </p:sp>
        <p:sp>
          <p:nvSpPr>
            <p:cNvPr id="26" name="TextBox 6">
              <a:extLst>
                <a:ext uri="{FF2B5EF4-FFF2-40B4-BE49-F238E27FC236}">
                  <a16:creationId xmlns:a16="http://schemas.microsoft.com/office/drawing/2014/main" id="{433197A0-DCCB-08DF-627E-91197A2E49A0}"/>
                </a:ext>
              </a:extLst>
            </p:cNvPr>
            <p:cNvSpPr txBox="1"/>
            <p:nvPr/>
          </p:nvSpPr>
          <p:spPr>
            <a:xfrm>
              <a:off x="6872128" y="3275111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35,4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7" name="TextBox 7">
              <a:extLst>
                <a:ext uri="{FF2B5EF4-FFF2-40B4-BE49-F238E27FC236}">
                  <a16:creationId xmlns:a16="http://schemas.microsoft.com/office/drawing/2014/main" id="{264A3AD6-DD12-C9D9-0AED-F01A67E00D14}"/>
                </a:ext>
              </a:extLst>
            </p:cNvPr>
            <p:cNvSpPr txBox="1"/>
            <p:nvPr/>
          </p:nvSpPr>
          <p:spPr>
            <a:xfrm>
              <a:off x="7768084" y="2686123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53,7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8" name="TextBox 8">
              <a:extLst>
                <a:ext uri="{FF2B5EF4-FFF2-40B4-BE49-F238E27FC236}">
                  <a16:creationId xmlns:a16="http://schemas.microsoft.com/office/drawing/2014/main" id="{FC8E796E-A5DE-02E3-6BC3-727A99DA355C}"/>
                </a:ext>
              </a:extLst>
            </p:cNvPr>
            <p:cNvSpPr txBox="1"/>
            <p:nvPr/>
          </p:nvSpPr>
          <p:spPr>
            <a:xfrm>
              <a:off x="7641714" y="2098516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51,2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29" name="TextBox 9">
              <a:extLst>
                <a:ext uri="{FF2B5EF4-FFF2-40B4-BE49-F238E27FC236}">
                  <a16:creationId xmlns:a16="http://schemas.microsoft.com/office/drawing/2014/main" id="{08D5F90D-C2D5-13D5-00B8-8A7FBA00FC4D}"/>
                </a:ext>
              </a:extLst>
            </p:cNvPr>
            <p:cNvSpPr txBox="1"/>
            <p:nvPr/>
          </p:nvSpPr>
          <p:spPr>
            <a:xfrm>
              <a:off x="7790309" y="4834872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54,1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0" name="TextBox 10">
              <a:extLst>
                <a:ext uri="{FF2B5EF4-FFF2-40B4-BE49-F238E27FC236}">
                  <a16:creationId xmlns:a16="http://schemas.microsoft.com/office/drawing/2014/main" id="{92BC20D8-2022-F95E-E12E-6F66B2C08B14}"/>
                </a:ext>
              </a:extLst>
            </p:cNvPr>
            <p:cNvSpPr txBox="1"/>
            <p:nvPr/>
          </p:nvSpPr>
          <p:spPr>
            <a:xfrm>
              <a:off x="7707747" y="1506777"/>
              <a:ext cx="1378904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52,4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- учители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TextBox 11">
              <a:extLst>
                <a:ext uri="{FF2B5EF4-FFF2-40B4-BE49-F238E27FC236}">
                  <a16:creationId xmlns:a16="http://schemas.microsoft.com/office/drawing/2014/main" id="{69240997-A224-0C4A-1014-B509D6B3A48A}"/>
                </a:ext>
              </a:extLst>
            </p:cNvPr>
            <p:cNvSpPr txBox="1"/>
            <p:nvPr/>
          </p:nvSpPr>
          <p:spPr>
            <a:xfrm>
              <a:off x="6991728" y="5035965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37,8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2" name="TextBox 12">
              <a:extLst>
                <a:ext uri="{FF2B5EF4-FFF2-40B4-BE49-F238E27FC236}">
                  <a16:creationId xmlns:a16="http://schemas.microsoft.com/office/drawing/2014/main" id="{B9EFC066-76F6-D174-3592-AEFD76F8A5EF}"/>
                </a:ext>
              </a:extLst>
            </p:cNvPr>
            <p:cNvSpPr txBox="1"/>
            <p:nvPr/>
          </p:nvSpPr>
          <p:spPr>
            <a:xfrm>
              <a:off x="7902042" y="4247054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56,8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3" name="TextBox 14">
              <a:extLst>
                <a:ext uri="{FF2B5EF4-FFF2-40B4-BE49-F238E27FC236}">
                  <a16:creationId xmlns:a16="http://schemas.microsoft.com/office/drawing/2014/main" id="{9FBCFFD9-E47C-A648-6989-A33340725836}"/>
                </a:ext>
              </a:extLst>
            </p:cNvPr>
            <p:cNvSpPr txBox="1"/>
            <p:nvPr/>
          </p:nvSpPr>
          <p:spPr>
            <a:xfrm>
              <a:off x="8961556" y="2481277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78,4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4" name="TextBox 15">
              <a:extLst>
                <a:ext uri="{FF2B5EF4-FFF2-40B4-BE49-F238E27FC236}">
                  <a16:creationId xmlns:a16="http://schemas.microsoft.com/office/drawing/2014/main" id="{07D94F17-9E9C-4B74-8F45-B2DE491C92AE}"/>
                </a:ext>
              </a:extLst>
            </p:cNvPr>
            <p:cNvSpPr txBox="1"/>
            <p:nvPr/>
          </p:nvSpPr>
          <p:spPr>
            <a:xfrm>
              <a:off x="9090423" y="1881546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81,1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5" name="TextBox 16">
              <a:extLst>
                <a:ext uri="{FF2B5EF4-FFF2-40B4-BE49-F238E27FC236}">
                  <a16:creationId xmlns:a16="http://schemas.microsoft.com/office/drawing/2014/main" id="{C1E7286A-F810-2518-BBDC-F67E77AECB6A}"/>
                </a:ext>
              </a:extLst>
            </p:cNvPr>
            <p:cNvSpPr txBox="1"/>
            <p:nvPr/>
          </p:nvSpPr>
          <p:spPr>
            <a:xfrm>
              <a:off x="9226383" y="1285825"/>
              <a:ext cx="1564852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83,8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 - </a:t>
              </a: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директори</a:t>
              </a:r>
              <a:endPara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TextBox 18">
              <a:extLst>
                <a:ext uri="{FF2B5EF4-FFF2-40B4-BE49-F238E27FC236}">
                  <a16:creationId xmlns:a16="http://schemas.microsoft.com/office/drawing/2014/main" id="{7B590BF2-F08A-DB38-CCA0-7AEF72A10032}"/>
                </a:ext>
              </a:extLst>
            </p:cNvPr>
            <p:cNvSpPr txBox="1"/>
            <p:nvPr/>
          </p:nvSpPr>
          <p:spPr>
            <a:xfrm>
              <a:off x="8963745" y="3057885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78,4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7" name="TextBox 19">
              <a:extLst>
                <a:ext uri="{FF2B5EF4-FFF2-40B4-BE49-F238E27FC236}">
                  <a16:creationId xmlns:a16="http://schemas.microsoft.com/office/drawing/2014/main" id="{805388C9-2B67-C976-140D-F981ACE533B8}"/>
                </a:ext>
              </a:extLst>
            </p:cNvPr>
            <p:cNvSpPr txBox="1"/>
            <p:nvPr/>
          </p:nvSpPr>
          <p:spPr>
            <a:xfrm>
              <a:off x="8968186" y="3644752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78,4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8" name="TextBox 20">
              <a:extLst>
                <a:ext uri="{FF2B5EF4-FFF2-40B4-BE49-F238E27FC236}">
                  <a16:creationId xmlns:a16="http://schemas.microsoft.com/office/drawing/2014/main" id="{DDE244FE-3A9A-E555-0613-C968ED4F3BE5}"/>
                </a:ext>
              </a:extLst>
            </p:cNvPr>
            <p:cNvSpPr txBox="1"/>
            <p:nvPr/>
          </p:nvSpPr>
          <p:spPr>
            <a:xfrm>
              <a:off x="7532905" y="5414262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48,6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39" name="TextBox 21">
              <a:extLst>
                <a:ext uri="{FF2B5EF4-FFF2-40B4-BE49-F238E27FC236}">
                  <a16:creationId xmlns:a16="http://schemas.microsoft.com/office/drawing/2014/main" id="{255DC30B-BA5C-4287-3541-43FEF890B7CE}"/>
                </a:ext>
              </a:extLst>
            </p:cNvPr>
            <p:cNvSpPr txBox="1"/>
            <p:nvPr/>
          </p:nvSpPr>
          <p:spPr>
            <a:xfrm>
              <a:off x="6935409" y="5636802"/>
              <a:ext cx="619080" cy="3016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36,6</a:t>
              </a: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624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046D9261-C5E9-9CBA-EA90-2EA1C4680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093"/>
            <a:ext cx="12241763" cy="728000"/>
          </a:xfrm>
        </p:spPr>
        <p:txBody>
          <a:bodyPr/>
          <a:lstStyle/>
          <a:p>
            <a:r>
              <a:rPr lang="bg-BG" sz="1800" dirty="0">
                <a:latin typeface="Arial Black" panose="020B0A04020102020204" pitchFamily="34" charset="0"/>
              </a:rPr>
              <a:t>Постигане устойчивост на взаимодействието между участниците в образователния процес и институциите за осигуряване на най-добрия интерес на детето и ученика</a:t>
            </a:r>
          </a:p>
        </p:txBody>
      </p:sp>
      <p:graphicFrame>
        <p:nvGraphicFramePr>
          <p:cNvPr id="8" name="Chart 12">
            <a:extLst>
              <a:ext uri="{FF2B5EF4-FFF2-40B4-BE49-F238E27FC236}">
                <a16:creationId xmlns:a16="http://schemas.microsoft.com/office/drawing/2014/main" id="{5D114E94-84D3-6B2C-F5FD-8E1435BE99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2407230"/>
              </p:ext>
            </p:extLst>
          </p:nvPr>
        </p:nvGraphicFramePr>
        <p:xfrm>
          <a:off x="-1035699" y="730043"/>
          <a:ext cx="11018259" cy="5351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1AA45A68-EF0F-8FC5-DE04-9A3C9B4BD499}"/>
              </a:ext>
            </a:extLst>
          </p:cNvPr>
          <p:cNvSpPr txBox="1"/>
          <p:nvPr/>
        </p:nvSpPr>
        <p:spPr>
          <a:xfrm>
            <a:off x="8621489" y="1463814"/>
            <a:ext cx="3348727" cy="425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Директорите много по-често се възползват от различните видове подкрепа, които предлага Регионалният център за подкрепа на процеса на приобщаващо образование. </a:t>
            </a: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Малко над 70% от директорите на детски градини в София област са участвали в работни съвещания за оказване на методическа подкрепа по въпросите на приобщаващото образование. </a:t>
            </a:r>
            <a:endParaRPr lang="en-US" sz="1400" dirty="0">
              <a:cs typeface="Calibri" panose="020F0502020204030204" pitchFamily="34" charset="0"/>
            </a:endParaRPr>
          </a:p>
        </p:txBody>
      </p:sp>
      <p:sp>
        <p:nvSpPr>
          <p:cNvPr id="10" name="Правоъгълник: със заоблени ъгли 9">
            <a:extLst>
              <a:ext uri="{FF2B5EF4-FFF2-40B4-BE49-F238E27FC236}">
                <a16:creationId xmlns:a16="http://schemas.microsoft.com/office/drawing/2014/main" id="{3F315C20-AE1A-A197-DF18-61585F393C27}"/>
              </a:ext>
            </a:extLst>
          </p:cNvPr>
          <p:cNvSpPr/>
          <p:nvPr/>
        </p:nvSpPr>
        <p:spPr>
          <a:xfrm>
            <a:off x="8477583" y="1348885"/>
            <a:ext cx="3492633" cy="4436095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3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209" y="0"/>
            <a:ext cx="11634314" cy="728000"/>
          </a:xfrm>
        </p:spPr>
        <p:txBody>
          <a:bodyPr/>
          <a:lstStyle/>
          <a:p>
            <a:r>
              <a:rPr lang="bg-BG" sz="1800" dirty="0">
                <a:latin typeface="Arial Black" panose="020B0A04020102020204" pitchFamily="34" charset="0"/>
              </a:rPr>
              <a:t>Подобряване на материалните условия и достъпност на средата за обучение на деца със СОП в институциите в системата на предучилищното образование</a:t>
            </a:r>
          </a:p>
        </p:txBody>
      </p:sp>
      <p:graphicFrame>
        <p:nvGraphicFramePr>
          <p:cNvPr id="3" name="Chart 17">
            <a:extLst>
              <a:ext uri="{FF2B5EF4-FFF2-40B4-BE49-F238E27FC236}">
                <a16:creationId xmlns:a16="http://schemas.microsoft.com/office/drawing/2014/main" id="{16164551-BC34-F1D3-3C10-B08967C103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69087"/>
              </p:ext>
            </p:extLst>
          </p:nvPr>
        </p:nvGraphicFramePr>
        <p:xfrm>
          <a:off x="67438" y="882255"/>
          <a:ext cx="11689896" cy="532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2570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130019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Трудности и постигнати успехи при работата с деца със СОП</a:t>
            </a:r>
          </a:p>
        </p:txBody>
      </p:sp>
      <p:graphicFrame>
        <p:nvGraphicFramePr>
          <p:cNvPr id="4" name="Chart 19">
            <a:extLst>
              <a:ext uri="{FF2B5EF4-FFF2-40B4-BE49-F238E27FC236}">
                <a16:creationId xmlns:a16="http://schemas.microsoft.com/office/drawing/2014/main" id="{FE841062-686C-C5B0-4738-EEBC2642B9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826194"/>
              </p:ext>
            </p:extLst>
          </p:nvPr>
        </p:nvGraphicFramePr>
        <p:xfrm>
          <a:off x="-242600" y="780045"/>
          <a:ext cx="8627844" cy="5660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53BC8B0E-BD64-62E3-10E1-57E09958D3E9}"/>
              </a:ext>
            </a:extLst>
          </p:cNvPr>
          <p:cNvSpPr txBox="1"/>
          <p:nvPr/>
        </p:nvSpPr>
        <p:spPr>
          <a:xfrm>
            <a:off x="8273142" y="1742320"/>
            <a:ext cx="3113314" cy="300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600" dirty="0"/>
              <a:t>Основните проблеми в работата с деца със СОП, са свързани с това, че изискват много внимание от страна на учителя, а групите са прекалено големи и е трудно да се работи индивидуално със всяко дете. </a:t>
            </a:r>
            <a:endParaRPr lang="en-US" sz="1600" dirty="0"/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E508E8A0-73ED-5A5B-ABF9-B3859ED04175}"/>
              </a:ext>
            </a:extLst>
          </p:cNvPr>
          <p:cNvSpPr/>
          <p:nvPr/>
        </p:nvSpPr>
        <p:spPr>
          <a:xfrm>
            <a:off x="8021215" y="1742320"/>
            <a:ext cx="3257109" cy="3193575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9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7801E8CA-7E1C-6896-2BD3-18BCF5BE0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130019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Трудности и постигнати успехи при работата с деца със СОП</a:t>
            </a:r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9DD29129-3E7A-C8F7-51C3-B583A46DAF28}"/>
              </a:ext>
            </a:extLst>
          </p:cNvPr>
          <p:cNvGrpSpPr/>
          <p:nvPr/>
        </p:nvGrpSpPr>
        <p:grpSpPr>
          <a:xfrm>
            <a:off x="0" y="858019"/>
            <a:ext cx="8109445" cy="5275384"/>
            <a:chOff x="337441" y="1192476"/>
            <a:chExt cx="12296181" cy="4473047"/>
          </a:xfrm>
        </p:grpSpPr>
        <p:graphicFrame>
          <p:nvGraphicFramePr>
            <p:cNvPr id="8" name="Chart 4">
              <a:extLst>
                <a:ext uri="{FF2B5EF4-FFF2-40B4-BE49-F238E27FC236}">
                  <a16:creationId xmlns:a16="http://schemas.microsoft.com/office/drawing/2014/main" id="{DDC0EDB3-7568-A550-F3D2-D26ACB90AEB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62412173"/>
                </p:ext>
              </p:extLst>
            </p:nvPr>
          </p:nvGraphicFramePr>
          <p:xfrm>
            <a:off x="337441" y="1192476"/>
            <a:ext cx="10265833" cy="44730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TextBox 5">
              <a:extLst>
                <a:ext uri="{FF2B5EF4-FFF2-40B4-BE49-F238E27FC236}">
                  <a16:creationId xmlns:a16="http://schemas.microsoft.com/office/drawing/2014/main" id="{ACEDE458-64EA-F41F-B5DD-72E54003F873}"/>
                </a:ext>
              </a:extLst>
            </p:cNvPr>
            <p:cNvSpPr txBox="1"/>
            <p:nvPr/>
          </p:nvSpPr>
          <p:spPr>
            <a:xfrm>
              <a:off x="8229031" y="4676322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52,4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0" name="TextBox 6">
              <a:extLst>
                <a:ext uri="{FF2B5EF4-FFF2-40B4-BE49-F238E27FC236}">
                  <a16:creationId xmlns:a16="http://schemas.microsoft.com/office/drawing/2014/main" id="{C4B19DF1-44D4-D948-38DD-3963A30F4D6C}"/>
                </a:ext>
              </a:extLst>
            </p:cNvPr>
            <p:cNvSpPr txBox="1"/>
            <p:nvPr/>
          </p:nvSpPr>
          <p:spPr>
            <a:xfrm>
              <a:off x="8558072" y="4382194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5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6,7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1" name="TextBox 7">
              <a:extLst>
                <a:ext uri="{FF2B5EF4-FFF2-40B4-BE49-F238E27FC236}">
                  <a16:creationId xmlns:a16="http://schemas.microsoft.com/office/drawing/2014/main" id="{01C86727-85B5-3872-0D95-A56DD9253C28}"/>
                </a:ext>
              </a:extLst>
            </p:cNvPr>
            <p:cNvSpPr txBox="1"/>
            <p:nvPr/>
          </p:nvSpPr>
          <p:spPr>
            <a:xfrm>
              <a:off x="8214978" y="3796973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52,4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745A64CC-A69D-214D-8108-71B4AC526051}"/>
                </a:ext>
              </a:extLst>
            </p:cNvPr>
            <p:cNvSpPr txBox="1"/>
            <p:nvPr/>
          </p:nvSpPr>
          <p:spPr>
            <a:xfrm>
              <a:off x="9147188" y="3499830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64,8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3" name="TextBox 9">
              <a:extLst>
                <a:ext uri="{FF2B5EF4-FFF2-40B4-BE49-F238E27FC236}">
                  <a16:creationId xmlns:a16="http://schemas.microsoft.com/office/drawing/2014/main" id="{3B6072AA-8F45-C92D-6080-76D78FEC1291}"/>
                </a:ext>
              </a:extLst>
            </p:cNvPr>
            <p:cNvSpPr txBox="1"/>
            <p:nvPr/>
          </p:nvSpPr>
          <p:spPr>
            <a:xfrm>
              <a:off x="8768432" y="2935105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59,7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4" name="TextBox 10">
              <a:extLst>
                <a:ext uri="{FF2B5EF4-FFF2-40B4-BE49-F238E27FC236}">
                  <a16:creationId xmlns:a16="http://schemas.microsoft.com/office/drawing/2014/main" id="{684C61D3-FBAD-EDA0-C62A-5CBF34C8864B}"/>
                </a:ext>
              </a:extLst>
            </p:cNvPr>
            <p:cNvSpPr txBox="1"/>
            <p:nvPr/>
          </p:nvSpPr>
          <p:spPr>
            <a:xfrm>
              <a:off x="9534485" y="2631349"/>
              <a:ext cx="1050505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70,2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</a:p>
          </p:txBody>
        </p:sp>
        <p:sp>
          <p:nvSpPr>
            <p:cNvPr id="15" name="TextBox 11">
              <a:extLst>
                <a:ext uri="{FF2B5EF4-FFF2-40B4-BE49-F238E27FC236}">
                  <a16:creationId xmlns:a16="http://schemas.microsoft.com/office/drawing/2014/main" id="{C99D0CC9-D474-7E02-3A1F-DC9C0C8AD518}"/>
                </a:ext>
              </a:extLst>
            </p:cNvPr>
            <p:cNvSpPr txBox="1"/>
            <p:nvPr/>
          </p:nvSpPr>
          <p:spPr>
            <a:xfrm>
              <a:off x="9225014" y="2063396"/>
              <a:ext cx="2392197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65,8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%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- учители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TextBox 12">
              <a:extLst>
                <a:ext uri="{FF2B5EF4-FFF2-40B4-BE49-F238E27FC236}">
                  <a16:creationId xmlns:a16="http://schemas.microsoft.com/office/drawing/2014/main" id="{07332EBC-4B31-5149-209F-DF5A300C8C7E}"/>
                </a:ext>
              </a:extLst>
            </p:cNvPr>
            <p:cNvSpPr txBox="1"/>
            <p:nvPr/>
          </p:nvSpPr>
          <p:spPr>
            <a:xfrm>
              <a:off x="9918156" y="1759475"/>
              <a:ext cx="2715466" cy="260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75,6</a:t>
              </a:r>
              <a:r>
                <a:rPr kumimoji="0" lang="en-GB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%</a:t>
              </a:r>
              <a:r>
                <a:rPr kumimoji="0" lang="bg-BG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</a:rPr>
                <a:t> - директори</a:t>
              </a:r>
              <a:endPara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Текстово поле 16">
            <a:extLst>
              <a:ext uri="{FF2B5EF4-FFF2-40B4-BE49-F238E27FC236}">
                <a16:creationId xmlns:a16="http://schemas.microsoft.com/office/drawing/2014/main" id="{306CDEE1-FF18-7DE9-99B7-61C63DFB4CAF}"/>
              </a:ext>
            </a:extLst>
          </p:cNvPr>
          <p:cNvSpPr txBox="1"/>
          <p:nvPr/>
        </p:nvSpPr>
        <p:spPr>
          <a:xfrm>
            <a:off x="8514974" y="1483870"/>
            <a:ext cx="3196441" cy="3930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4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Директорите и учителите в софийска област са единодушни по отношение на най-добрите подходи за работата с децата със СОП.</a:t>
            </a:r>
            <a:r>
              <a:rPr lang="bg-BG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bg-BG" sz="14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bg-BG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На първо място се поставя нуждата от допълнителна подкрепа от специалисти (ресурсен учител, логопед, психолог или друг), следвана от работата с подходящи дидактически материали.</a:t>
            </a:r>
            <a:endParaRPr lang="en-US" sz="1400" dirty="0">
              <a:cs typeface="Calibri" panose="020F0502020204030204" pitchFamily="34" charset="0"/>
            </a:endParaRPr>
          </a:p>
        </p:txBody>
      </p:sp>
      <p:sp>
        <p:nvSpPr>
          <p:cNvPr id="18" name="Правоъгълник: със заоблени ъгли 17">
            <a:extLst>
              <a:ext uri="{FF2B5EF4-FFF2-40B4-BE49-F238E27FC236}">
                <a16:creationId xmlns:a16="http://schemas.microsoft.com/office/drawing/2014/main" id="{C228F7E2-119B-2472-457F-AFA79C279B8F}"/>
              </a:ext>
            </a:extLst>
          </p:cNvPr>
          <p:cNvSpPr/>
          <p:nvPr/>
        </p:nvSpPr>
        <p:spPr>
          <a:xfrm>
            <a:off x="8289609" y="1350449"/>
            <a:ext cx="3492633" cy="4201265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353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1"/>
          <p:cNvSpPr txBox="1">
            <a:spLocks noGrp="1"/>
          </p:cNvSpPr>
          <p:nvPr>
            <p:ph type="title"/>
          </p:nvPr>
        </p:nvSpPr>
        <p:spPr>
          <a:xfrm>
            <a:off x="1885441" y="2940370"/>
            <a:ext cx="8794339" cy="9772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g-BG" sz="32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Благодарим за вниманието!</a:t>
            </a:r>
            <a:endParaRPr lang="en-US" sz="3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981AC185-ADF6-9D20-086B-4042AB93FB1E}"/>
              </a:ext>
            </a:extLst>
          </p:cNvPr>
          <p:cNvSpPr txBox="1"/>
          <p:nvPr/>
        </p:nvSpPr>
        <p:spPr>
          <a:xfrm>
            <a:off x="1752961" y="1520554"/>
            <a:ext cx="822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bg-BG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 периода 2021/2022 година на територията на Софийска област съществуват 173 образователни институции, 73 от които детски градини. </a:t>
            </a:r>
            <a:endParaRPr lang="en-US" sz="2000" b="1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g-BG" sz="2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bg-BG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изследването са обхванати 37 директори на детски градини, 82 учители в детски градини и 121 родители на деца в детски градини.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9472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39" y="-37324"/>
            <a:ext cx="11511588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Информираност на целевите групи за Областната стратегия за подкрепа за личностно развитие на децата и учениците в Софийска област (2020 – 2022)</a:t>
            </a:r>
          </a:p>
        </p:txBody>
      </p:sp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83FE8922-281B-EBDB-AD55-2EDE0FF6F9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190943"/>
              </p:ext>
            </p:extLst>
          </p:nvPr>
        </p:nvGraphicFramePr>
        <p:xfrm>
          <a:off x="0" y="942680"/>
          <a:ext cx="11978127" cy="5055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928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457" y="21111"/>
            <a:ext cx="10290000" cy="728000"/>
          </a:xfrm>
        </p:spPr>
        <p:txBody>
          <a:bodyPr/>
          <a:lstStyle/>
          <a:p>
            <a:r>
              <a:rPr lang="bg-BG" sz="2400" dirty="0" smtClean="0"/>
              <a:t>Информираност сред родители на деца в детски градини</a:t>
            </a:r>
            <a:endParaRPr lang="en-US" sz="24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0000520"/>
              </p:ext>
            </p:extLst>
          </p:nvPr>
        </p:nvGraphicFramePr>
        <p:xfrm>
          <a:off x="396608" y="936434"/>
          <a:ext cx="6715392" cy="505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85992"/>
              </p:ext>
            </p:extLst>
          </p:nvPr>
        </p:nvGraphicFramePr>
        <p:xfrm>
          <a:off x="7023100" y="1180884"/>
          <a:ext cx="707282" cy="3526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7282">
                  <a:extLst>
                    <a:ext uri="{9D8B030D-6E8A-4147-A177-3AD203B41FA5}">
                      <a16:colId xmlns:a16="http://schemas.microsoft.com/office/drawing/2014/main" val="3311519488"/>
                    </a:ext>
                  </a:extLst>
                </a:gridCol>
              </a:tblGrid>
              <a:tr h="778576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38,8%</a:t>
                      </a:r>
                      <a:endParaRPr lang="en-US" sz="12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543242"/>
                  </a:ext>
                </a:extLst>
              </a:tr>
              <a:tr h="91590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32,2%</a:t>
                      </a:r>
                      <a:endParaRPr lang="en-US" sz="12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1352460"/>
                  </a:ext>
                </a:extLst>
              </a:tr>
              <a:tr h="91590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31,4%</a:t>
                      </a:r>
                      <a:endParaRPr lang="en-US" sz="12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619893"/>
                  </a:ext>
                </a:extLst>
              </a:tr>
              <a:tr h="91590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</a:rPr>
                        <a:t>25,6%</a:t>
                      </a:r>
                      <a:endParaRPr lang="en-US" sz="1200" b="0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141046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12000" y="811552"/>
            <a:ext cx="1804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50" dirty="0" smtClean="0">
                <a:solidFill>
                  <a:schemeClr val="accent3">
                    <a:lumMod val="50000"/>
                  </a:schemeClr>
                </a:solidFill>
              </a:rPr>
              <a:t>Кумулативен дял на</a:t>
            </a:r>
          </a:p>
          <a:p>
            <a:r>
              <a:rPr lang="bg-BG" sz="1050" dirty="0" smtClean="0">
                <a:solidFill>
                  <a:schemeClr val="accent3">
                    <a:lumMod val="50000"/>
                  </a:schemeClr>
                </a:solidFill>
              </a:rPr>
              <a:t> „По-скоро в голяма степен“ и „ В много голяма степен</a:t>
            </a:r>
            <a:r>
              <a:rPr lang="bg-BG" sz="1050" dirty="0" smtClean="0"/>
              <a:t>“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1705829"/>
            <a:ext cx="3263900" cy="300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600" dirty="0" smtClean="0"/>
              <a:t>Родителите са много слабо информирани по темата, свързана с приобщаващо образование. Слаба е и информираността по отношение на децата със специални образователни потребности.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4323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-37324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Предоставяне на обща и допълнителна подкрепа за личностно развитие в детски градини в Софийска област</a:t>
            </a:r>
          </a:p>
        </p:txBody>
      </p:sp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6094317B-42B5-AA1B-A432-1FB596199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54" y="786496"/>
            <a:ext cx="6232320" cy="5285008"/>
          </a:xfrm>
          <a:prstGeom prst="rect">
            <a:avLst/>
          </a:prstGeom>
        </p:spPr>
      </p:pic>
      <p:sp>
        <p:nvSpPr>
          <p:cNvPr id="11" name="Текстово поле 10">
            <a:extLst>
              <a:ext uri="{FF2B5EF4-FFF2-40B4-BE49-F238E27FC236}">
                <a16:creationId xmlns:a16="http://schemas.microsoft.com/office/drawing/2014/main" id="{89A1D6E3-1FC3-8082-DAF7-02D879832F6D}"/>
              </a:ext>
            </a:extLst>
          </p:cNvPr>
          <p:cNvSpPr txBox="1"/>
          <p:nvPr/>
        </p:nvSpPr>
        <p:spPr>
          <a:xfrm>
            <a:off x="8070417" y="1928333"/>
            <a:ext cx="3170583" cy="300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Основните форми на обща подкрепа, които се предлагат детските градини са </a:t>
            </a:r>
            <a:r>
              <a:rPr lang="bg-BG" sz="1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екипна работа между учители и други педагогически специалисти, занимания по интереси и грижа за здравето. </a:t>
            </a:r>
            <a:endParaRPr lang="en-US" sz="1600" b="1" dirty="0"/>
          </a:p>
        </p:txBody>
      </p:sp>
      <p:sp>
        <p:nvSpPr>
          <p:cNvPr id="12" name="Правоъгълник: със заоблени ъгли 11">
            <a:extLst>
              <a:ext uri="{FF2B5EF4-FFF2-40B4-BE49-F238E27FC236}">
                <a16:creationId xmlns:a16="http://schemas.microsoft.com/office/drawing/2014/main" id="{19C3E5F1-95F4-FCC6-CED7-A133BAA91194}"/>
              </a:ext>
            </a:extLst>
          </p:cNvPr>
          <p:cNvSpPr/>
          <p:nvPr/>
        </p:nvSpPr>
        <p:spPr>
          <a:xfrm>
            <a:off x="7940350" y="1928333"/>
            <a:ext cx="3088433" cy="3072876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7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-37324"/>
            <a:ext cx="10290000" cy="728000"/>
          </a:xfrm>
        </p:spPr>
        <p:txBody>
          <a:bodyPr/>
          <a:lstStyle/>
          <a:p>
            <a:r>
              <a:rPr lang="bg-BG" sz="2000" dirty="0">
                <a:latin typeface="Arial Black" panose="020B0A04020102020204" pitchFamily="34" charset="0"/>
              </a:rPr>
              <a:t>Предоставяне на обща и допълнителна подкрепа за личностно развитие в детски градини в Софийска област</a:t>
            </a:r>
            <a:br>
              <a:rPr lang="bg-BG" sz="2000" dirty="0">
                <a:latin typeface="Arial Black" panose="020B0A04020102020204" pitchFamily="34" charset="0"/>
              </a:rPr>
            </a:br>
            <a:endParaRPr lang="bg-BG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3" name="Диаграма 2">
            <a:extLst>
              <a:ext uri="{FF2B5EF4-FFF2-40B4-BE49-F238E27FC236}">
                <a16:creationId xmlns:a16="http://schemas.microsoft.com/office/drawing/2014/main" id="{AE6C13D8-2E6D-4C4D-2DF8-4F8C0ADA2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77644"/>
              </p:ext>
            </p:extLst>
          </p:nvPr>
        </p:nvGraphicFramePr>
        <p:xfrm>
          <a:off x="0" y="881959"/>
          <a:ext cx="7218464" cy="530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CBDD3EAA-601F-A04D-1989-6DE5DDFEDAE4}"/>
              </a:ext>
            </a:extLst>
          </p:cNvPr>
          <p:cNvSpPr txBox="1"/>
          <p:nvPr/>
        </p:nvSpPr>
        <p:spPr>
          <a:xfrm>
            <a:off x="8000713" y="2161986"/>
            <a:ext cx="37211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dirty="0"/>
              <a:t>На територията на Софийска област формите на допълнителна подкрепа най-често са насочени към </a:t>
            </a:r>
            <a:r>
              <a:rPr lang="bg-BG" b="1" dirty="0"/>
              <a:t>деца със специални образователни потребности.</a:t>
            </a:r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5709EF7B-CCA0-C9F8-2481-DF2E428F8D17}"/>
              </a:ext>
            </a:extLst>
          </p:cNvPr>
          <p:cNvSpPr/>
          <p:nvPr/>
        </p:nvSpPr>
        <p:spPr>
          <a:xfrm>
            <a:off x="7710609" y="2005875"/>
            <a:ext cx="4011204" cy="3041779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8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000" y="-37324"/>
            <a:ext cx="10290000" cy="728000"/>
          </a:xfrm>
        </p:spPr>
        <p:txBody>
          <a:bodyPr/>
          <a:lstStyle/>
          <a:p>
            <a:r>
              <a:rPr lang="bg-BG" sz="2000">
                <a:latin typeface="Arial Black" panose="020B0A04020102020204" pitchFamily="34" charset="0"/>
              </a:rPr>
              <a:t>Предоставяне на обща и допълнителна подкрепа за личностно развитие в детски градини в Софийска област</a:t>
            </a:r>
          </a:p>
        </p:txBody>
      </p:sp>
      <p:graphicFrame>
        <p:nvGraphicFramePr>
          <p:cNvPr id="3" name="Chart 10">
            <a:extLst>
              <a:ext uri="{FF2B5EF4-FFF2-40B4-BE49-F238E27FC236}">
                <a16:creationId xmlns:a16="http://schemas.microsoft.com/office/drawing/2014/main" id="{4C6A1C09-2CD8-A353-8D27-E275319BA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4975471"/>
              </p:ext>
            </p:extLst>
          </p:nvPr>
        </p:nvGraphicFramePr>
        <p:xfrm>
          <a:off x="-803989" y="959427"/>
          <a:ext cx="9556104" cy="5134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3F8A30FD-468A-CE0C-437E-E3719BCEC135}"/>
              </a:ext>
            </a:extLst>
          </p:cNvPr>
          <p:cNvSpPr txBox="1"/>
          <p:nvPr/>
        </p:nvSpPr>
        <p:spPr>
          <a:xfrm>
            <a:off x="8003154" y="1582340"/>
            <a:ext cx="395881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bg-BG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 голяма част от детските градини в Софийска област не се е налагало полагането на грижи за деца с изявени дарби. </a:t>
            </a:r>
            <a:endParaRPr lang="bg-BG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bg-BG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bg-BG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Изключително рядко обаче, детските заведения не предлагат нито една от изброените форми на допълнителна подкрепа за деца с изявени дарби. </a:t>
            </a:r>
            <a:endParaRPr lang="en-US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6" name="Правоъгълник: със заоблени ъгли 5">
            <a:extLst>
              <a:ext uri="{FF2B5EF4-FFF2-40B4-BE49-F238E27FC236}">
                <a16:creationId xmlns:a16="http://schemas.microsoft.com/office/drawing/2014/main" id="{F47AA303-F91E-26D2-A5C3-412537738266}"/>
              </a:ext>
            </a:extLst>
          </p:cNvPr>
          <p:cNvSpPr/>
          <p:nvPr/>
        </p:nvSpPr>
        <p:spPr>
          <a:xfrm>
            <a:off x="7813670" y="1410318"/>
            <a:ext cx="4188485" cy="3693318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8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083017-5BE9-DBC2-B686-AAE8EDA4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53" y="0"/>
            <a:ext cx="11365408" cy="728000"/>
          </a:xfrm>
        </p:spPr>
        <p:txBody>
          <a:bodyPr/>
          <a:lstStyle/>
          <a:p>
            <a:r>
              <a:rPr lang="bg-BG" sz="1800" dirty="0">
                <a:latin typeface="Arial Black" panose="020B0A04020102020204" pitchFamily="34" charset="0"/>
              </a:rPr>
              <a:t>Оценка на целевите групи по отношение осигуряване на качество на човешките ресурси за ефективно посрещане на разнообразието от потребности на всички деца</a:t>
            </a:r>
            <a:br>
              <a:rPr lang="bg-BG" sz="1800" dirty="0">
                <a:latin typeface="Arial Black" panose="020B0A04020102020204" pitchFamily="34" charset="0"/>
              </a:rPr>
            </a:br>
            <a:r>
              <a:rPr lang="bg-BG" sz="1800" dirty="0">
                <a:latin typeface="Arial Black" panose="020B0A04020102020204" pitchFamily="34" charset="0"/>
              </a:rPr>
              <a:t/>
            </a:r>
            <a:br>
              <a:rPr lang="bg-BG" sz="1800" dirty="0">
                <a:latin typeface="Arial Black" panose="020B0A04020102020204" pitchFamily="34" charset="0"/>
              </a:rPr>
            </a:br>
            <a:r>
              <a:rPr lang="bg-BG" sz="1800" dirty="0">
                <a:latin typeface="Arial Black" panose="020B0A04020102020204" pitchFamily="34" charset="0"/>
              </a:rPr>
              <a:t/>
            </a:r>
            <a:br>
              <a:rPr lang="bg-BG" sz="1800" dirty="0">
                <a:latin typeface="Arial Black" panose="020B0A04020102020204" pitchFamily="34" charset="0"/>
              </a:rPr>
            </a:br>
            <a:endParaRPr lang="bg-BG" sz="1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Chart 28">
            <a:extLst>
              <a:ext uri="{FF2B5EF4-FFF2-40B4-BE49-F238E27FC236}">
                <a16:creationId xmlns:a16="http://schemas.microsoft.com/office/drawing/2014/main" id="{7D558173-FFFC-8E7E-6C94-9653AB11E0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27945"/>
              </p:ext>
            </p:extLst>
          </p:nvPr>
        </p:nvGraphicFramePr>
        <p:xfrm>
          <a:off x="443463" y="800877"/>
          <a:ext cx="5549900" cy="525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90FA862F-A7A9-C6A5-029A-2213AB5B7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0102147"/>
              </p:ext>
            </p:extLst>
          </p:nvPr>
        </p:nvGraphicFramePr>
        <p:xfrm>
          <a:off x="5993363" y="728000"/>
          <a:ext cx="6515100" cy="553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9852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1">
            <a:extLst>
              <a:ext uri="{FF2B5EF4-FFF2-40B4-BE49-F238E27FC236}">
                <a16:creationId xmlns:a16="http://schemas.microsoft.com/office/drawing/2014/main" id="{EA748720-81AA-D3E2-3DF6-13B550B224A9}"/>
              </a:ext>
            </a:extLst>
          </p:cNvPr>
          <p:cNvSpPr txBox="1">
            <a:spLocks/>
          </p:cNvSpPr>
          <p:nvPr/>
        </p:nvSpPr>
        <p:spPr>
          <a:xfrm>
            <a:off x="558153" y="0"/>
            <a:ext cx="11365408" cy="7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3333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Montserrat"/>
              <a:buNone/>
              <a:defRPr sz="2800" b="1" i="0" u="none" strike="noStrike" cap="non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rPr lang="bg-BG" sz="1800" kern="0" dirty="0">
                <a:latin typeface="Arial Black" panose="020B0A04020102020204" pitchFamily="34" charset="0"/>
              </a:rPr>
              <a:t>Оценка на целевите групи по отношение осигуряване на качество на човешките ресурси за ефективно посрещане на разнообразието от потребности на всички деца</a:t>
            </a:r>
            <a:br>
              <a:rPr lang="bg-BG" sz="1800" kern="0" dirty="0">
                <a:latin typeface="Arial Black" panose="020B0A04020102020204" pitchFamily="34" charset="0"/>
              </a:rPr>
            </a:br>
            <a:r>
              <a:rPr lang="bg-BG" sz="1800" kern="0" dirty="0">
                <a:latin typeface="Arial Black" panose="020B0A04020102020204" pitchFamily="34" charset="0"/>
              </a:rPr>
              <a:t/>
            </a:r>
            <a:br>
              <a:rPr lang="bg-BG" sz="1800" kern="0" dirty="0">
                <a:latin typeface="Arial Black" panose="020B0A04020102020204" pitchFamily="34" charset="0"/>
              </a:rPr>
            </a:br>
            <a:r>
              <a:rPr lang="bg-BG" sz="1800" kern="0" dirty="0">
                <a:latin typeface="Arial Black" panose="020B0A04020102020204" pitchFamily="34" charset="0"/>
              </a:rPr>
              <a:t/>
            </a:r>
            <a:br>
              <a:rPr lang="bg-BG" sz="1800" kern="0" dirty="0">
                <a:latin typeface="Arial Black" panose="020B0A04020102020204" pitchFamily="34" charset="0"/>
              </a:rPr>
            </a:br>
            <a:endParaRPr lang="bg-BG" sz="1800" kern="0" dirty="0">
              <a:latin typeface="Arial Black" panose="020B0A04020102020204" pitchFamily="34" charset="0"/>
            </a:endParaRPr>
          </a:p>
        </p:txBody>
      </p:sp>
      <p:graphicFrame>
        <p:nvGraphicFramePr>
          <p:cNvPr id="7" name="Chart 4">
            <a:extLst>
              <a:ext uri="{FF2B5EF4-FFF2-40B4-BE49-F238E27FC236}">
                <a16:creationId xmlns:a16="http://schemas.microsoft.com/office/drawing/2014/main" id="{CA7EA1C2-3814-D10B-08FA-873E9962F3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3314278"/>
              </p:ext>
            </p:extLst>
          </p:nvPr>
        </p:nvGraphicFramePr>
        <p:xfrm>
          <a:off x="393700" y="728000"/>
          <a:ext cx="5465924" cy="532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5">
            <a:extLst>
              <a:ext uri="{FF2B5EF4-FFF2-40B4-BE49-F238E27FC236}">
                <a16:creationId xmlns:a16="http://schemas.microsoft.com/office/drawing/2014/main" id="{705B43CF-D115-DA65-B080-9CBD9BDEC7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9241090"/>
              </p:ext>
            </p:extLst>
          </p:nvPr>
        </p:nvGraphicFramePr>
        <p:xfrm>
          <a:off x="6332378" y="728000"/>
          <a:ext cx="4962524" cy="5327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90389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inimalist Green Slides XL by Slidesgo">
  <a:themeElements>
    <a:clrScheme name="Simple Light">
      <a:dk1>
        <a:srgbClr val="000000"/>
      </a:dk1>
      <a:lt1>
        <a:srgbClr val="FFFFFF"/>
      </a:lt1>
      <a:dk2>
        <a:srgbClr val="A6BFA5"/>
      </a:dk2>
      <a:lt2>
        <a:srgbClr val="C9D8C8"/>
      </a:lt2>
      <a:accent1>
        <a:srgbClr val="161922"/>
      </a:accent1>
      <a:accent2>
        <a:srgbClr val="FFFFFF"/>
      </a:accent2>
      <a:accent3>
        <a:srgbClr val="A6BFA5"/>
      </a:accent3>
      <a:accent4>
        <a:srgbClr val="C9D8C8"/>
      </a:accent4>
      <a:accent5>
        <a:srgbClr val="000000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О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О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О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1920</Words>
  <Application>Microsoft Office PowerPoint</Application>
  <PresentationFormat>Widescreen</PresentationFormat>
  <Paragraphs>139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Montserrat</vt:lpstr>
      <vt:lpstr>Playfair Display</vt:lpstr>
      <vt:lpstr>Playfair Display SemiBold</vt:lpstr>
      <vt:lpstr>Roboto Condensed Light</vt:lpstr>
      <vt:lpstr>Times New Roman</vt:lpstr>
      <vt:lpstr>Тема на Office</vt:lpstr>
      <vt:lpstr>Minimalist Green Slides XL by Slidesgo</vt:lpstr>
      <vt:lpstr>Идентифициране на отношението и нагласите на директори, учители и родители на деца в детски градини по отношение на Областната стратегия за личностното развитие на децата и учениците в Софийска област 2020 – 2022 г.</vt:lpstr>
      <vt:lpstr>PowerPoint Presentation</vt:lpstr>
      <vt:lpstr>Информираност на целевите групи за Областната стратегия за подкрепа за личностно развитие на децата и учениците в Софийска област (2020 – 2022)</vt:lpstr>
      <vt:lpstr>Информираност сред родители на деца в детски градини</vt:lpstr>
      <vt:lpstr>Предоставяне на обща и допълнителна подкрепа за личностно развитие в детски градини в Софийска област</vt:lpstr>
      <vt:lpstr>Предоставяне на обща и допълнителна подкрепа за личностно развитие в детски градини в Софийска област </vt:lpstr>
      <vt:lpstr>Предоставяне на обща и допълнителна подкрепа за личностно развитие в детски градини в Софийска област</vt:lpstr>
      <vt:lpstr>Оценка на целевите групи по отношение осигуряване на качество на човешките ресурси за ефективно посрещане на разнообразието от потребности на всички деца   </vt:lpstr>
      <vt:lpstr>PowerPoint Presentation</vt:lpstr>
      <vt:lpstr>Придобита подготовка по теми, свързани с приобщаващо образование за деца</vt:lpstr>
      <vt:lpstr>Нужда от допълнителни обучения за педагогическите специалисти</vt:lpstr>
      <vt:lpstr>Постигане устойчивост на взаимодействието между участниците в образователния процес и институциите за осигуряване на най-добрия интерес на детето и ученика</vt:lpstr>
      <vt:lpstr>Постигане устойчивост на взаимодействието между участниците в образователния процес и институциите за осигуряване на най-добрия интерес на детето и ученика</vt:lpstr>
      <vt:lpstr>Подобряване на материалните условия и достъпност на средата за обучение на деца със СОП в институциите в системата на предучилищното образование</vt:lpstr>
      <vt:lpstr>Трудности и постигнати успехи при работата с деца със СОП</vt:lpstr>
      <vt:lpstr>Трудности и постигнати успехи при работата с деца със СОП</vt:lpstr>
      <vt:lpstr>Благодарим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Идентифициране на отношението и нагласите на директори, учители и родители на деца в детски градини по отношение на Областната стратегия за личностното развитие на децата и учениците в Софийска област 2020 – 2022 г.</dc:title>
  <dc:creator>gm</dc:creator>
  <cp:lastModifiedBy>Desislava Ilieva</cp:lastModifiedBy>
  <cp:revision>40</cp:revision>
  <cp:lastPrinted>2023-03-06T11:05:39Z</cp:lastPrinted>
  <dcterms:created xsi:type="dcterms:W3CDTF">2023-03-05T19:48:22Z</dcterms:created>
  <dcterms:modified xsi:type="dcterms:W3CDTF">2023-03-06T11:27:45Z</dcterms:modified>
</cp:coreProperties>
</file>