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notesSlides/notesSlide25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notesSlides/notesSlide27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notesSlides/notesSlide30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notesSlides/notesSlide31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8.xml" ContentType="application/vnd.openxmlformats-officedocument.themeOverride+xml"/>
  <Override PartName="/ppt/notesSlides/notesSlide34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9.xml" ContentType="application/vnd.openxmlformats-officedocument.themeOverride+xml"/>
  <Override PartName="/ppt/notesSlides/notesSlide35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0.xml" ContentType="application/vnd.openxmlformats-officedocument.themeOverride+xml"/>
  <Override PartName="/ppt/notesSlides/notesSlide36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1.xml" ContentType="application/vnd.openxmlformats-officedocument.themeOverride+xml"/>
  <Override PartName="/ppt/notesSlides/notesSlide37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2.xml" ContentType="application/vnd.openxmlformats-officedocument.themeOverride+xml"/>
  <Override PartName="/ppt/notesSlides/notesSlide38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3.xml" ContentType="application/vnd.openxmlformats-officedocument.themeOverride+xml"/>
  <Override PartName="/ppt/notesSlides/notesSlide39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5.xml" ContentType="application/vnd.openxmlformats-officedocument.themeOverride+xml"/>
  <Override PartName="/ppt/notesSlides/notesSlide40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7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9.xml" ContentType="application/vnd.openxmlformats-officedocument.themeOverride+xml"/>
  <Override PartName="/ppt/notesSlides/notesSlide43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40.xml" ContentType="application/vnd.openxmlformats-officedocument.themeOverride+xml"/>
  <Override PartName="/ppt/notesSlides/notesSlide44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41.xml" ContentType="application/vnd.openxmlformats-officedocument.themeOverr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42.xml" ContentType="application/vnd.openxmlformats-officedocument.themeOverride+xml"/>
  <Override PartName="/ppt/notesSlides/notesSlide45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43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44.xml" ContentType="application/vnd.openxmlformats-officedocument.themeOverr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45.xml" ContentType="application/vnd.openxmlformats-officedocument.themeOverride+xml"/>
  <Override PartName="/ppt/notesSlides/notesSlide48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46.xml" ContentType="application/vnd.openxmlformats-officedocument.themeOverride+xml"/>
  <Override PartName="/ppt/notesSlides/notesSlide49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47.xml" ContentType="application/vnd.openxmlformats-officedocument.themeOverr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53"/>
  </p:notesMasterIdLst>
  <p:sldIdLst>
    <p:sldId id="256" r:id="rId2"/>
    <p:sldId id="331" r:id="rId3"/>
    <p:sldId id="258" r:id="rId4"/>
    <p:sldId id="263" r:id="rId5"/>
    <p:sldId id="268" r:id="rId6"/>
    <p:sldId id="261" r:id="rId7"/>
    <p:sldId id="291" r:id="rId8"/>
    <p:sldId id="259" r:id="rId9"/>
    <p:sldId id="260" r:id="rId10"/>
    <p:sldId id="293" r:id="rId11"/>
    <p:sldId id="264" r:id="rId12"/>
    <p:sldId id="296" r:id="rId13"/>
    <p:sldId id="262" r:id="rId14"/>
    <p:sldId id="297" r:id="rId15"/>
    <p:sldId id="298" r:id="rId16"/>
    <p:sldId id="299" r:id="rId17"/>
    <p:sldId id="301" r:id="rId18"/>
    <p:sldId id="266" r:id="rId19"/>
    <p:sldId id="300" r:id="rId20"/>
    <p:sldId id="302" r:id="rId21"/>
    <p:sldId id="265" r:id="rId22"/>
    <p:sldId id="267" r:id="rId23"/>
    <p:sldId id="304" r:id="rId24"/>
    <p:sldId id="306" r:id="rId25"/>
    <p:sldId id="307" r:id="rId26"/>
    <p:sldId id="308" r:id="rId27"/>
    <p:sldId id="309" r:id="rId28"/>
    <p:sldId id="310" r:id="rId29"/>
    <p:sldId id="313" r:id="rId30"/>
    <p:sldId id="312" r:id="rId31"/>
    <p:sldId id="314" r:id="rId32"/>
    <p:sldId id="315" r:id="rId33"/>
    <p:sldId id="269" r:id="rId34"/>
    <p:sldId id="311" r:id="rId35"/>
    <p:sldId id="316" r:id="rId36"/>
    <p:sldId id="317" r:id="rId37"/>
    <p:sldId id="303" r:id="rId38"/>
    <p:sldId id="318" r:id="rId39"/>
    <p:sldId id="319" r:id="rId40"/>
    <p:sldId id="320" r:id="rId41"/>
    <p:sldId id="321" r:id="rId42"/>
    <p:sldId id="323" r:id="rId43"/>
    <p:sldId id="322" r:id="rId44"/>
    <p:sldId id="324" r:id="rId45"/>
    <p:sldId id="325" r:id="rId46"/>
    <p:sldId id="326" r:id="rId47"/>
    <p:sldId id="328" r:id="rId48"/>
    <p:sldId id="327" r:id="rId49"/>
    <p:sldId id="329" r:id="rId50"/>
    <p:sldId id="330" r:id="rId51"/>
    <p:sldId id="270" r:id="rId52"/>
  </p:sldIdLst>
  <p:sldSz cx="9144000" cy="5143500" type="screen16x9"/>
  <p:notesSz cx="9236075" cy="6950075"/>
  <p:embeddedFontLst>
    <p:embeddedFont>
      <p:font typeface="Montserrat ExtraBold" panose="020B0604020202020204" charset="-52"/>
      <p:bold r:id="rId54"/>
      <p:boldItalic r:id="rId55"/>
    </p:embeddedFont>
    <p:embeddedFont>
      <p:font typeface="Roboto Black" panose="020B0604020202020204" charset="0"/>
      <p:bold r:id="rId56"/>
      <p:boldItalic r:id="rId57"/>
    </p:embeddedFont>
    <p:embeddedFont>
      <p:font typeface="Montserrat" panose="020B0604020202020204" charset="-52"/>
      <p:regular r:id="rId58"/>
      <p:bold r:id="rId59"/>
      <p:italic r:id="rId60"/>
      <p:boldItalic r:id="rId61"/>
    </p:embeddedFont>
    <p:embeddedFont>
      <p:font typeface="Nunito Light" panose="020B0604020202020204" charset="-52"/>
      <p:regular r:id="rId62"/>
      <p:italic r:id="rId63"/>
    </p:embeddedFont>
    <p:embeddedFont>
      <p:font typeface="Krona One" panose="020B0604020202020204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92"/>
    <a:srgbClr val="C5E0B4"/>
    <a:srgbClr val="FFCC9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6895B-9524-42C8-89CF-59861201423F}">
  <a:tblStyle styleId="{4596895B-9524-42C8-89CF-5986120142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147" autoAdjust="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10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11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../embeddings/oleObject12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13.bin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14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../embeddings/oleObject15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../embeddings/oleObject16.bin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../embeddings/oleObject17.bin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../embeddings/oleObject18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../embeddings/oleObject19.bin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../embeddings/oleObject20.bin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../embeddings/oleObject21.bin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1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../embeddings/oleObject22.bin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../embeddings/oleObject23.bin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../embeddings/oleObject24.bin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oleObject" Target="../embeddings/oleObject25.bin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../embeddings/oleObject26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oleObject" Target="../embeddings/oleObject27.bin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oleObject" Target="../embeddings/oleObject28.bin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oleObject" Target="../embeddings/oleObject29.bin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../embeddings/oleObject30.bin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../embeddings/oleObject31.bin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oleObject" Target="../embeddings/oleObject32.bin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../embeddings/oleObject33.bin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oleObject" Target="../embeddings/oleObject34.bin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oleObject" Target="../embeddings/oleObject35.bin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oleObject" Target="../embeddings/oleObject36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oleObject" Target="../embeddings/oleObject37.bin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oleObject" Target="../embeddings/oleObject38.bin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oleObject" Target="../embeddings/oleObject39.bin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oleObject" Target="../embeddings/oleObject40.bin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oleObject" Target="../embeddings/oleObject41.bin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oleObject" Target="../embeddings/oleObject42.bin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oleObject" Target="../embeddings/oleObject43.bin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oleObject" Target="../embeddings/oleObject4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7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8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9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Запознати ли сте с  „Областната стратегия за подкрепа за личностно развитие на децата и учениците в Софийска област (2020 – 2022)“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'[Graphics2.xlsx]q21'!$C$1</c:f>
              <c:strCache>
                <c:ptCount val="1"/>
                <c:pt idx="0">
                  <c:v>Директори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'[Graphics2.xlsx]q21'!$B$2:$B$5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 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'[Graphics2.xlsx]q21'!$C$2:$C$5</c:f>
              <c:numCache>
                <c:formatCode>#\ ##0.0%</c:formatCode>
                <c:ptCount val="4"/>
                <c:pt idx="0">
                  <c:v>0.41304347826086951</c:v>
                </c:pt>
                <c:pt idx="1">
                  <c:v>0.45652173913043476</c:v>
                </c:pt>
                <c:pt idx="3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28-429D-BB63-A3395DE9261D}"/>
            </c:ext>
          </c:extLst>
        </c:ser>
        <c:ser>
          <c:idx val="1"/>
          <c:order val="1"/>
          <c:tx>
            <c:strRef>
              <c:f>'[Graphics2.xlsx]q21'!$D$1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'[Graphics2.xlsx]q21'!$B$2:$B$5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 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'[Graphics2.xlsx]q21'!$D$2:$D$5</c:f>
              <c:numCache>
                <c:formatCode>#\ ##0.0%</c:formatCode>
                <c:ptCount val="4"/>
                <c:pt idx="0">
                  <c:v>9.375E-2</c:v>
                </c:pt>
                <c:pt idx="1">
                  <c:v>0.58125000000000004</c:v>
                </c:pt>
                <c:pt idx="2">
                  <c:v>0.26874999999999999</c:v>
                </c:pt>
                <c:pt idx="3">
                  <c:v>5.6250000000000001E-2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28-429D-BB63-A3395DE9261D}"/>
            </c:ext>
          </c:extLst>
        </c:ser>
        <c:ser>
          <c:idx val="2"/>
          <c:order val="2"/>
          <c:tx>
            <c:strRef>
              <c:f>'[Graphics2.xlsx]q21'!$E$1</c:f>
              <c:strCache>
                <c:ptCount val="1"/>
                <c:pt idx="0">
                  <c:v>Родители 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'[Graphics2.xlsx]q21'!$B$2:$B$5</c:f>
              <c:strCache>
                <c:ptCount val="4"/>
                <c:pt idx="0">
                  <c:v>Да чувал/а съм и съм добре запознат/а с документа</c:v>
                </c:pt>
                <c:pt idx="1">
                  <c:v>Да, чувал/а съм за наличието на Стратегията, но не съм запознат/а в детайл с документа </c:v>
                </c:pt>
                <c:pt idx="2">
                  <c:v>Не съм чувал/а за тази Стратегия</c:v>
                </c:pt>
                <c:pt idx="3">
                  <c:v>Без отговор</c:v>
                </c:pt>
              </c:strCache>
            </c:strRef>
          </c:cat>
          <c:val>
            <c:numRef>
              <c:f>'[Graphics2.xlsx]q21'!$E$2:$E$5</c:f>
              <c:numCache>
                <c:formatCode>#\ ##0.0%</c:formatCode>
                <c:ptCount val="4"/>
                <c:pt idx="0">
                  <c:v>4.0920716112531973E-2</c:v>
                </c:pt>
                <c:pt idx="1">
                  <c:v>0.1918158567774936</c:v>
                </c:pt>
                <c:pt idx="2">
                  <c:v>0.62915601023017909</c:v>
                </c:pt>
                <c:pt idx="3">
                  <c:v>0.13810741687979541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28-429D-BB63-A3395DE92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6163760"/>
        <c:axId val="1316157936"/>
      </c:barChart>
      <c:catAx>
        <c:axId val="131616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316157936"/>
        <c:crosses val="autoZero"/>
        <c:auto val="1"/>
        <c:lblAlgn val="ctr"/>
        <c:lblOffset val="100"/>
        <c:noMultiLvlLbl val="0"/>
      </c:catAx>
      <c:valAx>
        <c:axId val="1316157936"/>
        <c:scaling>
          <c:orientation val="minMax"/>
        </c:scaling>
        <c:delete val="1"/>
        <c:axPos val="l"/>
        <c:numFmt formatCode="#\ ##0.0%" sourceLinked="1"/>
        <c:majorTickMark val="none"/>
        <c:minorTickMark val="none"/>
        <c:tickLblPos val="nextTo"/>
        <c:crossAx val="131616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Във Вашето училище или на територията на общината, в която е разположено то, провеждали ли са се:  Занимания по интереси, свързани с опознаването на професиите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'[Graphics.xlsx]Мярка 5'!$B$22</c:f>
              <c:strCache>
                <c:ptCount val="1"/>
                <c:pt idx="0">
                  <c:v>Занимания по интереси, свързани с опознаването на професиите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3B-4C75-AAEE-2B4E89B5CC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3B-4C75-AAEE-2B4E89B5CC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5'!$C$21:$D$21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'[Graphics.xlsx]Мярка 5'!$C$22:$D$22</c:f>
              <c:numCache>
                <c:formatCode>#\ ##0.0%</c:formatCode>
                <c:ptCount val="2"/>
                <c:pt idx="0">
                  <c:v>0.5</c:v>
                </c:pt>
                <c:pt idx="1">
                  <c:v>0.38750000000000001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3B-4C75-AAEE-2B4E89B5C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3560047"/>
        <c:axId val="1623561711"/>
      </c:barChart>
      <c:catAx>
        <c:axId val="1623560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623561711"/>
        <c:crosses val="autoZero"/>
        <c:auto val="1"/>
        <c:lblAlgn val="ctr"/>
        <c:lblOffset val="100"/>
        <c:noMultiLvlLbl val="0"/>
      </c:catAx>
      <c:valAx>
        <c:axId val="1623561711"/>
        <c:scaling>
          <c:orientation val="minMax"/>
        </c:scaling>
        <c:delete val="1"/>
        <c:axPos val="l"/>
        <c:numFmt formatCode="#\ ##0.0%" sourceLinked="1"/>
        <c:majorTickMark val="none"/>
        <c:minorTickMark val="none"/>
        <c:tickLblPos val="nextTo"/>
        <c:crossAx val="1623560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Ученици от Вашето училище ползвали ли са се от възможности за: Включване в дейности на кариерните консултанти в Център за кариерно ориентиране и консултиране - София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E2-442D-AE72-14FBE20D7A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5'!$B$34:$C$34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'[Graphics.xlsx]Мярка 5'!$B$35:$C$35</c:f>
              <c:numCache>
                <c:formatCode>#\ ##0.0%</c:formatCode>
                <c:ptCount val="2"/>
                <c:pt idx="0">
                  <c:v>0.2391304347826087</c:v>
                </c:pt>
                <c:pt idx="1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E2-442D-AE72-14FBE20D7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3560047"/>
        <c:axId val="1623561711"/>
      </c:barChart>
      <c:catAx>
        <c:axId val="1623560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623561711"/>
        <c:crosses val="autoZero"/>
        <c:auto val="1"/>
        <c:lblAlgn val="ctr"/>
        <c:lblOffset val="100"/>
        <c:noMultiLvlLbl val="0"/>
      </c:catAx>
      <c:valAx>
        <c:axId val="1623561711"/>
        <c:scaling>
          <c:orientation val="minMax"/>
        </c:scaling>
        <c:delete val="1"/>
        <c:axPos val="l"/>
        <c:numFmt formatCode="#\ ##0.0%" sourceLinked="1"/>
        <c:majorTickMark val="none"/>
        <c:minorTickMark val="none"/>
        <c:tickLblPos val="nextTo"/>
        <c:crossAx val="1623560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/>
              <a:t>До каква степен се чувствате информирани по следните теми:  </a:t>
            </a:r>
            <a:endParaRPr lang="en-US" sz="1200" b="1"/>
          </a:p>
        </c:rich>
      </c:tx>
      <c:layout>
        <c:manualLayout>
          <c:xMode val="edge"/>
          <c:yMode val="edge"/>
          <c:x val="0.21308073973838521"/>
          <c:y val="4.5558086560364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'[Graphics.xlsx]Мярка 5'!$B$41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662517289074322E-3"/>
                  <c:y val="3.49494579820891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6FA-433B-81A8-2BDD7E8B1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5'!$A$42:$A$45</c:f>
              <c:strCache>
                <c:ptCount val="4"/>
                <c:pt idx="0">
                  <c:v>Възможности за професионално развитие пред моето дете</c:v>
                </c:pt>
                <c:pt idx="1">
                  <c:v>Професиите и профилите, които се изучават в приемащите след 7. клас училища</c:v>
                </c:pt>
                <c:pt idx="2">
                  <c:v>Реда и условията за прием на ученици след 7. клас</c:v>
                </c:pt>
                <c:pt idx="3">
                  <c:v>Реда и условията за прием на студенти</c:v>
                </c:pt>
              </c:strCache>
            </c:strRef>
          </c:cat>
          <c:val>
            <c:numRef>
              <c:f>'[Graphics.xlsx]Мярка 5'!$B$42:$B$45</c:f>
              <c:numCache>
                <c:formatCode>#\ ##0.0%</c:formatCode>
                <c:ptCount val="4"/>
                <c:pt idx="0">
                  <c:v>0.18414322250639387</c:v>
                </c:pt>
                <c:pt idx="1">
                  <c:v>0.16112531969309463</c:v>
                </c:pt>
                <c:pt idx="2">
                  <c:v>0.15601023017902813</c:v>
                </c:pt>
                <c:pt idx="3">
                  <c:v>0.21483375959079282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FA-433B-81A8-2BDD7E8B114A}"/>
            </c:ext>
          </c:extLst>
        </c:ser>
        <c:ser>
          <c:idx val="1"/>
          <c:order val="1"/>
          <c:tx>
            <c:strRef>
              <c:f>'[Graphics.xlsx]Мярка 5'!$C$41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5'!$A$42:$A$45</c:f>
              <c:strCache>
                <c:ptCount val="4"/>
                <c:pt idx="0">
                  <c:v>Възможности за професионално развитие пред моето дете</c:v>
                </c:pt>
                <c:pt idx="1">
                  <c:v>Професиите и профилите, които се изучават в приемащите след 7. клас училища</c:v>
                </c:pt>
                <c:pt idx="2">
                  <c:v>Реда и условията за прием на ученици след 7. клас</c:v>
                </c:pt>
                <c:pt idx="3">
                  <c:v>Реда и условията за прием на студенти</c:v>
                </c:pt>
              </c:strCache>
            </c:strRef>
          </c:cat>
          <c:val>
            <c:numRef>
              <c:f>'[Graphics.xlsx]Мярка 5'!$C$42:$C$45</c:f>
              <c:numCache>
                <c:formatCode>#\ ##0.0%</c:formatCode>
                <c:ptCount val="4"/>
                <c:pt idx="0">
                  <c:v>0.1815856777493606</c:v>
                </c:pt>
                <c:pt idx="1">
                  <c:v>0.14322250639386189</c:v>
                </c:pt>
                <c:pt idx="2">
                  <c:v>0.12020460358056266</c:v>
                </c:pt>
                <c:pt idx="3">
                  <c:v>0.11508951406649617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FA-433B-81A8-2BDD7E8B114A}"/>
            </c:ext>
          </c:extLst>
        </c:ser>
        <c:ser>
          <c:idx val="2"/>
          <c:order val="2"/>
          <c:tx>
            <c:strRef>
              <c:f>'[Graphics.xlsx]Мярка 5'!$D$41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5'!$A$42:$A$45</c:f>
              <c:strCache>
                <c:ptCount val="4"/>
                <c:pt idx="0">
                  <c:v>Възможности за професионално развитие пред моето дете</c:v>
                </c:pt>
                <c:pt idx="1">
                  <c:v>Професиите и профилите, които се изучават в приемащите след 7. клас училища</c:v>
                </c:pt>
                <c:pt idx="2">
                  <c:v>Реда и условията за прием на ученици след 7. клас</c:v>
                </c:pt>
                <c:pt idx="3">
                  <c:v>Реда и условията за прием на студенти</c:v>
                </c:pt>
              </c:strCache>
            </c:strRef>
          </c:cat>
          <c:val>
            <c:numRef>
              <c:f>'[Graphics.xlsx]Мярка 5'!$D$42:$D$45</c:f>
              <c:numCache>
                <c:formatCode>#\ ##0.0%</c:formatCode>
                <c:ptCount val="4"/>
                <c:pt idx="0">
                  <c:v>0.2710997442455243</c:v>
                </c:pt>
                <c:pt idx="1">
                  <c:v>0.23273657289002558</c:v>
                </c:pt>
                <c:pt idx="2">
                  <c:v>0.24040920716112532</c:v>
                </c:pt>
                <c:pt idx="3">
                  <c:v>0.29411764705882354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FA-433B-81A8-2BDD7E8B114A}"/>
            </c:ext>
          </c:extLst>
        </c:ser>
        <c:ser>
          <c:idx val="3"/>
          <c:order val="3"/>
          <c:tx>
            <c:strRef>
              <c:f>'[Graphics.xlsx]Мярка 5'!$E$41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rgbClr val="35CEC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2.751709155989798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6FA-433B-81A8-2BDD7E8B1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5'!$A$42:$A$45</c:f>
              <c:strCache>
                <c:ptCount val="4"/>
                <c:pt idx="0">
                  <c:v>Възможности за професионално развитие пред моето дете</c:v>
                </c:pt>
                <c:pt idx="1">
                  <c:v>Професиите и профилите, които се изучават в приемащите след 7. клас училища</c:v>
                </c:pt>
                <c:pt idx="2">
                  <c:v>Реда и условията за прием на ученици след 7. клас</c:v>
                </c:pt>
                <c:pt idx="3">
                  <c:v>Реда и условията за прием на студенти</c:v>
                </c:pt>
              </c:strCache>
            </c:strRef>
          </c:cat>
          <c:val>
            <c:numRef>
              <c:f>'[Graphics.xlsx]Мярка 5'!$E$42:$E$45</c:f>
              <c:numCache>
                <c:formatCode>#\ ##0.0%</c:formatCode>
                <c:ptCount val="4"/>
                <c:pt idx="0">
                  <c:v>0.20971867007672634</c:v>
                </c:pt>
                <c:pt idx="1">
                  <c:v>0.24552429667519182</c:v>
                </c:pt>
                <c:pt idx="2">
                  <c:v>0.23273657289002558</c:v>
                </c:pt>
                <c:pt idx="3">
                  <c:v>0.17647058823529413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FA-433B-81A8-2BDD7E8B114A}"/>
            </c:ext>
          </c:extLst>
        </c:ser>
        <c:ser>
          <c:idx val="4"/>
          <c:order val="4"/>
          <c:tx>
            <c:strRef>
              <c:f>'[Graphics.xlsx]Мярка 5'!$F$41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29875518672199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6FA-433B-81A8-2BDD7E8B114A}"/>
                </c:ext>
              </c:extLst>
            </c:dLbl>
            <c:dLbl>
              <c:idx val="1"/>
              <c:layout>
                <c:manualLayout>
                  <c:x val="-2.7662517289073307E-3"/>
                  <c:y val="2.751709155989798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6FA-433B-81A8-2BDD7E8B114A}"/>
                </c:ext>
              </c:extLst>
            </c:dLbl>
            <c:dLbl>
              <c:idx val="2"/>
              <c:layout>
                <c:manualLayout>
                  <c:x val="-1.10650069156293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6FA-433B-81A8-2BDD7E8B1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5'!$A$42:$A$45</c:f>
              <c:strCache>
                <c:ptCount val="4"/>
                <c:pt idx="0">
                  <c:v>Възможности за професионално развитие пред моето дете</c:v>
                </c:pt>
                <c:pt idx="1">
                  <c:v>Професиите и профилите, които се изучават в приемащите след 7. клас училища</c:v>
                </c:pt>
                <c:pt idx="2">
                  <c:v>Реда и условията за прием на ученици след 7. клас</c:v>
                </c:pt>
                <c:pt idx="3">
                  <c:v>Реда и условията за прием на студенти</c:v>
                </c:pt>
              </c:strCache>
            </c:strRef>
          </c:cat>
          <c:val>
            <c:numRef>
              <c:f>'[Graphics.xlsx]Мярка 5'!$F$42:$F$45</c:f>
              <c:numCache>
                <c:formatCode>#\ ##0.0%</c:formatCode>
                <c:ptCount val="4"/>
                <c:pt idx="0">
                  <c:v>8.4398976982097182E-2</c:v>
                </c:pt>
                <c:pt idx="1">
                  <c:v>0.10485933503836317</c:v>
                </c:pt>
                <c:pt idx="2">
                  <c:v>0.13043478260869565</c:v>
                </c:pt>
                <c:pt idx="3">
                  <c:v>7.1611253196930943E-2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6FA-433B-81A8-2BDD7E8B114A}"/>
            </c:ext>
          </c:extLst>
        </c:ser>
        <c:ser>
          <c:idx val="5"/>
          <c:order val="5"/>
          <c:tx>
            <c:strRef>
              <c:f>'[Graphics.xlsx]Мярка 5'!$G$41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298755186721788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6FA-433B-81A8-2BDD7E8B1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5'!$A$42:$A$45</c:f>
              <c:strCache>
                <c:ptCount val="4"/>
                <c:pt idx="0">
                  <c:v>Възможности за професионално развитие пред моето дете</c:v>
                </c:pt>
                <c:pt idx="1">
                  <c:v>Професиите и профилите, които се изучават в приемащите след 7. клас училища</c:v>
                </c:pt>
                <c:pt idx="2">
                  <c:v>Реда и условията за прием на ученици след 7. клас</c:v>
                </c:pt>
                <c:pt idx="3">
                  <c:v>Реда и условията за прием на студенти</c:v>
                </c:pt>
              </c:strCache>
            </c:strRef>
          </c:cat>
          <c:val>
            <c:numRef>
              <c:f>'[Graphics.xlsx]Мярка 5'!$G$42:$G$45</c:f>
              <c:numCache>
                <c:formatCode>#\ ##0.0%</c:formatCode>
                <c:ptCount val="4"/>
                <c:pt idx="0">
                  <c:v>6.9053708439897707E-2</c:v>
                </c:pt>
                <c:pt idx="1">
                  <c:v>0.11253196930946291</c:v>
                </c:pt>
                <c:pt idx="2">
                  <c:v>0.12020460358056266</c:v>
                </c:pt>
                <c:pt idx="3">
                  <c:v>0.12787723785166241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6FA-433B-81A8-2BDD7E8B1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58865247"/>
        <c:axId val="1758866079"/>
      </c:barChart>
      <c:catAx>
        <c:axId val="175886524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758866079"/>
        <c:crosses val="autoZero"/>
        <c:auto val="1"/>
        <c:lblAlgn val="ctr"/>
        <c:lblOffset val="100"/>
        <c:noMultiLvlLbl val="0"/>
      </c:catAx>
      <c:valAx>
        <c:axId val="1758866079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1758865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Чували ли сте за някоя от следните посреднически услуги за ученици, предлагани от дирекция “Бюро по труда”: </a:t>
            </a:r>
            <a:endParaRPr lang="en-US" sz="12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47635059027795246"/>
          <c:y val="0.18206760514776443"/>
          <c:w val="0.49288567723720439"/>
          <c:h val="0.772279908360164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'[Graphics.xlsx]Мярка 6'!$C$53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6'!$B$54:$B$60</c:f>
              <c:strCache>
                <c:ptCount val="7"/>
                <c:pt idx="0">
                  <c:v>Не съм чувал/а за никоя от посочените услуги</c:v>
                </c:pt>
                <c:pt idx="1">
                  <c:v>Групови информационни срещи с учащи лица за организацията на работа в Бюрата по труда и възможностите, от които могат да се възползват учениците</c:v>
                </c:pt>
                <c:pt idx="2">
                  <c:v>Групови мероприятия по професионално и кариерно ориентиране за представяне на професиите, възможностите за обучение за придобиване и повишаване на квалификация</c:v>
                </c:pt>
                <c:pt idx="3">
                  <c:v>Индивидуално консултиране за професионално развитие</c:v>
                </c:pt>
                <c:pt idx="4">
                  <c:v>Индивидуално психологическо подпомагане</c:v>
                </c:pt>
                <c:pt idx="5">
                  <c:v>Участие в Ателие за търсене на работа за придобиване на умения как се търси и кандидатства за работа</c:v>
                </c:pt>
                <c:pt idx="6">
                  <c:v>Изготвяне на личностен профил /WEB- приложение/, в който ученикът може да записва своите умения, да ги актуализира и да си поставя достижими цели за личностно израстване</c:v>
                </c:pt>
              </c:strCache>
            </c:strRef>
          </c:cat>
          <c:val>
            <c:numRef>
              <c:f>'[Graphics.xlsx]Мярка 6'!$C$54:$C$60</c:f>
              <c:numCache>
                <c:formatCode>#\ ##0.0%</c:formatCode>
                <c:ptCount val="7"/>
                <c:pt idx="0">
                  <c:v>0.60869565217391308</c:v>
                </c:pt>
                <c:pt idx="1">
                  <c:v>0.19565217391304349</c:v>
                </c:pt>
                <c:pt idx="2">
                  <c:v>0.10869565217391304</c:v>
                </c:pt>
                <c:pt idx="3">
                  <c:v>6.5217391304347824E-2</c:v>
                </c:pt>
                <c:pt idx="4">
                  <c:v>4.3478260869565216E-2</c:v>
                </c:pt>
                <c:pt idx="5">
                  <c:v>2.1739130434782608E-2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8B-470D-A852-4EE5BAC5CE13}"/>
            </c:ext>
          </c:extLst>
        </c:ser>
        <c:ser>
          <c:idx val="1"/>
          <c:order val="1"/>
          <c:tx>
            <c:strRef>
              <c:f>'[Graphics.xlsx]Мярка 6'!$D$53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6'!$B$54:$B$60</c:f>
              <c:strCache>
                <c:ptCount val="7"/>
                <c:pt idx="0">
                  <c:v>Не съм чувал/а за никоя от посочените услуги</c:v>
                </c:pt>
                <c:pt idx="1">
                  <c:v>Групови информационни срещи с учащи лица за организацията на работа в Бюрата по труда и възможностите, от които могат да се възползват учениците</c:v>
                </c:pt>
                <c:pt idx="2">
                  <c:v>Групови мероприятия по професионално и кариерно ориентиране за представяне на професиите, възможностите за обучение за придобиване и повишаване на квалификация</c:v>
                </c:pt>
                <c:pt idx="3">
                  <c:v>Индивидуално консултиране за професионално развитие</c:v>
                </c:pt>
                <c:pt idx="4">
                  <c:v>Индивидуално психологическо подпомагане</c:v>
                </c:pt>
                <c:pt idx="5">
                  <c:v>Участие в Ателие за търсене на работа за придобиване на умения как се търси и кандидатства за работа</c:v>
                </c:pt>
                <c:pt idx="6">
                  <c:v>Изготвяне на личностен профил /WEB- приложение/, в който ученикът може да записва своите умения, да ги актуализира и да си поставя достижими цели за личностно израстване</c:v>
                </c:pt>
              </c:strCache>
            </c:strRef>
          </c:cat>
          <c:val>
            <c:numRef>
              <c:f>'[Graphics.xlsx]Мярка 6'!$D$54:$D$60</c:f>
              <c:numCache>
                <c:formatCode>#\ ##0.0%</c:formatCode>
                <c:ptCount val="7"/>
                <c:pt idx="0">
                  <c:v>0.69374999999999998</c:v>
                </c:pt>
                <c:pt idx="1">
                  <c:v>0.1</c:v>
                </c:pt>
                <c:pt idx="2">
                  <c:v>0.14374999999999999</c:v>
                </c:pt>
                <c:pt idx="3">
                  <c:v>6.8750000000000006E-2</c:v>
                </c:pt>
                <c:pt idx="4">
                  <c:v>4.3749999999999997E-2</c:v>
                </c:pt>
                <c:pt idx="5">
                  <c:v>3.125E-2</c:v>
                </c:pt>
                <c:pt idx="6">
                  <c:v>1.8749999999999999E-2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8B-470D-A852-4EE5BAC5C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78981231"/>
        <c:axId val="1878982063"/>
      </c:barChart>
      <c:catAx>
        <c:axId val="18789812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78982063"/>
        <c:crosses val="autoZero"/>
        <c:auto val="1"/>
        <c:lblAlgn val="ctr"/>
        <c:lblOffset val="100"/>
        <c:noMultiLvlLbl val="0"/>
      </c:catAx>
      <c:valAx>
        <c:axId val="1878982063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7898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Чували ли сте за някоя от следните посреднически услуги за ученици, предлагани от дирекция “Бюро по труда”: 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'[Graphics.xlsx]Мярка 6'!$C$65</c:f>
              <c:strCache>
                <c:ptCount val="1"/>
                <c:pt idx="0">
                  <c:v>Родители на ученици в 8-12 клас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6'!$B$66:$B$72</c:f>
              <c:strCache>
                <c:ptCount val="7"/>
                <c:pt idx="0">
                  <c:v>Не съм чувал/а за никоя от посочените услуги</c:v>
                </c:pt>
                <c:pt idx="1">
                  <c:v>Групови информационни срещи с учащи лица за организацията на работа в Бюрата по труда и възможностите, от които могат да се възползват учениците</c:v>
                </c:pt>
                <c:pt idx="2">
                  <c:v>Групови мероприятия по професионално и кариерно ориентиране за представяне на професиите, възможностите за обучение за придобиване и повишаване на квалификация</c:v>
                </c:pt>
                <c:pt idx="3">
                  <c:v>Индивидуално консултиране за професионално развитие</c:v>
                </c:pt>
                <c:pt idx="4">
                  <c:v>Изготвяне на личностен профил /WEB- приложение/, в който ученикът може да записва своите умения, да ги актуализира и да си поставя достижими цели за личностно израстване</c:v>
                </c:pt>
                <c:pt idx="5">
                  <c:v>Индивидуално психологическо подпомагане</c:v>
                </c:pt>
                <c:pt idx="6">
                  <c:v>Участие в Ателие за търсене на работа за придобиване на умения как се търси и кандидатства за работа</c:v>
                </c:pt>
              </c:strCache>
            </c:strRef>
          </c:cat>
          <c:val>
            <c:numRef>
              <c:f>'[Graphics.xlsx]Мярка 6'!$C$66:$C$72</c:f>
              <c:numCache>
                <c:formatCode>#\ ##0.0%</c:formatCode>
                <c:ptCount val="7"/>
                <c:pt idx="0">
                  <c:v>0.7931034482758621</c:v>
                </c:pt>
                <c:pt idx="1">
                  <c:v>4.5977011494252873E-2</c:v>
                </c:pt>
                <c:pt idx="2">
                  <c:v>2.8735632183908046E-2</c:v>
                </c:pt>
                <c:pt idx="3">
                  <c:v>1.7241379310344827E-2</c:v>
                </c:pt>
                <c:pt idx="4">
                  <c:v>1.1494252873563218E-2</c:v>
                </c:pt>
                <c:pt idx="5">
                  <c:v>5.7471264367816091E-3</c:v>
                </c:pt>
                <c:pt idx="6">
                  <c:v>5.7471264367816091E-3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76-4512-8C8E-6EDBE07B0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78981231"/>
        <c:axId val="1878982063"/>
      </c:barChart>
      <c:catAx>
        <c:axId val="18789812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78982063"/>
        <c:crosses val="autoZero"/>
        <c:auto val="1"/>
        <c:lblAlgn val="ctr"/>
        <c:lblOffset val="100"/>
        <c:noMultiLvlLbl val="0"/>
      </c:catAx>
      <c:valAx>
        <c:axId val="1878982063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7898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Доколко подготвени са педагогическите специалисти във Вашия екип за</a:t>
            </a:r>
            <a:r>
              <a:rPr lang="bg-BG" sz="1200" b="1" baseline="0" dirty="0"/>
              <a:t>: </a:t>
            </a:r>
            <a:r>
              <a:rPr lang="bg-BG" sz="1200" b="1" dirty="0"/>
              <a:t>Предотвратяване на напускането на училище и ефективно включване на отпаднали ученици обратно в образователната система</a:t>
            </a:r>
            <a:endParaRPr lang="en-US" sz="1200" b="1" dirty="0"/>
          </a:p>
        </c:rich>
      </c:tx>
      <c:layout>
        <c:manualLayout>
          <c:xMode val="edge"/>
          <c:yMode val="edge"/>
          <c:x val="0.11384495354881932"/>
          <c:y val="1.6666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'[Graphics.xlsx]Мярка 6'!$A$23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EE-4AE0-97CC-0078A392D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6'!$B$22:$G$22</c:f>
              <c:strCache>
                <c:ptCount val="6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  <c:pt idx="5">
                  <c:v>Без отговор</c:v>
                </c:pt>
              </c:strCache>
            </c:strRef>
          </c:cat>
          <c:val>
            <c:numRef>
              <c:f>'[Graphics.xlsx]Мярка 6'!$B$23:$G$23</c:f>
              <c:numCache>
                <c:formatCode>#\ ##0.0%</c:formatCode>
                <c:ptCount val="6"/>
                <c:pt idx="0" formatCode="#,##0">
                  <c:v>0</c:v>
                </c:pt>
                <c:pt idx="1">
                  <c:v>8.6956521739130432E-2</c:v>
                </c:pt>
                <c:pt idx="2">
                  <c:v>0.2391304347826087</c:v>
                </c:pt>
                <c:pt idx="3">
                  <c:v>0.45652173913043476</c:v>
                </c:pt>
                <c:pt idx="4">
                  <c:v>0.15217391304347827</c:v>
                </c:pt>
                <c:pt idx="5">
                  <c:v>6.5217391304347824E-2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EE-4AE0-97CC-0078A392D6AD}"/>
            </c:ext>
          </c:extLst>
        </c:ser>
        <c:ser>
          <c:idx val="1"/>
          <c:order val="1"/>
          <c:tx>
            <c:strRef>
              <c:f>'[Graphics.xlsx]Мярка 6'!$A$24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6'!$B$22:$G$22</c:f>
              <c:strCache>
                <c:ptCount val="6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  <c:pt idx="5">
                  <c:v>Без отговор</c:v>
                </c:pt>
              </c:strCache>
            </c:strRef>
          </c:cat>
          <c:val>
            <c:numRef>
              <c:f>'[Graphics.xlsx]Мярка 6'!$B$24:$G$24</c:f>
              <c:numCache>
                <c:formatCode>#\ ##0.0%</c:formatCode>
                <c:ptCount val="6"/>
                <c:pt idx="0">
                  <c:v>4.3749999999999997E-2</c:v>
                </c:pt>
                <c:pt idx="1">
                  <c:v>9.375E-2</c:v>
                </c:pt>
                <c:pt idx="2">
                  <c:v>0.33124999999999999</c:v>
                </c:pt>
                <c:pt idx="3">
                  <c:v>0.40625</c:v>
                </c:pt>
                <c:pt idx="4">
                  <c:v>0.1</c:v>
                </c:pt>
                <c:pt idx="5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EE-4AE0-97CC-0078A392D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78981231"/>
        <c:axId val="1878982063"/>
      </c:barChart>
      <c:catAx>
        <c:axId val="18789812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78982063"/>
        <c:crosses val="autoZero"/>
        <c:auto val="1"/>
        <c:lblAlgn val="ctr"/>
        <c:lblOffset val="100"/>
        <c:noMultiLvlLbl val="0"/>
      </c:catAx>
      <c:valAx>
        <c:axId val="1878982063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187898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dirty="0"/>
              <a:t>Чувствам се спокоен, че  преподавателите на моето дете умеят да</a:t>
            </a:r>
            <a:r>
              <a:rPr lang="bg-BG" sz="1100" b="1" baseline="0" dirty="0"/>
              <a:t> р</a:t>
            </a:r>
            <a:r>
              <a:rPr lang="bg-BG" sz="1100" b="1" dirty="0"/>
              <a:t>аботят за предотвратяване на риска от отпадане от училище </a:t>
            </a:r>
            <a:endParaRPr lang="en-US" sz="11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6'!$B$42:$G$42</c:f>
              <c:strCache>
                <c:ptCount val="6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  <c:pt idx="5">
                  <c:v>Без отговор</c:v>
                </c:pt>
              </c:strCache>
            </c:strRef>
          </c:cat>
          <c:val>
            <c:numRef>
              <c:f>'[Graphics.xlsx]Мярка 6'!$B$43:$G$43</c:f>
              <c:numCache>
                <c:formatCode>#\ ##0.0%</c:formatCode>
                <c:ptCount val="6"/>
                <c:pt idx="0">
                  <c:v>7.9283887468030695E-2</c:v>
                </c:pt>
                <c:pt idx="1">
                  <c:v>4.3478260869565216E-2</c:v>
                </c:pt>
                <c:pt idx="2">
                  <c:v>0.21739130434782608</c:v>
                </c:pt>
                <c:pt idx="3">
                  <c:v>0.34526854219948855</c:v>
                </c:pt>
                <c:pt idx="4">
                  <c:v>0.16879795396419436</c:v>
                </c:pt>
                <c:pt idx="5">
                  <c:v>0.14578005115089515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A9-4AF1-8DB2-495DF5E48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2409823"/>
        <c:axId val="1882407743"/>
      </c:barChart>
      <c:catAx>
        <c:axId val="18824098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82407743"/>
        <c:crosses val="autoZero"/>
        <c:auto val="1"/>
        <c:lblAlgn val="ctr"/>
        <c:lblOffset val="100"/>
        <c:noMultiLvlLbl val="0"/>
      </c:catAx>
      <c:valAx>
        <c:axId val="1882407743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2409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От подкрепа от кои от следните специалисти могат да се ползват към момента учениците във Вашето училище: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'ОП2 Мярка 1'!$C$1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1'!$B$2:$B$10</c:f>
              <c:strCache>
                <c:ptCount val="9"/>
                <c:pt idx="0">
                  <c:v>Ресурсни учители</c:v>
                </c:pt>
                <c:pt idx="1">
                  <c:v>Психолог</c:v>
                </c:pt>
                <c:pt idx="2">
                  <c:v>Логопед</c:v>
                </c:pt>
                <c:pt idx="3">
                  <c:v>Помощници на учителите</c:v>
                </c:pt>
                <c:pt idx="4">
                  <c:v>Педагогически съветник</c:v>
                </c:pt>
                <c:pt idx="5">
                  <c:v>Нито едно от посочените</c:v>
                </c:pt>
                <c:pt idx="6">
                  <c:v>Социален работник</c:v>
                </c:pt>
                <c:pt idx="7">
                  <c:v>Рехабилитатори на слуха и говора</c:v>
                </c:pt>
                <c:pt idx="8">
                  <c:v>Друго: Медиатор</c:v>
                </c:pt>
              </c:strCache>
            </c:strRef>
          </c:cat>
          <c:val>
            <c:numRef>
              <c:f>'ОП2 Мярка 1'!$C$2:$C$10</c:f>
              <c:numCache>
                <c:formatCode>#\ ##0.0%</c:formatCode>
                <c:ptCount val="9"/>
                <c:pt idx="0">
                  <c:v>0.67391304347826098</c:v>
                </c:pt>
                <c:pt idx="1">
                  <c:v>0.56521739130434778</c:v>
                </c:pt>
                <c:pt idx="2">
                  <c:v>0.47826086956521741</c:v>
                </c:pt>
                <c:pt idx="3">
                  <c:v>0.15217391304347827</c:v>
                </c:pt>
                <c:pt idx="4">
                  <c:v>0.15217391304347827</c:v>
                </c:pt>
                <c:pt idx="5">
                  <c:v>0.13043478260869565</c:v>
                </c:pt>
                <c:pt idx="6">
                  <c:v>2.1739130434782608E-2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F-4629-99FC-A9A1BB8EC6DF}"/>
            </c:ext>
          </c:extLst>
        </c:ser>
        <c:ser>
          <c:idx val="1"/>
          <c:order val="1"/>
          <c:tx>
            <c:strRef>
              <c:f>'ОП2 Мярка 1'!$D$1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1'!$B$2:$B$10</c:f>
              <c:strCache>
                <c:ptCount val="9"/>
                <c:pt idx="0">
                  <c:v>Ресурсни учители</c:v>
                </c:pt>
                <c:pt idx="1">
                  <c:v>Психолог</c:v>
                </c:pt>
                <c:pt idx="2">
                  <c:v>Логопед</c:v>
                </c:pt>
                <c:pt idx="3">
                  <c:v>Помощници на учителите</c:v>
                </c:pt>
                <c:pt idx="4">
                  <c:v>Педагогически съветник</c:v>
                </c:pt>
                <c:pt idx="5">
                  <c:v>Нито едно от посочените</c:v>
                </c:pt>
                <c:pt idx="6">
                  <c:v>Социален работник</c:v>
                </c:pt>
                <c:pt idx="7">
                  <c:v>Рехабилитатори на слуха и говора</c:v>
                </c:pt>
                <c:pt idx="8">
                  <c:v>Друго: Медиатор</c:v>
                </c:pt>
              </c:strCache>
            </c:strRef>
          </c:cat>
          <c:val>
            <c:numRef>
              <c:f>'ОП2 Мярка 1'!$D$2:$D$10</c:f>
              <c:numCache>
                <c:formatCode>#\ ##0.0%</c:formatCode>
                <c:ptCount val="9"/>
                <c:pt idx="0">
                  <c:v>0.73750000000000004</c:v>
                </c:pt>
                <c:pt idx="1">
                  <c:v>0.66249999999999998</c:v>
                </c:pt>
                <c:pt idx="2">
                  <c:v>0.49375000000000002</c:v>
                </c:pt>
                <c:pt idx="3">
                  <c:v>0.125</c:v>
                </c:pt>
                <c:pt idx="4">
                  <c:v>0.44374999999999998</c:v>
                </c:pt>
                <c:pt idx="5">
                  <c:v>8.7499999999999994E-2</c:v>
                </c:pt>
                <c:pt idx="6">
                  <c:v>1.2500000000000001E-2</c:v>
                </c:pt>
                <c:pt idx="7">
                  <c:v>6.2500000000000003E-3</c:v>
                </c:pt>
                <c:pt idx="8">
                  <c:v>1.8749999999999999E-2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EF-4629-99FC-A9A1BB8EC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5404175"/>
        <c:axId val="1885401679"/>
      </c:barChart>
      <c:catAx>
        <c:axId val="1885404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85401679"/>
        <c:crosses val="autoZero"/>
        <c:auto val="1"/>
        <c:lblAlgn val="ctr"/>
        <c:lblOffset val="100"/>
        <c:noMultiLvlLbl val="0"/>
      </c:catAx>
      <c:valAx>
        <c:axId val="1885401679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540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От подкрепа от кои от следните специалисти има възможност да се ползва Вашето дете при нужда, на място в училище: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48143156922010666"/>
          <c:y val="0.20934027777777778"/>
          <c:w val="0.48922857747915982"/>
          <c:h val="0.67303778433945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'ОП2 Мярка 1'!$C$18</c:f>
              <c:strCache>
                <c:ptCount val="1"/>
                <c:pt idx="0">
                  <c:v>Родители 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1'!$B$19:$B$27</c:f>
              <c:strCache>
                <c:ptCount val="9"/>
                <c:pt idx="0">
                  <c:v>Не знам, не съм запознат/а</c:v>
                </c:pt>
                <c:pt idx="1">
                  <c:v>Психолог</c:v>
                </c:pt>
                <c:pt idx="2">
                  <c:v>Няма възможност да се ползва от подкрепа от нито един от посочените специалисти</c:v>
                </c:pt>
                <c:pt idx="3">
                  <c:v>Логопед</c:v>
                </c:pt>
                <c:pt idx="4">
                  <c:v>Ресурсни учители</c:v>
                </c:pt>
                <c:pt idx="5">
                  <c:v>Педагогически съветник</c:v>
                </c:pt>
                <c:pt idx="6">
                  <c:v>Помощници на учителите</c:v>
                </c:pt>
                <c:pt idx="7">
                  <c:v>Социален работник</c:v>
                </c:pt>
                <c:pt idx="8">
                  <c:v>Рехабилитатори на слуха и говора</c:v>
                </c:pt>
              </c:strCache>
            </c:strRef>
          </c:cat>
          <c:val>
            <c:numRef>
              <c:f>'ОП2 Мярка 1'!$C$19:$C$27</c:f>
              <c:numCache>
                <c:formatCode>#\ ##0.0%</c:formatCode>
                <c:ptCount val="9"/>
                <c:pt idx="0">
                  <c:v>0.33248081841432225</c:v>
                </c:pt>
                <c:pt idx="1">
                  <c:v>0.23785166240409208</c:v>
                </c:pt>
                <c:pt idx="2">
                  <c:v>0.22506393861892582</c:v>
                </c:pt>
                <c:pt idx="3">
                  <c:v>0.12276214833759591</c:v>
                </c:pt>
                <c:pt idx="4">
                  <c:v>0.12020460358056266</c:v>
                </c:pt>
                <c:pt idx="5">
                  <c:v>9.9744245524296671E-2</c:v>
                </c:pt>
                <c:pt idx="6">
                  <c:v>8.9514066496163683E-2</c:v>
                </c:pt>
                <c:pt idx="7">
                  <c:v>1.0230179028132993E-2</c:v>
                </c:pt>
                <c:pt idx="8">
                  <c:v>5.1150895140664966E-3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17-408C-AEB5-06215BD75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5404175"/>
        <c:axId val="1885401679"/>
      </c:barChart>
      <c:catAx>
        <c:axId val="1885404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85401679"/>
        <c:crosses val="autoZero"/>
        <c:auto val="1"/>
        <c:lblAlgn val="ctr"/>
        <c:lblOffset val="100"/>
        <c:noMultiLvlLbl val="0"/>
      </c:catAx>
      <c:valAx>
        <c:axId val="1885401679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540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А кои от следните специалисти има нужда да бъдат назначени допълнително на място във Вашето училище: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48143156922010666"/>
          <c:y val="0.25258449720923037"/>
          <c:w val="0.48922857747915982"/>
          <c:h val="0.629793506243930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'ОП2 Мярка 1'!$C$31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1'!$B$32:$B$40</c:f>
              <c:strCache>
                <c:ptCount val="9"/>
                <c:pt idx="0">
                  <c:v>Психолог</c:v>
                </c:pt>
                <c:pt idx="1">
                  <c:v>Педагогически съветник</c:v>
                </c:pt>
                <c:pt idx="2">
                  <c:v>Помощници на учителите</c:v>
                </c:pt>
                <c:pt idx="3">
                  <c:v>Нито едно от посочените</c:v>
                </c:pt>
                <c:pt idx="4">
                  <c:v>Ресурсни учители</c:v>
                </c:pt>
                <c:pt idx="5">
                  <c:v>Логопед</c:v>
                </c:pt>
                <c:pt idx="6">
                  <c:v>Социален работник</c:v>
                </c:pt>
                <c:pt idx="7">
                  <c:v>Педагогически специалисти</c:v>
                </c:pt>
                <c:pt idx="8">
                  <c:v>Рехабилитатори на слуха и говора</c:v>
                </c:pt>
              </c:strCache>
            </c:strRef>
          </c:cat>
          <c:val>
            <c:numRef>
              <c:f>'ОП2 Мярка 1'!$C$32:$C$40</c:f>
              <c:numCache>
                <c:formatCode>#\ ##0.0%</c:formatCode>
                <c:ptCount val="9"/>
                <c:pt idx="0">
                  <c:v>0.30434782608695654</c:v>
                </c:pt>
                <c:pt idx="1">
                  <c:v>0.28260869565217389</c:v>
                </c:pt>
                <c:pt idx="2">
                  <c:v>0.17391304347826086</c:v>
                </c:pt>
                <c:pt idx="3">
                  <c:v>0.17391304347826086</c:v>
                </c:pt>
                <c:pt idx="4">
                  <c:v>0.15217391304347827</c:v>
                </c:pt>
                <c:pt idx="5">
                  <c:v>0.15217391304347827</c:v>
                </c:pt>
                <c:pt idx="6">
                  <c:v>8.6956521739130432E-2</c:v>
                </c:pt>
                <c:pt idx="7">
                  <c:v>6.5217391304347824E-2</c:v>
                </c:pt>
                <c:pt idx="8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B-4174-A642-6195F91E2CE6}"/>
            </c:ext>
          </c:extLst>
        </c:ser>
        <c:ser>
          <c:idx val="1"/>
          <c:order val="1"/>
          <c:tx>
            <c:strRef>
              <c:f>'ОП2 Мярка 1'!$D$31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1'!$B$32:$B$40</c:f>
              <c:strCache>
                <c:ptCount val="9"/>
                <c:pt idx="0">
                  <c:v>Психолог</c:v>
                </c:pt>
                <c:pt idx="1">
                  <c:v>Педагогически съветник</c:v>
                </c:pt>
                <c:pt idx="2">
                  <c:v>Помощници на учителите</c:v>
                </c:pt>
                <c:pt idx="3">
                  <c:v>Нито едно от посочените</c:v>
                </c:pt>
                <c:pt idx="4">
                  <c:v>Ресурсни учители</c:v>
                </c:pt>
                <c:pt idx="5">
                  <c:v>Логопед</c:v>
                </c:pt>
                <c:pt idx="6">
                  <c:v>Социален работник</c:v>
                </c:pt>
                <c:pt idx="7">
                  <c:v>Педагогически специалисти</c:v>
                </c:pt>
                <c:pt idx="8">
                  <c:v>Рехабилитатори на слуха и говора</c:v>
                </c:pt>
              </c:strCache>
            </c:strRef>
          </c:cat>
          <c:val>
            <c:numRef>
              <c:f>'ОП2 Мярка 1'!$D$32:$D$40</c:f>
              <c:numCache>
                <c:formatCode>#\ ##0.0%</c:formatCode>
                <c:ptCount val="9"/>
                <c:pt idx="0">
                  <c:v>0.22500000000000001</c:v>
                </c:pt>
                <c:pt idx="1">
                  <c:v>0.10625</c:v>
                </c:pt>
                <c:pt idx="2">
                  <c:v>0.22500000000000001</c:v>
                </c:pt>
                <c:pt idx="3">
                  <c:v>0.24374999999999999</c:v>
                </c:pt>
                <c:pt idx="4">
                  <c:v>0.15</c:v>
                </c:pt>
                <c:pt idx="5">
                  <c:v>0.18124999999999999</c:v>
                </c:pt>
                <c:pt idx="6">
                  <c:v>0.1125</c:v>
                </c:pt>
                <c:pt idx="7">
                  <c:v>9.375E-2</c:v>
                </c:pt>
                <c:pt idx="8">
                  <c:v>8.1250000000000003E-2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2B-4174-A642-6195F91E2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5404175"/>
        <c:axId val="1885401679"/>
      </c:barChart>
      <c:catAx>
        <c:axId val="1885404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85401679"/>
        <c:crosses val="autoZero"/>
        <c:auto val="1"/>
        <c:lblAlgn val="ctr"/>
        <c:lblOffset val="100"/>
        <c:noMultiLvlLbl val="0"/>
      </c:catAx>
      <c:valAx>
        <c:axId val="1885401679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540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Кои от следните форми на </a:t>
            </a:r>
            <a:r>
              <a:rPr lang="bg-BG" sz="1400" b="1" u="sng" dirty="0"/>
              <a:t>обща подкрепа </a:t>
            </a:r>
            <a:r>
              <a:rPr lang="bg-BG" sz="1400" b="1" dirty="0"/>
              <a:t>за личностно развитие са достъпни за учениците във Вашето училище: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51202155433488583"/>
          <c:y val="0.13942821036259356"/>
          <c:w val="0.42325794714761444"/>
          <c:h val="0.846847477398658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'Форми на обща подкрепа'!$C$1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'Форми на обща подкрепа'!$B$2:$B$13</c:f>
              <c:strCache>
                <c:ptCount val="12"/>
                <c:pt idx="0">
                  <c:v>Консултации по учебни предмети</c:v>
                </c:pt>
                <c:pt idx="1">
                  <c:v>Занимания по интереси</c:v>
                </c:pt>
                <c:pt idx="2">
                  <c:v>Допълнителни консултации по учебни предмети, които се провеждат извън редовните учебни часове </c:v>
                </c:pt>
                <c:pt idx="3">
                  <c:v>Екипна работа между учителите и други педагогически специалисти</c:v>
                </c:pt>
                <c:pt idx="4">
                  <c:v>Допълнително обучение по учебни предмети</c:v>
                </c:pt>
                <c:pt idx="5">
                  <c:v>Поощряване с морални и материални награди</c:v>
                </c:pt>
                <c:pt idx="6">
                  <c:v>Дейности по превенция на насилието и преодоляване на проблем</c:v>
                </c:pt>
                <c:pt idx="7">
                  <c:v>Библиотечно-информационно обслужване</c:v>
                </c:pt>
                <c:pt idx="8">
                  <c:v>Грижа за здравето</c:v>
                </c:pt>
                <c:pt idx="9">
                  <c:v>Кариерно ориентиране</c:v>
                </c:pt>
                <c:pt idx="10">
                  <c:v>Логопедична работа</c:v>
                </c:pt>
                <c:pt idx="11">
                  <c:v>Осигуряване на общежитие</c:v>
                </c:pt>
              </c:strCache>
            </c:strRef>
          </c:cat>
          <c:val>
            <c:numRef>
              <c:f>'Форми на обща подкрепа'!$C$2:$C$13</c:f>
              <c:numCache>
                <c:formatCode>#\ ##0.0%</c:formatCode>
                <c:ptCount val="12"/>
                <c:pt idx="0">
                  <c:v>0.89130434782608703</c:v>
                </c:pt>
                <c:pt idx="1">
                  <c:v>0.86956521739130432</c:v>
                </c:pt>
                <c:pt idx="2">
                  <c:v>0.82608695652173902</c:v>
                </c:pt>
                <c:pt idx="3">
                  <c:v>0.73913043478260876</c:v>
                </c:pt>
                <c:pt idx="4">
                  <c:v>0.73913043478260876</c:v>
                </c:pt>
                <c:pt idx="5">
                  <c:v>0.69565217391304346</c:v>
                </c:pt>
                <c:pt idx="6">
                  <c:v>0.67391304347826098</c:v>
                </c:pt>
                <c:pt idx="7">
                  <c:v>0.5</c:v>
                </c:pt>
                <c:pt idx="8">
                  <c:v>0.45652173913043476</c:v>
                </c:pt>
                <c:pt idx="9">
                  <c:v>0.34782608695652173</c:v>
                </c:pt>
                <c:pt idx="10">
                  <c:v>0.30434782608695654</c:v>
                </c:pt>
                <c:pt idx="11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D3-45A0-89BF-3EBC91FB9FAB}"/>
            </c:ext>
          </c:extLst>
        </c:ser>
        <c:ser>
          <c:idx val="1"/>
          <c:order val="1"/>
          <c:tx>
            <c:strRef>
              <c:f>'Форми на обща подкрепа'!$D$1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'Форми на обща подкрепа'!$B$2:$B$13</c:f>
              <c:strCache>
                <c:ptCount val="12"/>
                <c:pt idx="0">
                  <c:v>Консултации по учебни предмети</c:v>
                </c:pt>
                <c:pt idx="1">
                  <c:v>Занимания по интереси</c:v>
                </c:pt>
                <c:pt idx="2">
                  <c:v>Допълнителни консултации по учебни предмети, които се провеждат извън редовните учебни часове </c:v>
                </c:pt>
                <c:pt idx="3">
                  <c:v>Екипна работа между учителите и други педагогически специалисти</c:v>
                </c:pt>
                <c:pt idx="4">
                  <c:v>Допълнително обучение по учебни предмети</c:v>
                </c:pt>
                <c:pt idx="5">
                  <c:v>Поощряване с морални и материални награди</c:v>
                </c:pt>
                <c:pt idx="6">
                  <c:v>Дейности по превенция на насилието и преодоляване на проблем</c:v>
                </c:pt>
                <c:pt idx="7">
                  <c:v>Библиотечно-информационно обслужване</c:v>
                </c:pt>
                <c:pt idx="8">
                  <c:v>Грижа за здравето</c:v>
                </c:pt>
                <c:pt idx="9">
                  <c:v>Кариерно ориентиране</c:v>
                </c:pt>
                <c:pt idx="10">
                  <c:v>Логопедична работа</c:v>
                </c:pt>
                <c:pt idx="11">
                  <c:v>Осигуряване на общежитие</c:v>
                </c:pt>
              </c:strCache>
            </c:strRef>
          </c:cat>
          <c:val>
            <c:numRef>
              <c:f>'Форми на обща подкрепа'!$D$2:$D$13</c:f>
              <c:numCache>
                <c:formatCode>#\ ##0.0%</c:formatCode>
                <c:ptCount val="12"/>
                <c:pt idx="0">
                  <c:v>0.78749999999999998</c:v>
                </c:pt>
                <c:pt idx="1">
                  <c:v>0.80625000000000002</c:v>
                </c:pt>
                <c:pt idx="2">
                  <c:v>0.71875</c:v>
                </c:pt>
                <c:pt idx="3">
                  <c:v>0.85624999999999996</c:v>
                </c:pt>
                <c:pt idx="4">
                  <c:v>0.57499999999999996</c:v>
                </c:pt>
                <c:pt idx="5">
                  <c:v>0.43125000000000002</c:v>
                </c:pt>
                <c:pt idx="6">
                  <c:v>0.55000000000000004</c:v>
                </c:pt>
                <c:pt idx="7">
                  <c:v>0.44374999999999998</c:v>
                </c:pt>
                <c:pt idx="8">
                  <c:v>0.33124999999999999</c:v>
                </c:pt>
                <c:pt idx="9">
                  <c:v>0.26250000000000001</c:v>
                </c:pt>
                <c:pt idx="10">
                  <c:v>0.46250000000000002</c:v>
                </c:pt>
                <c:pt idx="11">
                  <c:v>8.1250000000000003E-2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D3-45A0-89BF-3EBC91FB9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62758448"/>
        <c:axId val="1262759696"/>
      </c:barChart>
      <c:catAx>
        <c:axId val="12627584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262759696"/>
        <c:crosses val="autoZero"/>
        <c:auto val="1"/>
        <c:lblAlgn val="ctr"/>
        <c:lblOffset val="100"/>
        <c:noMultiLvlLbl val="0"/>
      </c:catAx>
      <c:valAx>
        <c:axId val="1262759696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26275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425231730370125"/>
          <c:y val="0.10178159548238289"/>
          <c:w val="0.28565219637158412"/>
          <c:h val="4.1666958296879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Смятате ли, че е необходимо да бъде назначен допълнително, на място в училището на Вашето дете, някой от следните специалисти: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48143156922010666"/>
          <c:y val="0.26784006746942951"/>
          <c:w val="0.49304920236329225"/>
          <c:h val="0.614537961918213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'ОП2 Мярка 1'!$C$48</c:f>
              <c:strCache>
                <c:ptCount val="1"/>
                <c:pt idx="0">
                  <c:v>Родители 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1'!$B$49:$B$58</c:f>
              <c:strCache>
                <c:ptCount val="10"/>
                <c:pt idx="0">
                  <c:v>Няма нужда да бъдат назначавани допълнително специалисти</c:v>
                </c:pt>
                <c:pt idx="1">
                  <c:v>Не знам/ не мога да преценя</c:v>
                </c:pt>
                <c:pt idx="2">
                  <c:v>Учители</c:v>
                </c:pt>
                <c:pt idx="3">
                  <c:v>Психолог</c:v>
                </c:pt>
                <c:pt idx="4">
                  <c:v>Помощници на учителите</c:v>
                </c:pt>
                <c:pt idx="5">
                  <c:v>Логопед</c:v>
                </c:pt>
                <c:pt idx="6">
                  <c:v>Ресурсни учители</c:v>
                </c:pt>
                <c:pt idx="7">
                  <c:v>Педагогически съветник</c:v>
                </c:pt>
                <c:pt idx="8">
                  <c:v>Социален работник</c:v>
                </c:pt>
                <c:pt idx="9">
                  <c:v>Рехабилитатори на слуха и говора</c:v>
                </c:pt>
              </c:strCache>
            </c:strRef>
          </c:cat>
          <c:val>
            <c:numRef>
              <c:f>'ОП2 Мярка 1'!$C$49:$C$58</c:f>
              <c:numCache>
                <c:formatCode>#\ ##0.0%</c:formatCode>
                <c:ptCount val="10"/>
                <c:pt idx="0">
                  <c:v>0.36061381074168802</c:v>
                </c:pt>
                <c:pt idx="1">
                  <c:v>0.32992327365728896</c:v>
                </c:pt>
                <c:pt idx="2">
                  <c:v>9.4629156010230184E-2</c:v>
                </c:pt>
                <c:pt idx="3">
                  <c:v>9.2071611253196933E-2</c:v>
                </c:pt>
                <c:pt idx="4">
                  <c:v>7.6726342710997444E-2</c:v>
                </c:pt>
                <c:pt idx="5">
                  <c:v>5.6265984654731455E-2</c:v>
                </c:pt>
                <c:pt idx="6">
                  <c:v>4.0920716112531973E-2</c:v>
                </c:pt>
                <c:pt idx="7">
                  <c:v>2.557544757033248E-2</c:v>
                </c:pt>
                <c:pt idx="8">
                  <c:v>2.0460358056265986E-2</c:v>
                </c:pt>
                <c:pt idx="9">
                  <c:v>2.0460358056265986E-2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C-4B09-8817-8CA447069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5404175"/>
        <c:axId val="1885401679"/>
      </c:barChart>
      <c:catAx>
        <c:axId val="1885404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85401679"/>
        <c:crosses val="autoZero"/>
        <c:auto val="1"/>
        <c:lblAlgn val="ctr"/>
        <c:lblOffset val="100"/>
        <c:noMultiLvlLbl val="0"/>
      </c:catAx>
      <c:valAx>
        <c:axId val="1885401679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540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Доколко подготвени са педагогическите специалисти във Вашия екип по всяка от следните теми:  </a:t>
            </a:r>
            <a:r>
              <a:rPr lang="en-GB" sz="1400" b="1" dirty="0"/>
              <a:t>(</a:t>
            </a:r>
            <a:r>
              <a:rPr lang="bg-BG" sz="1400" b="1" dirty="0"/>
              <a:t>Директори)</a:t>
            </a:r>
            <a:endParaRPr lang="en-US" sz="1400" b="1" dirty="0"/>
          </a:p>
        </c:rich>
      </c:tx>
      <c:layout>
        <c:manualLayout>
          <c:xMode val="edge"/>
          <c:yMode val="edge"/>
          <c:x val="0.16771645343339928"/>
          <c:y val="1.03000138681294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'ОП2 Мярка 2'!$B$52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E27-431A-89E5-35C88EC415D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E27-431A-89E5-35C88EC415D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E27-431A-89E5-35C88EC415DA}"/>
                </c:ext>
              </c:extLst>
            </c:dLbl>
            <c:dLbl>
              <c:idx val="9"/>
              <c:layout>
                <c:manualLayout>
                  <c:x val="-6.9998306191202684E-3"/>
                  <c:y val="2.772553176420677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2'!$B$53:$B$62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 formatCode="#\ ##0.0%">
                  <c:v>2.1739130434782608E-2</c:v>
                </c:pt>
                <c:pt idx="3">
                  <c:v>0</c:v>
                </c:pt>
                <c:pt idx="4" formatCode="#\ ##0.0%">
                  <c:v>6.5217391304347824E-2</c:v>
                </c:pt>
                <c:pt idx="5" formatCode="#\ ##0.0%">
                  <c:v>2.1739130434782608E-2</c:v>
                </c:pt>
                <c:pt idx="6" formatCode="#\ ##0.0%">
                  <c:v>2.1739130434782608E-2</c:v>
                </c:pt>
                <c:pt idx="7" formatCode="#\ ##0.0%">
                  <c:v>4.3478260869565216E-2</c:v>
                </c:pt>
                <c:pt idx="8" formatCode="#\ ##0.0%">
                  <c:v>6.5217391304347824E-2</c:v>
                </c:pt>
                <c:pt idx="9" formatCode="#\ ##0.0%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29-4202-ABF7-D5FE62451BB1}"/>
            </c:ext>
          </c:extLst>
        </c:ser>
        <c:ser>
          <c:idx val="1"/>
          <c:order val="1"/>
          <c:tx>
            <c:strRef>
              <c:f>'ОП2 Мярка 2'!$C$52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0621169716627036E-3"/>
                  <c:y val="2.5630982857994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E27-431A-89E5-35C88EC415DA}"/>
                </c:ext>
              </c:extLst>
            </c:dLbl>
            <c:dLbl>
              <c:idx val="1"/>
              <c:layout>
                <c:manualLayout>
                  <c:x val="0"/>
                  <c:y val="2.017869851833870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E27-431A-89E5-35C88EC415DA}"/>
                </c:ext>
              </c:extLst>
            </c:dLbl>
            <c:dLbl>
              <c:idx val="2"/>
              <c:layout>
                <c:manualLayout>
                  <c:x val="1.8181818181818181E-2"/>
                  <c:y val="1.7794385871257619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129-4202-ABF7-D5FE62451BB1}"/>
                </c:ext>
              </c:extLst>
            </c:dLbl>
            <c:dLbl>
              <c:idx val="3"/>
              <c:layout>
                <c:manualLayout>
                  <c:x val="1.5310584858313236E-3"/>
                  <c:y val="2.017869852303692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E27-431A-89E5-35C88EC415DA}"/>
                </c:ext>
              </c:extLst>
            </c:dLbl>
            <c:dLbl>
              <c:idx val="5"/>
              <c:layout>
                <c:manualLayout>
                  <c:x val="2.42424242424242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129-4202-ABF7-D5FE62451BB1}"/>
                </c:ext>
              </c:extLst>
            </c:dLbl>
            <c:dLbl>
              <c:idx val="6"/>
              <c:layout>
                <c:manualLayout>
                  <c:x val="1.81818181818181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129-4202-ABF7-D5FE62451BB1}"/>
                </c:ext>
              </c:extLst>
            </c:dLbl>
            <c:dLbl>
              <c:idx val="7"/>
              <c:layout>
                <c:manualLayout>
                  <c:x val="1.4141414141414142E-2"/>
                  <c:y val="8.28615663166047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129-4202-ABF7-D5FE62451BB1}"/>
                </c:ext>
              </c:extLst>
            </c:dLbl>
            <c:dLbl>
              <c:idx val="8"/>
              <c:layout>
                <c:manualLayout>
                  <c:x val="1.21212121212120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129-4202-ABF7-D5FE62451BB1}"/>
                </c:ext>
              </c:extLst>
            </c:dLbl>
            <c:dLbl>
              <c:idx val="9"/>
              <c:layout>
                <c:manualLayout>
                  <c:x val="2.0232675771370764E-3"/>
                  <c:y val="-4.8482939632545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2'!$C$53:$C$62</c:f>
              <c:numCache>
                <c:formatCode>#\ ##0.0%</c:formatCode>
                <c:ptCount val="10"/>
                <c:pt idx="0">
                  <c:v>4.3478260869565216E-2</c:v>
                </c:pt>
                <c:pt idx="1">
                  <c:v>8.6956521739130432E-2</c:v>
                </c:pt>
                <c:pt idx="2">
                  <c:v>0.10869565217391304</c:v>
                </c:pt>
                <c:pt idx="3">
                  <c:v>8.6956521739130432E-2</c:v>
                </c:pt>
                <c:pt idx="4">
                  <c:v>6.5217391304347824E-2</c:v>
                </c:pt>
                <c:pt idx="5">
                  <c:v>2.1739130434782608E-2</c:v>
                </c:pt>
                <c:pt idx="6">
                  <c:v>6.5217391304347824E-2</c:v>
                </c:pt>
                <c:pt idx="7">
                  <c:v>8.6956521739130432E-2</c:v>
                </c:pt>
                <c:pt idx="8">
                  <c:v>8.6956521739130432E-2</c:v>
                </c:pt>
                <c:pt idx="9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129-4202-ABF7-D5FE62451BB1}"/>
            </c:ext>
          </c:extLst>
        </c:ser>
        <c:ser>
          <c:idx val="2"/>
          <c:order val="2"/>
          <c:tx>
            <c:strRef>
              <c:f>'ОП2 Мярка 2'!$D$52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0202020202020204E-2"/>
                  <c:y val="-2.25988700564971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2'!$D$53:$D$62</c:f>
              <c:numCache>
                <c:formatCode>#\ ##0.0%</c:formatCode>
                <c:ptCount val="10"/>
                <c:pt idx="0">
                  <c:v>0.17391304347826086</c:v>
                </c:pt>
                <c:pt idx="1">
                  <c:v>0.19565217391304349</c:v>
                </c:pt>
                <c:pt idx="2">
                  <c:v>0.17391304347826086</c:v>
                </c:pt>
                <c:pt idx="3">
                  <c:v>0.2391304347826087</c:v>
                </c:pt>
                <c:pt idx="4">
                  <c:v>0.15217391304347827</c:v>
                </c:pt>
                <c:pt idx="5">
                  <c:v>0.32608695652173914</c:v>
                </c:pt>
                <c:pt idx="6">
                  <c:v>0.30434782608695654</c:v>
                </c:pt>
                <c:pt idx="7">
                  <c:v>0.2608695652173913</c:v>
                </c:pt>
                <c:pt idx="8">
                  <c:v>0.21739130434782608</c:v>
                </c:pt>
                <c:pt idx="9">
                  <c:v>0.2608695652173913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29-4202-ABF7-D5FE62451BB1}"/>
            </c:ext>
          </c:extLst>
        </c:ser>
        <c:ser>
          <c:idx val="3"/>
          <c:order val="3"/>
          <c:tx>
            <c:strRef>
              <c:f>'ОП2 Мярка 2'!$E$52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2'!$E$53:$E$62</c:f>
              <c:numCache>
                <c:formatCode>#\ ##0.0%</c:formatCode>
                <c:ptCount val="10"/>
                <c:pt idx="0">
                  <c:v>0.60869565217391308</c:v>
                </c:pt>
                <c:pt idx="1">
                  <c:v>0.60869565217391308</c:v>
                </c:pt>
                <c:pt idx="2">
                  <c:v>0.5</c:v>
                </c:pt>
                <c:pt idx="3">
                  <c:v>0.45652173913043476</c:v>
                </c:pt>
                <c:pt idx="4">
                  <c:v>0.52173913043478259</c:v>
                </c:pt>
                <c:pt idx="5">
                  <c:v>0.43478260869565216</c:v>
                </c:pt>
                <c:pt idx="6">
                  <c:v>0.43478260869565216</c:v>
                </c:pt>
                <c:pt idx="7">
                  <c:v>0.36956521739130438</c:v>
                </c:pt>
                <c:pt idx="8">
                  <c:v>0.41304347826086951</c:v>
                </c:pt>
                <c:pt idx="9">
                  <c:v>0.36956521739130438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129-4202-ABF7-D5FE62451BB1}"/>
            </c:ext>
          </c:extLst>
        </c:ser>
        <c:ser>
          <c:idx val="4"/>
          <c:order val="4"/>
          <c:tx>
            <c:strRef>
              <c:f>'ОП2 Мярка 2'!$F$52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0232675771369281E-3"/>
                  <c:y val="-2.4240515390120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5129-4202-ABF7-D5FE62451BB1}"/>
                </c:ext>
              </c:extLst>
            </c:dLbl>
            <c:dLbl>
              <c:idx val="7"/>
              <c:layout>
                <c:manualLayout>
                  <c:x val="-2.0232675771372248E-3"/>
                  <c:y val="1.908852302553089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2'!$F$53:$F$62</c:f>
              <c:numCache>
                <c:formatCode>#\ ##0.0%</c:formatCode>
                <c:ptCount val="10"/>
                <c:pt idx="0">
                  <c:v>0.10869565217391304</c:v>
                </c:pt>
                <c:pt idx="1">
                  <c:v>4.3478260869565216E-2</c:v>
                </c:pt>
                <c:pt idx="2">
                  <c:v>0.13043478260869565</c:v>
                </c:pt>
                <c:pt idx="3">
                  <c:v>0.15217391304347827</c:v>
                </c:pt>
                <c:pt idx="4">
                  <c:v>6.5217391304347824E-2</c:v>
                </c:pt>
                <c:pt idx="5">
                  <c:v>0.10869565217391304</c:v>
                </c:pt>
                <c:pt idx="6">
                  <c:v>0.10869565217391304</c:v>
                </c:pt>
                <c:pt idx="7">
                  <c:v>0.13043478260869565</c:v>
                </c:pt>
                <c:pt idx="8">
                  <c:v>8.6956521739130432E-2</c:v>
                </c:pt>
                <c:pt idx="9">
                  <c:v>6.5217391304347824E-2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129-4202-ABF7-D5FE62451BB1}"/>
            </c:ext>
          </c:extLst>
        </c:ser>
        <c:ser>
          <c:idx val="5"/>
          <c:order val="5"/>
          <c:tx>
            <c:strRef>
              <c:f>'ОП2 Мярка 2'!$G$52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1163378856853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129-4202-ABF7-D5FE62451BB1}"/>
                </c:ext>
              </c:extLst>
            </c:dLbl>
            <c:dLbl>
              <c:idx val="1"/>
              <c:layout>
                <c:manualLayout>
                  <c:x val="1.21396054628224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5129-4202-ABF7-D5FE62451BB1}"/>
                </c:ext>
              </c:extLst>
            </c:dLbl>
            <c:dLbl>
              <c:idx val="2"/>
              <c:layout>
                <c:manualLayout>
                  <c:x val="1.21396054628224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5129-4202-ABF7-D5FE62451BB1}"/>
                </c:ext>
              </c:extLst>
            </c:dLbl>
            <c:dLbl>
              <c:idx val="6"/>
              <c:layout>
                <c:manualLayout>
                  <c:x val="1.0116337885685382E-2"/>
                  <c:y val="8.88878620487213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5129-4202-ABF7-D5FE62451BB1}"/>
                </c:ext>
              </c:extLst>
            </c:dLbl>
            <c:dLbl>
              <c:idx val="9"/>
              <c:layout>
                <c:manualLayout>
                  <c:x val="1.2139605462822459E-2"/>
                  <c:y val="-2.42386065378173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5129-4202-ABF7-D5FE62451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2'!$A$53:$A$62</c:f>
              <c:strCache>
                <c:ptCount val="10"/>
                <c:pt idx="0">
                  <c:v>Превенция на тормоза и насилието</c:v>
                </c:pt>
                <c:pt idx="1">
                  <c:v>Мотивация и преодоляване на проблемното поведение</c:v>
                </c:pt>
                <c:pt idx="2">
                  <c:v>Извършване на функционална оценка на учениците и определяне на нуждата от допълнителна подкрепа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Работата с ученици в риск (вкл. и риск от отпадане от училище) и ученици, жертва на насилие</c:v>
                </c:pt>
                <c:pt idx="6">
                  <c:v>Работа с родители на ученици в риск (вкл. и риск от отпадане от училище) и ученици, жертва на насилие</c:v>
                </c:pt>
                <c:pt idx="7">
                  <c:v>Работа с ученици със СОП</c:v>
                </c:pt>
                <c:pt idx="8">
                  <c:v>Работа с родители на ученици с изявени дарби</c:v>
                </c:pt>
                <c:pt idx="9">
                  <c:v>Работа с родители на ученици със СОП</c:v>
                </c:pt>
              </c:strCache>
            </c:strRef>
          </c:cat>
          <c:val>
            <c:numRef>
              <c:f>'ОП2 Мярка 2'!$G$53:$G$62</c:f>
              <c:numCache>
                <c:formatCode>#\ ##0.0%</c:formatCode>
                <c:ptCount val="10"/>
                <c:pt idx="0">
                  <c:v>6.5217391304347824E-2</c:v>
                </c:pt>
                <c:pt idx="1">
                  <c:v>6.5217391304347824E-2</c:v>
                </c:pt>
                <c:pt idx="2">
                  <c:v>6.5217391304347824E-2</c:v>
                </c:pt>
                <c:pt idx="3">
                  <c:v>6.5217391304347824E-2</c:v>
                </c:pt>
                <c:pt idx="4">
                  <c:v>0.13043478260869565</c:v>
                </c:pt>
                <c:pt idx="5">
                  <c:v>8.6956521739130432E-2</c:v>
                </c:pt>
                <c:pt idx="6">
                  <c:v>6.5217391304347824E-2</c:v>
                </c:pt>
                <c:pt idx="7">
                  <c:v>0.10869565217391304</c:v>
                </c:pt>
                <c:pt idx="8">
                  <c:v>0.13043478260869565</c:v>
                </c:pt>
                <c:pt idx="9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129-4202-ABF7-D5FE62451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670205071"/>
        <c:axId val="1670203407"/>
      </c:barChart>
      <c:catAx>
        <c:axId val="167020507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670203407"/>
        <c:crosses val="autoZero"/>
        <c:auto val="1"/>
        <c:lblAlgn val="ctr"/>
        <c:lblOffset val="100"/>
        <c:noMultiLvlLbl val="0"/>
      </c:catAx>
      <c:valAx>
        <c:axId val="1670203407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167020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/>
              <a:t>Доколко подготвени се чувствате по всяка от следните теми: </a:t>
            </a:r>
            <a:r>
              <a:rPr lang="en-GB" sz="1400" b="1"/>
              <a:t>(</a:t>
            </a:r>
            <a:r>
              <a:rPr lang="bg-BG" sz="1400" b="1"/>
              <a:t>Учители)</a:t>
            </a:r>
            <a:endParaRPr lang="en-US" sz="1400" b="1"/>
          </a:p>
        </c:rich>
      </c:tx>
      <c:layout>
        <c:manualLayout>
          <c:xMode val="edge"/>
          <c:yMode val="edge"/>
          <c:x val="0.16596467527401476"/>
          <c:y val="2.33463035019455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'ОП2 Мярка 2'!$B$68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984715715699342E-3"/>
                  <c:y val="-6.626682305033108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13D-4895-AD20-8BCC0AE10D6A}"/>
                </c:ext>
              </c:extLst>
            </c:dLbl>
            <c:dLbl>
              <c:idx val="8"/>
              <c:layout>
                <c:manualLayout>
                  <c:x val="-2.0898641588296763E-3"/>
                  <c:y val="-2.32675104093663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13D-4895-AD20-8BCC0AE10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2'!$B$69:$B$78</c:f>
              <c:numCache>
                <c:formatCode>#\ ##0.0%</c:formatCode>
                <c:ptCount val="10"/>
                <c:pt idx="0">
                  <c:v>2.5000000000000001E-2</c:v>
                </c:pt>
                <c:pt idx="1">
                  <c:v>2.5000000000000001E-2</c:v>
                </c:pt>
                <c:pt idx="2">
                  <c:v>4.3749999999999997E-2</c:v>
                </c:pt>
                <c:pt idx="3">
                  <c:v>4.3749999999999997E-2</c:v>
                </c:pt>
                <c:pt idx="4">
                  <c:v>8.1250000000000003E-2</c:v>
                </c:pt>
                <c:pt idx="5">
                  <c:v>0.11874999999999999</c:v>
                </c:pt>
                <c:pt idx="6">
                  <c:v>0.11874999999999999</c:v>
                </c:pt>
                <c:pt idx="7">
                  <c:v>9.375E-2</c:v>
                </c:pt>
                <c:pt idx="8">
                  <c:v>0.15625</c:v>
                </c:pt>
                <c:pt idx="9">
                  <c:v>0.1125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3D-4895-AD20-8BCC0AE10D6A}"/>
            </c:ext>
          </c:extLst>
        </c:ser>
        <c:ser>
          <c:idx val="1"/>
          <c:order val="1"/>
          <c:tx>
            <c:strRef>
              <c:f>'ОП2 Мярка 2'!$C$68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139173434041748E-2"/>
                  <c:y val="-4.6355462111738651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13D-4895-AD20-8BCC0AE10D6A}"/>
                </c:ext>
              </c:extLst>
            </c:dLbl>
            <c:dLbl>
              <c:idx val="1"/>
              <c:layout>
                <c:manualLayout>
                  <c:x val="1.8808777429467086E-2"/>
                  <c:y val="2.132998434851517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13D-4895-AD20-8BCC0AE10D6A}"/>
                </c:ext>
              </c:extLst>
            </c:dLbl>
            <c:dLbl>
              <c:idx val="6"/>
              <c:layout>
                <c:manualLayout>
                  <c:x val="1.2539184952977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13D-4895-AD20-8BCC0AE10D6A}"/>
                </c:ext>
              </c:extLst>
            </c:dLbl>
            <c:dLbl>
              <c:idx val="7"/>
              <c:layout>
                <c:manualLayout>
                  <c:x val="1.253918495297805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13D-4895-AD20-8BCC0AE10D6A}"/>
                </c:ext>
              </c:extLst>
            </c:dLbl>
            <c:dLbl>
              <c:idx val="8"/>
              <c:layout>
                <c:manualLayout>
                  <c:x val="2.0898641588297526E-3"/>
                  <c:y val="-2.32675104093663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13D-4895-AD20-8BCC0AE10D6A}"/>
                </c:ext>
              </c:extLst>
            </c:dLbl>
            <c:dLbl>
              <c:idx val="9"/>
              <c:layout>
                <c:manualLayout>
                  <c:x val="1.0449320794148381E-2"/>
                  <c:y val="-2.3269342641068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13D-4895-AD20-8BCC0AE10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2'!$C$69:$C$78</c:f>
              <c:numCache>
                <c:formatCode>#\ ##0.0%</c:formatCode>
                <c:ptCount val="10"/>
                <c:pt idx="0">
                  <c:v>0.1</c:v>
                </c:pt>
                <c:pt idx="1">
                  <c:v>6.8750000000000006E-2</c:v>
                </c:pt>
                <c:pt idx="2">
                  <c:v>7.4999999999999997E-2</c:v>
                </c:pt>
                <c:pt idx="3">
                  <c:v>9.375E-2</c:v>
                </c:pt>
                <c:pt idx="4">
                  <c:v>7.4999999999999997E-2</c:v>
                </c:pt>
                <c:pt idx="5">
                  <c:v>0.13125000000000001</c:v>
                </c:pt>
                <c:pt idx="6">
                  <c:v>0.1</c:v>
                </c:pt>
                <c:pt idx="7">
                  <c:v>8.1250000000000003E-2</c:v>
                </c:pt>
                <c:pt idx="8">
                  <c:v>0.15625</c:v>
                </c:pt>
                <c:pt idx="9">
                  <c:v>8.7499999999999994E-2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13D-4895-AD20-8BCC0AE10D6A}"/>
            </c:ext>
          </c:extLst>
        </c:ser>
        <c:ser>
          <c:idx val="2"/>
          <c:order val="2"/>
          <c:tx>
            <c:strRef>
              <c:f>'ОП2 Мярка 2'!$D$68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2'!$D$69:$D$78</c:f>
              <c:numCache>
                <c:formatCode>#\ ##0.0%</c:formatCode>
                <c:ptCount val="10"/>
                <c:pt idx="0">
                  <c:v>0.25</c:v>
                </c:pt>
                <c:pt idx="1">
                  <c:v>0.31874999999999998</c:v>
                </c:pt>
                <c:pt idx="2">
                  <c:v>0.34375</c:v>
                </c:pt>
                <c:pt idx="3">
                  <c:v>0.33124999999999999</c:v>
                </c:pt>
                <c:pt idx="4">
                  <c:v>0.26874999999999999</c:v>
                </c:pt>
                <c:pt idx="5">
                  <c:v>0.25624999999999998</c:v>
                </c:pt>
                <c:pt idx="6">
                  <c:v>0.30625000000000002</c:v>
                </c:pt>
                <c:pt idx="7">
                  <c:v>0.38124999999999998</c:v>
                </c:pt>
                <c:pt idx="8">
                  <c:v>0.27500000000000002</c:v>
                </c:pt>
                <c:pt idx="9">
                  <c:v>0.41249999999999998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13D-4895-AD20-8BCC0AE10D6A}"/>
            </c:ext>
          </c:extLst>
        </c:ser>
        <c:ser>
          <c:idx val="3"/>
          <c:order val="3"/>
          <c:tx>
            <c:strRef>
              <c:f>'ОП2 Мярка 2'!$E$68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2'!$E$69:$E$78</c:f>
              <c:numCache>
                <c:formatCode>#\ ##0.0%</c:formatCode>
                <c:ptCount val="10"/>
                <c:pt idx="0">
                  <c:v>0.46250000000000002</c:v>
                </c:pt>
                <c:pt idx="1">
                  <c:v>0.43125000000000002</c:v>
                </c:pt>
                <c:pt idx="2">
                  <c:v>0.41249999999999998</c:v>
                </c:pt>
                <c:pt idx="3">
                  <c:v>0.40625</c:v>
                </c:pt>
                <c:pt idx="4">
                  <c:v>0.36875000000000002</c:v>
                </c:pt>
                <c:pt idx="5">
                  <c:v>0.32500000000000001</c:v>
                </c:pt>
                <c:pt idx="6">
                  <c:v>0.3125</c:v>
                </c:pt>
                <c:pt idx="7">
                  <c:v>0.29375000000000001</c:v>
                </c:pt>
                <c:pt idx="8">
                  <c:v>0.25</c:v>
                </c:pt>
                <c:pt idx="9">
                  <c:v>0.25624999999999998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13D-4895-AD20-8BCC0AE10D6A}"/>
            </c:ext>
          </c:extLst>
        </c:ser>
        <c:ser>
          <c:idx val="4"/>
          <c:order val="4"/>
          <c:tx>
            <c:strRef>
              <c:f>'ОП2 Мярка 2'!$F$68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757814161173719E-2"/>
                  <c:y val="2.056684275192155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A13D-4895-AD20-8BCC0AE10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2'!$F$69:$F$78</c:f>
              <c:numCache>
                <c:formatCode>#\ ##0.0%</c:formatCode>
                <c:ptCount val="10"/>
                <c:pt idx="0">
                  <c:v>0.13125000000000001</c:v>
                </c:pt>
                <c:pt idx="1">
                  <c:v>0.13750000000000001</c:v>
                </c:pt>
                <c:pt idx="2">
                  <c:v>0.11874999999999999</c:v>
                </c:pt>
                <c:pt idx="3">
                  <c:v>0.1</c:v>
                </c:pt>
                <c:pt idx="4">
                  <c:v>0.1</c:v>
                </c:pt>
                <c:pt idx="5">
                  <c:v>9.375E-2</c:v>
                </c:pt>
                <c:pt idx="6">
                  <c:v>8.7499999999999994E-2</c:v>
                </c:pt>
                <c:pt idx="7">
                  <c:v>7.4999999999999997E-2</c:v>
                </c:pt>
                <c:pt idx="8">
                  <c:v>9.375E-2</c:v>
                </c:pt>
                <c:pt idx="9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13D-4895-AD20-8BCC0AE10D6A}"/>
            </c:ext>
          </c:extLst>
        </c:ser>
        <c:ser>
          <c:idx val="5"/>
          <c:order val="5"/>
          <c:tx>
            <c:strRef>
              <c:f>'ОП2 Мярка 2'!$G$68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894535402934299E-2"/>
                  <c:y val="2.056684275192155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A13D-4895-AD20-8BCC0AE10D6A}"/>
                </c:ext>
              </c:extLst>
            </c:dLbl>
            <c:dLbl>
              <c:idx val="1"/>
              <c:layout>
                <c:manualLayout>
                  <c:x val="2.3389325962151663E-2"/>
                  <c:y val="-5.22397805929212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A13D-4895-AD20-8BCC0AE10D6A}"/>
                </c:ext>
              </c:extLst>
            </c:dLbl>
            <c:dLbl>
              <c:idx val="2"/>
              <c:layout>
                <c:manualLayout>
                  <c:x val="2.33893259621516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A13D-4895-AD20-8BCC0AE10D6A}"/>
                </c:ext>
              </c:extLst>
            </c:dLbl>
            <c:dLbl>
              <c:idx val="3"/>
              <c:layout>
                <c:manualLayout>
                  <c:x val="2.9768233042738523E-2"/>
                  <c:y val="4.788591236136551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A13D-4895-AD20-8BCC0AE10D6A}"/>
                </c:ext>
              </c:extLst>
            </c:dLbl>
            <c:dLbl>
              <c:idx val="4"/>
              <c:layout>
                <c:manualLayout>
                  <c:x val="5.0538421387638498E-2"/>
                  <c:y val="6.4692635584442969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A13D-4895-AD20-8BCC0AE10D6A}"/>
                </c:ext>
              </c:extLst>
            </c:dLbl>
            <c:dLbl>
              <c:idx val="5"/>
              <c:layout>
                <c:manualLayout>
                  <c:x val="4.2526047203912398E-2"/>
                  <c:y val="-7.8357614205106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A13D-4895-AD20-8BCC0AE10D6A}"/>
                </c:ext>
              </c:extLst>
            </c:dLbl>
            <c:dLbl>
              <c:idx val="6"/>
              <c:layout>
                <c:manualLayout>
                  <c:x val="4.2526047203912398E-2"/>
                  <c:y val="-5.22377239086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A13D-4895-AD20-8BCC0AE10D6A}"/>
                </c:ext>
              </c:extLst>
            </c:dLbl>
            <c:dLbl>
              <c:idx val="7"/>
              <c:layout>
                <c:manualLayout>
                  <c:x val="4.4652349564107859E-2"/>
                  <c:y val="-1.028342136698217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933105188345183E-2"/>
                      <c:h val="3.65287694138141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A13D-4895-AD20-8BCC0AE10D6A}"/>
                </c:ext>
              </c:extLst>
            </c:dLbl>
            <c:dLbl>
              <c:idx val="8"/>
              <c:layout>
                <c:manualLayout>
                  <c:x val="3.827344248352115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A13D-4895-AD20-8BCC0AE10D6A}"/>
                </c:ext>
              </c:extLst>
            </c:dLbl>
            <c:dLbl>
              <c:idx val="9"/>
              <c:layout>
                <c:manualLayout>
                  <c:x val="3.4020837763129919E-2"/>
                  <c:y val="2.056684276269588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A13D-4895-AD20-8BCC0AE10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2'!$A$69:$A$78</c:f>
              <c:strCache>
                <c:ptCount val="10"/>
                <c:pt idx="0">
                  <c:v>Мотивация и преодоляване на проблемното поведение</c:v>
                </c:pt>
                <c:pt idx="1">
                  <c:v>Извършване на функционална оценка на учениците и определяне на нуждата от допълнителна подкрепа</c:v>
                </c:pt>
                <c:pt idx="2">
                  <c:v>Превенция на тормоза и насилието</c:v>
                </c:pt>
                <c:pt idx="3">
                  <c:v>Предотвратяване на напускането на училище и ефективно включване на отпаднали ученици обратно в образователната система</c:v>
                </c:pt>
                <c:pt idx="4">
                  <c:v>Работа с ученици с изявени дарби</c:v>
                </c:pt>
                <c:pt idx="5">
                  <c:v>Работа с ученици със СОП</c:v>
                </c:pt>
                <c:pt idx="6">
                  <c:v>Работа с родители на ученици с изявени дарби</c:v>
                </c:pt>
                <c:pt idx="7">
                  <c:v>Работата с ученици в риск (вкл. и риск от отпадане от училище) и ученици, жертва на насилие</c:v>
                </c:pt>
                <c:pt idx="8">
                  <c:v>Работа с родители на ученици със СОП</c:v>
                </c:pt>
                <c:pt idx="9">
                  <c:v>Работа с родители на ученици в риск (вкл. и риск от отпадане от училище) и ученици, жертва на насилие</c:v>
                </c:pt>
              </c:strCache>
            </c:strRef>
          </c:cat>
          <c:val>
            <c:numRef>
              <c:f>'ОП2 Мярка 2'!$G$69:$G$78</c:f>
              <c:numCache>
                <c:formatCode>#\ ##0.0%</c:formatCode>
                <c:ptCount val="10"/>
                <c:pt idx="0">
                  <c:v>3.125E-2</c:v>
                </c:pt>
                <c:pt idx="1">
                  <c:v>1.8749999999999999E-2</c:v>
                </c:pt>
                <c:pt idx="2">
                  <c:v>6.2500000000000003E-3</c:v>
                </c:pt>
                <c:pt idx="3">
                  <c:v>2.5000000000000001E-2</c:v>
                </c:pt>
                <c:pt idx="4">
                  <c:v>0.10625</c:v>
                </c:pt>
                <c:pt idx="5">
                  <c:v>7.4999999999999997E-2</c:v>
                </c:pt>
                <c:pt idx="6">
                  <c:v>7.4999999999999997E-2</c:v>
                </c:pt>
                <c:pt idx="7">
                  <c:v>7.4999999999999997E-2</c:v>
                </c:pt>
                <c:pt idx="8">
                  <c:v>6.8750000000000006E-2</c:v>
                </c:pt>
                <c:pt idx="9">
                  <c:v>6.8750000000000006E-2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13D-4895-AD20-8BCC0AE10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670205071"/>
        <c:axId val="1670203407"/>
      </c:barChart>
      <c:catAx>
        <c:axId val="167020507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670203407"/>
        <c:crosses val="autoZero"/>
        <c:auto val="1"/>
        <c:lblAlgn val="ctr"/>
        <c:lblOffset val="100"/>
        <c:noMultiLvlLbl val="0"/>
      </c:catAx>
      <c:valAx>
        <c:axId val="1670203407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67020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По кои от следните теми  бихте желали да получат допълнително обучение педагогическите специалисти във Вашия екип: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'ОП2 Мярка 2'!$C$94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2'!$B$95:$B$105</c:f>
              <c:strCache>
                <c:ptCount val="11"/>
                <c:pt idx="0">
                  <c:v>Работа с ученици със СОП</c:v>
                </c:pt>
                <c:pt idx="1">
                  <c:v>Мотивация и преодоляване на проблемното поведение</c:v>
                </c:pt>
                <c:pt idx="2">
                  <c:v>Работата с  ученици  в риск (вкл. и риск от отпадане от учил</c:v>
                </c:pt>
                <c:pt idx="3">
                  <c:v>Превенция на тормоза и насилието</c:v>
                </c:pt>
                <c:pt idx="4">
                  <c:v>Извършване на функционална оценка на учениците и определяне</c:v>
                </c:pt>
                <c:pt idx="5">
                  <c:v>Работа с родители на  ученици със СОП</c:v>
                </c:pt>
                <c:pt idx="6">
                  <c:v>Работа с родители на  ученици в риск (вкл. и риск от отпадан</c:v>
                </c:pt>
                <c:pt idx="7">
                  <c:v>Предотвратяване на напускането на училище и ефективно включв</c:v>
                </c:pt>
                <c:pt idx="8">
                  <c:v>Работа с ученици с изявени дарби</c:v>
                </c:pt>
                <c:pt idx="9">
                  <c:v>Работа с родители на  ученици с изявени дарби</c:v>
                </c:pt>
                <c:pt idx="10">
                  <c:v>Педагогическите специалисти в моя екип нямат нужда от допълн</c:v>
                </c:pt>
              </c:strCache>
            </c:strRef>
          </c:cat>
          <c:val>
            <c:numRef>
              <c:f>'ОП2 Мярка 2'!$C$95:$C$105</c:f>
              <c:numCache>
                <c:formatCode>#\ ##0.0%</c:formatCode>
                <c:ptCount val="11"/>
                <c:pt idx="0">
                  <c:v>0.54347826086956519</c:v>
                </c:pt>
                <c:pt idx="1">
                  <c:v>0.5</c:v>
                </c:pt>
                <c:pt idx="2">
                  <c:v>0.34782608695652173</c:v>
                </c:pt>
                <c:pt idx="3">
                  <c:v>0.32608695652173914</c:v>
                </c:pt>
                <c:pt idx="4">
                  <c:v>0.32608695652173914</c:v>
                </c:pt>
                <c:pt idx="5">
                  <c:v>0.32608695652173914</c:v>
                </c:pt>
                <c:pt idx="6">
                  <c:v>0.2608695652173913</c:v>
                </c:pt>
                <c:pt idx="7">
                  <c:v>0.2391304347826087</c:v>
                </c:pt>
                <c:pt idx="8">
                  <c:v>0.2391304347826087</c:v>
                </c:pt>
                <c:pt idx="9">
                  <c:v>0.10869565217391304</c:v>
                </c:pt>
                <c:pt idx="10">
                  <c:v>2.1739130434782608E-2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5A-427B-9E2F-1296EE07D07B}"/>
            </c:ext>
          </c:extLst>
        </c:ser>
        <c:ser>
          <c:idx val="1"/>
          <c:order val="1"/>
          <c:tx>
            <c:strRef>
              <c:f>'ОП2 Мярка 2'!$D$94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2'!$B$95:$B$105</c:f>
              <c:strCache>
                <c:ptCount val="11"/>
                <c:pt idx="0">
                  <c:v>Работа с ученици със СОП</c:v>
                </c:pt>
                <c:pt idx="1">
                  <c:v>Мотивация и преодоляване на проблемното поведение</c:v>
                </c:pt>
                <c:pt idx="2">
                  <c:v>Работата с  ученици  в риск (вкл. и риск от отпадане от учил</c:v>
                </c:pt>
                <c:pt idx="3">
                  <c:v>Превенция на тормоза и насилието</c:v>
                </c:pt>
                <c:pt idx="4">
                  <c:v>Извършване на функционална оценка на учениците и определяне</c:v>
                </c:pt>
                <c:pt idx="5">
                  <c:v>Работа с родители на  ученици със СОП</c:v>
                </c:pt>
                <c:pt idx="6">
                  <c:v>Работа с родители на  ученици в риск (вкл. и риск от отпадан</c:v>
                </c:pt>
                <c:pt idx="7">
                  <c:v>Предотвратяване на напускането на училище и ефективно включв</c:v>
                </c:pt>
                <c:pt idx="8">
                  <c:v>Работа с ученици с изявени дарби</c:v>
                </c:pt>
                <c:pt idx="9">
                  <c:v>Работа с родители на  ученици с изявени дарби</c:v>
                </c:pt>
                <c:pt idx="10">
                  <c:v>Педагогическите специалисти в моя екип нямат нужда от допълн</c:v>
                </c:pt>
              </c:strCache>
            </c:strRef>
          </c:cat>
          <c:val>
            <c:numRef>
              <c:f>'ОП2 Мярка 2'!$D$95:$D$105</c:f>
              <c:numCache>
                <c:formatCode>#\ ##0.0%</c:formatCode>
                <c:ptCount val="11"/>
                <c:pt idx="0">
                  <c:v>0.28125</c:v>
                </c:pt>
                <c:pt idx="1">
                  <c:v>0.64375000000000004</c:v>
                </c:pt>
                <c:pt idx="2">
                  <c:v>0.16875000000000001</c:v>
                </c:pt>
                <c:pt idx="3">
                  <c:v>0.30625000000000002</c:v>
                </c:pt>
                <c:pt idx="4">
                  <c:v>0.16250000000000001</c:v>
                </c:pt>
                <c:pt idx="5">
                  <c:v>0.20624999999999999</c:v>
                </c:pt>
                <c:pt idx="6">
                  <c:v>0.13750000000000001</c:v>
                </c:pt>
                <c:pt idx="7">
                  <c:v>0.11874999999999999</c:v>
                </c:pt>
                <c:pt idx="8">
                  <c:v>0.33750000000000002</c:v>
                </c:pt>
                <c:pt idx="9">
                  <c:v>0.17499999999999999</c:v>
                </c:pt>
                <c:pt idx="10">
                  <c:v>9.375E-2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5A-427B-9E2F-1296EE07D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80903711"/>
        <c:axId val="1880905375"/>
      </c:barChart>
      <c:catAx>
        <c:axId val="18809037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80905375"/>
        <c:crosses val="autoZero"/>
        <c:auto val="1"/>
        <c:lblAlgn val="ctr"/>
        <c:lblOffset val="100"/>
        <c:noMultiLvlLbl val="0"/>
      </c:catAx>
      <c:valAx>
        <c:axId val="1880905375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80903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По кои от следните теми смятате, че би било добре учителите на Вашето дете да получат допълнително обучение:  </a:t>
            </a:r>
            <a:r>
              <a:rPr lang="en-GB" sz="1400" b="1" dirty="0"/>
              <a:t>(</a:t>
            </a:r>
            <a:r>
              <a:rPr lang="bg-BG" sz="1400" b="1" dirty="0"/>
              <a:t>Родители</a:t>
            </a:r>
            <a:r>
              <a:rPr lang="bg-BG" sz="1400" b="0" dirty="0"/>
              <a:t>)</a:t>
            </a:r>
            <a:endParaRPr lang="en-US" sz="1400" b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'ОП2 Мярка 2'!$C$109</c:f>
              <c:strCache>
                <c:ptCount val="1"/>
                <c:pt idx="0">
                  <c:v>Родители 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'ОП2 Мярка 2'!$B$110:$B$121</c:f>
              <c:strCache>
                <c:ptCount val="12"/>
                <c:pt idx="0">
                  <c:v>Мотивация и преодоляване на проблемното поведение</c:v>
                </c:pt>
                <c:pt idx="1">
                  <c:v>Превенция на тормоза и насилието</c:v>
                </c:pt>
                <c:pt idx="2">
                  <c:v>Не знам, не мога да преценя</c:v>
                </c:pt>
                <c:pt idx="3">
                  <c:v>Работа с ученици със СОП</c:v>
                </c:pt>
                <c:pt idx="4">
                  <c:v>Работа с ученици с изявени дарби</c:v>
                </c:pt>
                <c:pt idx="5">
                  <c:v>Извършване на оценка и определяне на нуждата на учениците от допълнителна подкрепа при обучителни затруднения </c:v>
                </c:pt>
                <c:pt idx="6">
                  <c:v>Работата с  ученици  в риск (вкл. и риск от отпадане от училище) и  ученици, жертва на насилие </c:v>
                </c:pt>
                <c:pt idx="7">
                  <c:v>Работа с родители на  ученици със СОП</c:v>
                </c:pt>
                <c:pt idx="8">
                  <c:v>Работа с родители на  ученици в риск (вкл. и риск от отпадане от училище) и  ученици, жертва на насилие</c:v>
                </c:pt>
                <c:pt idx="9">
                  <c:v>Предотвратяване на напускането на училище и ефективно включване на отпаднали ученици обратно в образователната система </c:v>
                </c:pt>
                <c:pt idx="10">
                  <c:v>Работа с родители на  ученици с изявени дарби</c:v>
                </c:pt>
                <c:pt idx="11">
                  <c:v>Няма нужда учителите на моето дете да получават допълнителни</c:v>
                </c:pt>
              </c:strCache>
            </c:strRef>
          </c:cat>
          <c:val>
            <c:numRef>
              <c:f>'ОП2 Мярка 2'!$C$110:$C$121</c:f>
              <c:numCache>
                <c:formatCode>#\ ##0.0%</c:formatCode>
                <c:ptCount val="12"/>
                <c:pt idx="0">
                  <c:v>0.40153452685421998</c:v>
                </c:pt>
                <c:pt idx="1">
                  <c:v>0.31713554987212278</c:v>
                </c:pt>
                <c:pt idx="2">
                  <c:v>0.24552429667519182</c:v>
                </c:pt>
                <c:pt idx="3">
                  <c:v>0.20204603580562661</c:v>
                </c:pt>
                <c:pt idx="4">
                  <c:v>0.18925831202046037</c:v>
                </c:pt>
                <c:pt idx="5">
                  <c:v>0.1815856777493606</c:v>
                </c:pt>
                <c:pt idx="6">
                  <c:v>0.16112531969309463</c:v>
                </c:pt>
                <c:pt idx="7">
                  <c:v>0.14833759590792839</c:v>
                </c:pt>
                <c:pt idx="8">
                  <c:v>0.14578005115089515</c:v>
                </c:pt>
                <c:pt idx="9">
                  <c:v>0.12787723785166241</c:v>
                </c:pt>
                <c:pt idx="10">
                  <c:v>0.10741687979539641</c:v>
                </c:pt>
                <c:pt idx="11">
                  <c:v>9.2071611253196933E-2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69-4413-9C9E-03D87BADE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878979151"/>
        <c:axId val="1878979567"/>
      </c:barChart>
      <c:catAx>
        <c:axId val="18789791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878979567"/>
        <c:crosses val="autoZero"/>
        <c:auto val="1"/>
        <c:lblAlgn val="ctr"/>
        <c:lblOffset val="100"/>
        <c:noMultiLvlLbl val="0"/>
      </c:catAx>
      <c:valAx>
        <c:axId val="1878979567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878979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/>
      </a:pPr>
      <a:endParaRPr lang="bg-BG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Как бихте оценили взаимодействието си с:  (Директори)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'[Graphics2.xlsx]ОП2 Мярка 3'!$B$2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3'!$B$3:$B$11</c:f>
              <c:numCache>
                <c:formatCode>#\ ##0.0%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2.1739130434782608E-2</c:v>
                </c:pt>
                <c:pt idx="3">
                  <c:v>2.1739130434782608E-2</c:v>
                </c:pt>
                <c:pt idx="4">
                  <c:v>2.1739130434782608E-2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78-431B-9457-1A2BA0BE73B5}"/>
            </c:ext>
          </c:extLst>
        </c:ser>
        <c:ser>
          <c:idx val="1"/>
          <c:order val="1"/>
          <c:tx>
            <c:strRef>
              <c:f>'[Graphics2.xlsx]ОП2 Мярка 3'!$C$2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78-431B-9457-1A2BA0BE73B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78-431B-9457-1A2BA0BE73B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78-431B-9457-1A2BA0BE73B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78-431B-9457-1A2BA0BE73B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78-431B-9457-1A2BA0BE73B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78-431B-9457-1A2BA0BE73B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3'!$C$3:$C$11</c:f>
              <c:numCache>
                <c:formatCode>#\ ##0.0%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2.1739130434782608E-2</c:v>
                </c:pt>
                <c:pt idx="5">
                  <c:v>0</c:v>
                </c:pt>
                <c:pt idx="6">
                  <c:v>6.5217391304347824E-2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78-431B-9457-1A2BA0BE73B5}"/>
            </c:ext>
          </c:extLst>
        </c:ser>
        <c:ser>
          <c:idx val="2"/>
          <c:order val="2"/>
          <c:tx>
            <c:strRef>
              <c:f>'[Graphics2.xlsx]ОП2 Мярка 3'!$D$2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4.3715846994535519E-3"/>
                  <c:y val="1.9299058205959549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3'!$D$3:$D$11</c:f>
              <c:numCache>
                <c:formatCode>#\ ##0.0%</c:formatCode>
                <c:ptCount val="9"/>
                <c:pt idx="0">
                  <c:v>4.3478260869565216E-2</c:v>
                </c:pt>
                <c:pt idx="1">
                  <c:v>0.10869565217391304</c:v>
                </c:pt>
                <c:pt idx="2">
                  <c:v>0.13043478260869565</c:v>
                </c:pt>
                <c:pt idx="3">
                  <c:v>0.15217391304347827</c:v>
                </c:pt>
                <c:pt idx="4">
                  <c:v>0.2391304347826087</c:v>
                </c:pt>
                <c:pt idx="5">
                  <c:v>0.15217391304347827</c:v>
                </c:pt>
                <c:pt idx="6">
                  <c:v>0.2391304347826087</c:v>
                </c:pt>
                <c:pt idx="7">
                  <c:v>0.21739130434782608</c:v>
                </c:pt>
                <c:pt idx="8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78-431B-9457-1A2BA0BE73B5}"/>
            </c:ext>
          </c:extLst>
        </c:ser>
        <c:ser>
          <c:idx val="3"/>
          <c:order val="3"/>
          <c:tx>
            <c:strRef>
              <c:f>'[Graphics2.xlsx]ОП2 Мярка 3'!$E$2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3'!$E$3:$E$11</c:f>
              <c:numCache>
                <c:formatCode>#\ ##0.0%</c:formatCode>
                <c:ptCount val="9"/>
                <c:pt idx="0">
                  <c:v>0.21739130434782608</c:v>
                </c:pt>
                <c:pt idx="1">
                  <c:v>0.10869565217391304</c:v>
                </c:pt>
                <c:pt idx="2">
                  <c:v>0.21739130434782608</c:v>
                </c:pt>
                <c:pt idx="3">
                  <c:v>0.28260869565217389</c:v>
                </c:pt>
                <c:pt idx="4">
                  <c:v>0.2608695652173913</c:v>
                </c:pt>
                <c:pt idx="5">
                  <c:v>0.41304347826086951</c:v>
                </c:pt>
                <c:pt idx="6">
                  <c:v>0.43478260869565216</c:v>
                </c:pt>
                <c:pt idx="7">
                  <c:v>0.34782608695652173</c:v>
                </c:pt>
                <c:pt idx="8">
                  <c:v>0.32608695652173914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978-431B-9457-1A2BA0BE73B5}"/>
            </c:ext>
          </c:extLst>
        </c:ser>
        <c:ser>
          <c:idx val="4"/>
          <c:order val="4"/>
          <c:tx>
            <c:strRef>
              <c:f>'[Graphics2.xlsx]ОП2 Мярка 3'!$F$2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1.8518518518518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3'!$F$3:$F$11</c:f>
              <c:numCache>
                <c:formatCode>#\ ##0.0%</c:formatCode>
                <c:ptCount val="9"/>
                <c:pt idx="0">
                  <c:v>0.67391304347826098</c:v>
                </c:pt>
                <c:pt idx="1">
                  <c:v>0.67391304347826098</c:v>
                </c:pt>
                <c:pt idx="2">
                  <c:v>0.56521739130434778</c:v>
                </c:pt>
                <c:pt idx="3">
                  <c:v>0.47826086956521741</c:v>
                </c:pt>
                <c:pt idx="4">
                  <c:v>0.39130434782608697</c:v>
                </c:pt>
                <c:pt idx="5">
                  <c:v>0.19565217391304349</c:v>
                </c:pt>
                <c:pt idx="6">
                  <c:v>0.10869565217391304</c:v>
                </c:pt>
                <c:pt idx="7">
                  <c:v>0.17391304347826086</c:v>
                </c:pt>
                <c:pt idx="8">
                  <c:v>0.17391304347826086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978-431B-9457-1A2BA0BE73B5}"/>
            </c:ext>
          </c:extLst>
        </c:ser>
        <c:ser>
          <c:idx val="5"/>
          <c:order val="5"/>
          <c:tx>
            <c:strRef>
              <c:f>'[Graphics2.xlsx]ОП2 Мярка 3'!$G$2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78-431B-9457-1A2BA0BE73B5}"/>
                </c:ext>
              </c:extLst>
            </c:dLbl>
            <c:dLbl>
              <c:idx val="1"/>
              <c:layout>
                <c:manualLayout>
                  <c:x val="-6.1728395061729901E-3"/>
                  <c:y val="2.19426948504473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978-431B-9457-1A2BA0BE73B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978-431B-9457-1A2BA0BE73B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978-431B-9457-1A2BA0BE73B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978-431B-9457-1A2BA0BE73B5}"/>
                </c:ext>
              </c:extLst>
            </c:dLbl>
            <c:dLbl>
              <c:idx val="6"/>
              <c:layout>
                <c:manualLayout>
                  <c:x val="-6.17283950617283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3'!$G$3:$G$11</c:f>
              <c:numCache>
                <c:formatCode>#\ ##0.0%</c:formatCode>
                <c:ptCount val="9"/>
                <c:pt idx="0" formatCode="#,##0">
                  <c:v>0</c:v>
                </c:pt>
                <c:pt idx="1">
                  <c:v>2.1739130434782608E-2</c:v>
                </c:pt>
                <c:pt idx="2" formatCode="#,##0">
                  <c:v>0</c:v>
                </c:pt>
                <c:pt idx="3" formatCode="#,##0">
                  <c:v>0</c:v>
                </c:pt>
                <c:pt idx="4" formatCode="#,##0">
                  <c:v>0</c:v>
                </c:pt>
                <c:pt idx="5">
                  <c:v>6.5217391304347824E-2</c:v>
                </c:pt>
                <c:pt idx="6">
                  <c:v>6.5217391304347824E-2</c:v>
                </c:pt>
                <c:pt idx="7">
                  <c:v>0.15217391304347827</c:v>
                </c:pt>
                <c:pt idx="8">
                  <c:v>0.17391304347826086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978-431B-9457-1A2BA0BE73B5}"/>
            </c:ext>
          </c:extLst>
        </c:ser>
        <c:ser>
          <c:idx val="6"/>
          <c:order val="6"/>
          <c:tx>
            <c:strRef>
              <c:f>'[Graphics2.xlsx]ОП2 Мярка 3'!$H$2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78774085016753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9978-431B-9457-1A2BA0BE73B5}"/>
                </c:ext>
              </c:extLst>
            </c:dLbl>
            <c:dLbl>
              <c:idx val="1"/>
              <c:layout>
                <c:manualLayout>
                  <c:x val="8.23045267489712E-3"/>
                  <c:y val="2.3939646682405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9978-431B-9457-1A2BA0BE73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3'!$A$3:$A$11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Регионалния център за подкрепа на процеса на приобщаващо образование (РЦПППО)</c:v>
                </c:pt>
                <c:pt idx="2">
                  <c:v>Местните комисии за борба с противообществените прояви на малолетни и непълнолетни</c:v>
                </c:pt>
                <c:pt idx="3">
                  <c:v>Специалистите от общинските социални институции</c:v>
                </c:pt>
                <c:pt idx="4">
                  <c:v>Отдел  "Закрила на детето"</c:v>
                </c:pt>
                <c:pt idx="5">
                  <c:v>Родителите на ученици със СОП</c:v>
                </c:pt>
                <c:pt idx="6">
                  <c:v>Родителите на ученици в риск</c:v>
                </c:pt>
                <c:pt idx="7">
                  <c:v>Гражданския сектор (НПО)</c:v>
                </c:pt>
                <c:pt idx="8">
                  <c:v>Родителите на ученици с изявени дарби</c:v>
                </c:pt>
              </c:strCache>
            </c:strRef>
          </c:cat>
          <c:val>
            <c:numRef>
              <c:f>'[Graphics2.xlsx]ОП2 Мярка 3'!$H$3:$H$11</c:f>
              <c:numCache>
                <c:formatCode>#\ ##0.0%</c:formatCode>
                <c:ptCount val="9"/>
                <c:pt idx="0">
                  <c:v>6.5217391304347824E-2</c:v>
                </c:pt>
                <c:pt idx="1">
                  <c:v>8.6956521739130432E-2</c:v>
                </c:pt>
                <c:pt idx="2">
                  <c:v>6.5217391304347824E-2</c:v>
                </c:pt>
                <c:pt idx="3">
                  <c:v>6.5217391304347824E-2</c:v>
                </c:pt>
                <c:pt idx="4">
                  <c:v>6.5217391304347824E-2</c:v>
                </c:pt>
                <c:pt idx="5">
                  <c:v>0.17391304347826086</c:v>
                </c:pt>
                <c:pt idx="6">
                  <c:v>8.6956521739130432E-2</c:v>
                </c:pt>
                <c:pt idx="7">
                  <c:v>0.10869565217391304</c:v>
                </c:pt>
                <c:pt idx="8">
                  <c:v>0.19565217391304349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9978-431B-9457-1A2BA0BE7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343922815"/>
        <c:axId val="343938623"/>
      </c:barChart>
      <c:catAx>
        <c:axId val="34392281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343938623"/>
        <c:crosses val="autoZero"/>
        <c:auto val="1"/>
        <c:lblAlgn val="ctr"/>
        <c:lblOffset val="100"/>
        <c:noMultiLvlLbl val="0"/>
      </c:catAx>
      <c:valAx>
        <c:axId val="343938623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343922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Как бихте оценили взаимодействието си с:  (Учители)</a:t>
            </a:r>
            <a:endParaRPr lang="en-US" sz="1400" b="1" dirty="0"/>
          </a:p>
        </c:rich>
      </c:tx>
      <c:layout>
        <c:manualLayout>
          <c:xMode val="edge"/>
          <c:yMode val="edge"/>
          <c:x val="0.30561456844440477"/>
          <c:y val="3.08285163776493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'[Graphics2.xlsx]ОП2 Мярка 3'!$B$14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-1.2418131944033312E-2"/>
                  <c:y val="-2.700731772690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7D3-421E-8B95-CE8F72A43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3'!$B$15:$B$23</c:f>
              <c:numCache>
                <c:formatCode>#\ ##0.0%</c:formatCode>
                <c:ptCount val="9"/>
                <c:pt idx="0">
                  <c:v>1.2500000000000001E-2</c:v>
                </c:pt>
                <c:pt idx="1">
                  <c:v>1.8749999999999999E-2</c:v>
                </c:pt>
                <c:pt idx="2">
                  <c:v>1.8749999999999999E-2</c:v>
                </c:pt>
                <c:pt idx="3">
                  <c:v>1.8749999999999999E-2</c:v>
                </c:pt>
                <c:pt idx="4">
                  <c:v>1.8749999999999999E-2</c:v>
                </c:pt>
                <c:pt idx="5">
                  <c:v>2.5000000000000001E-2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D3-421E-8B95-CE8F72A4384B}"/>
            </c:ext>
          </c:extLst>
        </c:ser>
        <c:ser>
          <c:idx val="1"/>
          <c:order val="1"/>
          <c:tx>
            <c:strRef>
              <c:f>'[Graphics2.xlsx]ОП2 Мярка 3'!$C$14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060150375939775E-2"/>
                  <c:y val="2.022868528952640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7D3-421E-8B95-CE8F72A4384B}"/>
                </c:ext>
              </c:extLst>
            </c:dLbl>
            <c:dLbl>
              <c:idx val="1"/>
              <c:layout>
                <c:manualLayout>
                  <c:x val="2.8070175438596419E-2"/>
                  <c:y val="2.022868528952640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7D3-421E-8B95-CE8F72A4384B}"/>
                </c:ext>
              </c:extLst>
            </c:dLbl>
            <c:dLbl>
              <c:idx val="2"/>
              <c:layout>
                <c:manualLayout>
                  <c:x val="1.80451127819548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7D3-421E-8B95-CE8F72A4384B}"/>
                </c:ext>
              </c:extLst>
            </c:dLbl>
            <c:dLbl>
              <c:idx val="3"/>
              <c:layout>
                <c:manualLayout>
                  <c:x val="2.8070175438596419E-2"/>
                  <c:y val="4.045737057905280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7D3-421E-8B95-CE8F72A4384B}"/>
                </c:ext>
              </c:extLst>
            </c:dLbl>
            <c:dLbl>
              <c:idx val="4"/>
              <c:layout>
                <c:manualLayout>
                  <c:x val="2.2055137844611529E-2"/>
                  <c:y val="2.022868528717147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7D3-421E-8B95-CE8F72A4384B}"/>
                </c:ext>
              </c:extLst>
            </c:dLbl>
            <c:dLbl>
              <c:idx val="5"/>
              <c:layout>
                <c:manualLayout>
                  <c:x val="2.6065162907268097E-2"/>
                  <c:y val="2.022868528717147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7D3-421E-8B95-CE8F72A4384B}"/>
                </c:ext>
              </c:extLst>
            </c:dLbl>
            <c:dLbl>
              <c:idx val="6"/>
              <c:layout>
                <c:manualLayout>
                  <c:x val="1.80451127819548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7D3-421E-8B95-CE8F72A4384B}"/>
                </c:ext>
              </c:extLst>
            </c:dLbl>
            <c:dLbl>
              <c:idx val="7"/>
              <c:layout>
                <c:manualLayout>
                  <c:x val="1.80451127819548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7D3-421E-8B95-CE8F72A4384B}"/>
                </c:ext>
              </c:extLst>
            </c:dLbl>
            <c:dLbl>
              <c:idx val="8"/>
              <c:layout>
                <c:manualLayout>
                  <c:x val="1.489740098277189E-2"/>
                  <c:y val="-2.30485640162031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7D3-421E-8B95-CE8F72A43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3'!$C$15:$C$23</c:f>
              <c:numCache>
                <c:formatCode>#\ ##0.0%</c:formatCode>
                <c:ptCount val="9"/>
                <c:pt idx="0">
                  <c:v>3.125E-2</c:v>
                </c:pt>
                <c:pt idx="1">
                  <c:v>6.2500000000000003E-3</c:v>
                </c:pt>
                <c:pt idx="2">
                  <c:v>3.7499999999999999E-2</c:v>
                </c:pt>
                <c:pt idx="3">
                  <c:v>2.5000000000000001E-2</c:v>
                </c:pt>
                <c:pt idx="4">
                  <c:v>2.5000000000000001E-2</c:v>
                </c:pt>
                <c:pt idx="5">
                  <c:v>3.125E-2</c:v>
                </c:pt>
                <c:pt idx="6">
                  <c:v>3.7499999999999999E-2</c:v>
                </c:pt>
                <c:pt idx="7">
                  <c:v>0.05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7D3-421E-8B95-CE8F72A4384B}"/>
            </c:ext>
          </c:extLst>
        </c:ser>
        <c:ser>
          <c:idx val="2"/>
          <c:order val="2"/>
          <c:tx>
            <c:strRef>
              <c:f>'[Graphics2.xlsx]ОП2 Мярка 3'!$D$14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40601503759398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7D3-421E-8B95-CE8F72A4384B}"/>
                </c:ext>
              </c:extLst>
            </c:dLbl>
            <c:dLbl>
              <c:idx val="3"/>
              <c:layout>
                <c:manualLayout>
                  <c:x val="1.6040100250626566E-2"/>
                  <c:y val="4.7098578156836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7D3-421E-8B95-CE8F72A4384B}"/>
                </c:ext>
              </c:extLst>
            </c:dLbl>
            <c:dLbl>
              <c:idx val="4"/>
              <c:layout>
                <c:manualLayout>
                  <c:x val="8.0200501253132831E-3"/>
                  <c:y val="9.41971563136739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D7D3-421E-8B95-CE8F72A43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3'!$D$15:$D$23</c:f>
              <c:numCache>
                <c:formatCode>#\ ##0.0%</c:formatCode>
                <c:ptCount val="9"/>
                <c:pt idx="0">
                  <c:v>0.29375000000000001</c:v>
                </c:pt>
                <c:pt idx="1">
                  <c:v>0.26250000000000001</c:v>
                </c:pt>
                <c:pt idx="2">
                  <c:v>0.26250000000000001</c:v>
                </c:pt>
                <c:pt idx="3">
                  <c:v>0.25624999999999998</c:v>
                </c:pt>
                <c:pt idx="4">
                  <c:v>0.27500000000000002</c:v>
                </c:pt>
                <c:pt idx="5">
                  <c:v>0.30625000000000002</c:v>
                </c:pt>
                <c:pt idx="6">
                  <c:v>0.33750000000000002</c:v>
                </c:pt>
                <c:pt idx="7">
                  <c:v>0.36249999999999999</c:v>
                </c:pt>
                <c:pt idx="8">
                  <c:v>0.33750000000000002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7D3-421E-8B95-CE8F72A4384B}"/>
            </c:ext>
          </c:extLst>
        </c:ser>
        <c:ser>
          <c:idx val="3"/>
          <c:order val="3"/>
          <c:tx>
            <c:strRef>
              <c:f>'[Graphics2.xlsx]ОП2 Мярка 3'!$E$14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3'!$E$15:$E$23</c:f>
              <c:numCache>
                <c:formatCode>#\ ##0.0%</c:formatCode>
                <c:ptCount val="9"/>
                <c:pt idx="0">
                  <c:v>0.3</c:v>
                </c:pt>
                <c:pt idx="1">
                  <c:v>0.26874999999999999</c:v>
                </c:pt>
                <c:pt idx="2">
                  <c:v>0.27500000000000002</c:v>
                </c:pt>
                <c:pt idx="3">
                  <c:v>0.28749999999999998</c:v>
                </c:pt>
                <c:pt idx="4">
                  <c:v>0.27500000000000002</c:v>
                </c:pt>
                <c:pt idx="5">
                  <c:v>0.23125000000000001</c:v>
                </c:pt>
                <c:pt idx="6">
                  <c:v>0.21875</c:v>
                </c:pt>
                <c:pt idx="7">
                  <c:v>0.23749999999999999</c:v>
                </c:pt>
                <c:pt idx="8">
                  <c:v>0.17499999999999999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D3-421E-8B95-CE8F72A4384B}"/>
            </c:ext>
          </c:extLst>
        </c:ser>
        <c:ser>
          <c:idx val="4"/>
          <c:order val="4"/>
          <c:tx>
            <c:strRef>
              <c:f>'[Graphics2.xlsx]ОП2 Мярка 3'!$F$14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3'!$F$15:$F$23</c:f>
              <c:numCache>
                <c:formatCode>#\ ##0.0%</c:formatCode>
                <c:ptCount val="9"/>
                <c:pt idx="0">
                  <c:v>0.23749999999999999</c:v>
                </c:pt>
                <c:pt idx="1">
                  <c:v>0.26250000000000001</c:v>
                </c:pt>
                <c:pt idx="2">
                  <c:v>0.20624999999999999</c:v>
                </c:pt>
                <c:pt idx="3">
                  <c:v>0.15</c:v>
                </c:pt>
                <c:pt idx="4">
                  <c:v>0.16250000000000001</c:v>
                </c:pt>
                <c:pt idx="5">
                  <c:v>0.14374999999999999</c:v>
                </c:pt>
                <c:pt idx="6">
                  <c:v>0.14374999999999999</c:v>
                </c:pt>
                <c:pt idx="7">
                  <c:v>0.1</c:v>
                </c:pt>
                <c:pt idx="8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7D3-421E-8B95-CE8F72A4384B}"/>
            </c:ext>
          </c:extLst>
        </c:ser>
        <c:ser>
          <c:idx val="5"/>
          <c:order val="5"/>
          <c:tx>
            <c:strRef>
              <c:f>'[Graphics2.xlsx]ОП2 Мярка 3'!$G$14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3'!$G$15:$G$23</c:f>
              <c:numCache>
                <c:formatCode>#\ ##0.0%</c:formatCode>
                <c:ptCount val="9"/>
                <c:pt idx="0">
                  <c:v>0.10625</c:v>
                </c:pt>
                <c:pt idx="1">
                  <c:v>0.13125000000000001</c:v>
                </c:pt>
                <c:pt idx="2">
                  <c:v>0.15</c:v>
                </c:pt>
                <c:pt idx="3">
                  <c:v>0.22500000000000001</c:v>
                </c:pt>
                <c:pt idx="4">
                  <c:v>0.20624999999999999</c:v>
                </c:pt>
                <c:pt idx="5">
                  <c:v>0.21875</c:v>
                </c:pt>
                <c:pt idx="6">
                  <c:v>0.20624999999999999</c:v>
                </c:pt>
                <c:pt idx="7">
                  <c:v>0.17499999999999999</c:v>
                </c:pt>
                <c:pt idx="8">
                  <c:v>0.25624999999999998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7D3-421E-8B95-CE8F72A4384B}"/>
            </c:ext>
          </c:extLst>
        </c:ser>
        <c:ser>
          <c:idx val="6"/>
          <c:order val="6"/>
          <c:tx>
            <c:strRef>
              <c:f>'[Graphics2.xlsx]ОП2 Мярка 3'!$H$14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2.0481310803891449E-3"/>
                  <c:y val="-5.2698847426680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7D3-421E-8B95-CE8F72A43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3'!$A$15:$A$23</c:f>
              <c:strCache>
                <c:ptCount val="9"/>
                <c:pt idx="0">
                  <c:v>Регионалното управление на образованието (РУО)</c:v>
                </c:pt>
                <c:pt idx="1">
                  <c:v>Родителите на ученици с изявени дарби</c:v>
                </c:pt>
                <c:pt idx="2">
                  <c:v>Родителите на ученици със СОП</c:v>
                </c:pt>
                <c:pt idx="3">
                  <c:v>Регионалния център за подкрепа на процеса на приобщаващо образование (РЦПППО)</c:v>
                </c:pt>
                <c:pt idx="4">
                  <c:v>Местните комисии за борба с противообществените прояви на малолетни и непълнолетни</c:v>
                </c:pt>
                <c:pt idx="5">
                  <c:v>Специалистите от общинските социални институции</c:v>
                </c:pt>
                <c:pt idx="6">
                  <c:v>Отдел  "Закрила на детето"</c:v>
                </c:pt>
                <c:pt idx="7">
                  <c:v>Родителите на ученици в риск</c:v>
                </c:pt>
                <c:pt idx="8">
                  <c:v>Гражданския сектор (НПО)</c:v>
                </c:pt>
              </c:strCache>
            </c:strRef>
          </c:cat>
          <c:val>
            <c:numRef>
              <c:f>'[Graphics2.xlsx]ОП2 Мярка 3'!$H$15:$H$23</c:f>
              <c:numCache>
                <c:formatCode>#\ ##0.0%</c:formatCode>
                <c:ptCount val="9"/>
                <c:pt idx="0">
                  <c:v>1.8749999999999999E-2</c:v>
                </c:pt>
                <c:pt idx="1">
                  <c:v>0.05</c:v>
                </c:pt>
                <c:pt idx="2">
                  <c:v>0.05</c:v>
                </c:pt>
                <c:pt idx="3">
                  <c:v>3.7499999999999999E-2</c:v>
                </c:pt>
                <c:pt idx="4">
                  <c:v>3.7499999999999999E-2</c:v>
                </c:pt>
                <c:pt idx="5">
                  <c:v>4.3749999999999997E-2</c:v>
                </c:pt>
                <c:pt idx="6">
                  <c:v>3.125E-2</c:v>
                </c:pt>
                <c:pt idx="7">
                  <c:v>0.05</c:v>
                </c:pt>
                <c:pt idx="8">
                  <c:v>6.8750000000000006E-2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7D3-421E-8B95-CE8F72A43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343922815"/>
        <c:axId val="343938623"/>
      </c:barChart>
      <c:catAx>
        <c:axId val="34392281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343938623"/>
        <c:crosses val="autoZero"/>
        <c:auto val="1"/>
        <c:lblAlgn val="ctr"/>
        <c:lblOffset val="100"/>
        <c:noMultiLvlLbl val="0"/>
      </c:catAx>
      <c:valAx>
        <c:axId val="343938623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343922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/>
      </a:pPr>
      <a:endParaRPr lang="bg-BG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Във връзка с взаимодействието си с РЦПППО възползвали ли сте се от някоя от следните видове подкрепа от страна на РЦПППО: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'[Graphics2.xlsx]ОП2 Мярка 3'!$C$40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3'!$B$41:$B$47</c:f>
              <c:strCache>
                <c:ptCount val="7"/>
                <c:pt idx="0">
                  <c:v>Провеждане на работни съвещания с директори и педагогически съветници</c:v>
                </c:pt>
                <c:pt idx="1">
                  <c:v>Разпространение на информация, материали и образци за органи</c:v>
                </c:pt>
                <c:pt idx="2">
                  <c:v>Покана за участие във форми за представяне на добри практики</c:v>
                </c:pt>
                <c:pt idx="3">
                  <c:v>Методическа подкрепа от РЦПППО при заявка и конкретна нужда</c:v>
                </c:pt>
                <c:pt idx="4">
                  <c:v>Индивидуално консултиране по конкретни казуси</c:v>
                </c:pt>
                <c:pt idx="5">
                  <c:v>Не сме получавали подкрепа от РЦПППО досега</c:v>
                </c:pt>
                <c:pt idx="6">
                  <c:v>Не съм запознат/а</c:v>
                </c:pt>
              </c:strCache>
            </c:strRef>
          </c:cat>
          <c:val>
            <c:numRef>
              <c:f>'[Graphics2.xlsx]ОП2 Мярка 3'!$C$41:$C$47</c:f>
              <c:numCache>
                <c:formatCode>#\ ##0.0%</c:formatCode>
                <c:ptCount val="7"/>
                <c:pt idx="0">
                  <c:v>0.69565217391304346</c:v>
                </c:pt>
                <c:pt idx="1">
                  <c:v>0.56521739130434778</c:v>
                </c:pt>
                <c:pt idx="2">
                  <c:v>0.47826086956521741</c:v>
                </c:pt>
                <c:pt idx="3">
                  <c:v>0.47826086956521741</c:v>
                </c:pt>
                <c:pt idx="4">
                  <c:v>0.41304347826086951</c:v>
                </c:pt>
                <c:pt idx="5">
                  <c:v>0.13043478260869565</c:v>
                </c:pt>
                <c:pt idx="6">
                  <c:v>6.5217391304347824E-2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36-4B36-904F-2E276501B2A3}"/>
            </c:ext>
          </c:extLst>
        </c:ser>
        <c:ser>
          <c:idx val="1"/>
          <c:order val="1"/>
          <c:tx>
            <c:strRef>
              <c:f>'[Graphics2.xlsx]ОП2 Мярка 3'!$D$40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'[Graphics2.xlsx]ОП2 Мярка 3'!$B$41:$B$47</c:f>
              <c:strCache>
                <c:ptCount val="7"/>
                <c:pt idx="0">
                  <c:v>Провеждане на работни съвещания с директори и педагогически съветници</c:v>
                </c:pt>
                <c:pt idx="1">
                  <c:v>Разпространение на информация, материали и образци за органи</c:v>
                </c:pt>
                <c:pt idx="2">
                  <c:v>Покана за участие във форми за представяне на добри практики</c:v>
                </c:pt>
                <c:pt idx="3">
                  <c:v>Методическа подкрепа от РЦПППО при заявка и конкретна нужда</c:v>
                </c:pt>
                <c:pt idx="4">
                  <c:v>Индивидуално консултиране по конкретни казуси</c:v>
                </c:pt>
                <c:pt idx="5">
                  <c:v>Не сме получавали подкрепа от РЦПППО досега</c:v>
                </c:pt>
                <c:pt idx="6">
                  <c:v>Не съм запознат/а</c:v>
                </c:pt>
              </c:strCache>
            </c:strRef>
          </c:cat>
          <c:val>
            <c:numRef>
              <c:f>'[Graphics2.xlsx]ОП2 Мярка 3'!$D$41:$D$47</c:f>
              <c:numCache>
                <c:formatCode>#\ ##0.0%</c:formatCode>
                <c:ptCount val="7"/>
                <c:pt idx="0">
                  <c:v>0.26874999999999999</c:v>
                </c:pt>
                <c:pt idx="1">
                  <c:v>0.25</c:v>
                </c:pt>
                <c:pt idx="2">
                  <c:v>0.13125000000000001</c:v>
                </c:pt>
                <c:pt idx="3">
                  <c:v>0.14374999999999999</c:v>
                </c:pt>
                <c:pt idx="4">
                  <c:v>0.18124999999999999</c:v>
                </c:pt>
                <c:pt idx="5">
                  <c:v>9.375E-2</c:v>
                </c:pt>
                <c:pt idx="6">
                  <c:v>0.33750000000000002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36-4B36-904F-2E276501B2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892213007"/>
        <c:axId val="892213423"/>
      </c:barChart>
      <c:catAx>
        <c:axId val="8922130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892213423"/>
        <c:crosses val="autoZero"/>
        <c:auto val="1"/>
        <c:lblAlgn val="ctr"/>
        <c:lblOffset val="100"/>
        <c:noMultiLvlLbl val="0"/>
      </c:catAx>
      <c:valAx>
        <c:axId val="892213423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892213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/>
              <a:t>Какъв приблизително е делът на учениците със  специални образователни потребности във Вашето училище:</a:t>
            </a:r>
            <a:endParaRPr lang="en-US" sz="14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 3 М1 и М2'!$C$1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М2'!$B$2:$B$9</c:f>
              <c:strCache>
                <c:ptCount val="8"/>
                <c:pt idx="0">
                  <c:v>Под 5%</c:v>
                </c:pt>
                <c:pt idx="1">
                  <c:v>Между 5% и 10%</c:v>
                </c:pt>
                <c:pt idx="2">
                  <c:v>Между 11% и 20%</c:v>
                </c:pt>
                <c:pt idx="3">
                  <c:v>Между 21% и 30%</c:v>
                </c:pt>
                <c:pt idx="4">
                  <c:v>Между 31% и 40%</c:v>
                </c:pt>
                <c:pt idx="5">
                  <c:v>Над 50%</c:v>
                </c:pt>
                <c:pt idx="6">
                  <c:v>Няма ученици със СОП в нашето училище</c:v>
                </c:pt>
                <c:pt idx="7">
                  <c:v>Без отговор</c:v>
                </c:pt>
              </c:strCache>
            </c:strRef>
          </c:cat>
          <c:val>
            <c:numRef>
              <c:f>'[Graphics2.xlsx]ОП 3 М1 и М2'!$C$2:$C$9</c:f>
              <c:numCache>
                <c:formatCode>#\ ##0.0%</c:formatCode>
                <c:ptCount val="8"/>
                <c:pt idx="0">
                  <c:v>0.47826086956521741</c:v>
                </c:pt>
                <c:pt idx="1">
                  <c:v>0.21739130434782608</c:v>
                </c:pt>
                <c:pt idx="2">
                  <c:v>6.5217391304347824E-2</c:v>
                </c:pt>
                <c:pt idx="6">
                  <c:v>0.19565217391304349</c:v>
                </c:pt>
                <c:pt idx="7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05-4A49-9AF4-8F09BC5DE4CC}"/>
            </c:ext>
          </c:extLst>
        </c:ser>
        <c:ser>
          <c:idx val="1"/>
          <c:order val="1"/>
          <c:tx>
            <c:strRef>
              <c:f>'[Graphics2.xlsx]ОП 3 М1 и М2'!$D$1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М2'!$B$2:$B$9</c:f>
              <c:strCache>
                <c:ptCount val="8"/>
                <c:pt idx="0">
                  <c:v>Под 5%</c:v>
                </c:pt>
                <c:pt idx="1">
                  <c:v>Между 5% и 10%</c:v>
                </c:pt>
                <c:pt idx="2">
                  <c:v>Между 11% и 20%</c:v>
                </c:pt>
                <c:pt idx="3">
                  <c:v>Между 21% и 30%</c:v>
                </c:pt>
                <c:pt idx="4">
                  <c:v>Между 31% и 40%</c:v>
                </c:pt>
                <c:pt idx="5">
                  <c:v>Над 50%</c:v>
                </c:pt>
                <c:pt idx="6">
                  <c:v>Няма ученици със СОП в нашето училище</c:v>
                </c:pt>
                <c:pt idx="7">
                  <c:v>Без отговор</c:v>
                </c:pt>
              </c:strCache>
            </c:strRef>
          </c:cat>
          <c:val>
            <c:numRef>
              <c:f>'[Graphics2.xlsx]ОП 3 М1 и М2'!$D$2:$D$9</c:f>
              <c:numCache>
                <c:formatCode>#\ ##0.0%</c:formatCode>
                <c:ptCount val="8"/>
                <c:pt idx="0">
                  <c:v>0.54374999999999996</c:v>
                </c:pt>
                <c:pt idx="1">
                  <c:v>0.26874999999999999</c:v>
                </c:pt>
                <c:pt idx="2">
                  <c:v>2.5000000000000001E-2</c:v>
                </c:pt>
                <c:pt idx="3">
                  <c:v>3.125E-2</c:v>
                </c:pt>
                <c:pt idx="4">
                  <c:v>1.2500000000000001E-2</c:v>
                </c:pt>
                <c:pt idx="5">
                  <c:v>6.2500000000000003E-3</c:v>
                </c:pt>
                <c:pt idx="6">
                  <c:v>0.1</c:v>
                </c:pt>
                <c:pt idx="7">
                  <c:v>1.2500000000000001E-2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05-4A49-9AF4-8F09BC5DE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79021903"/>
        <c:axId val="979019407"/>
      </c:barChart>
      <c:catAx>
        <c:axId val="97902190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979019407"/>
        <c:crosses val="autoZero"/>
        <c:auto val="1"/>
        <c:lblAlgn val="ctr"/>
        <c:lblOffset val="100"/>
        <c:noMultiLvlLbl val="0"/>
      </c:catAx>
      <c:valAx>
        <c:axId val="979019407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979021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/>
              <a:t>А с кои от следните условия на средата разполага към момента Вашето училище:</a:t>
            </a:r>
            <a:endParaRPr lang="en-US" sz="14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 3 М1 и М2'!$C$16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20-4A55-9EC5-13829CECBF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20-4A55-9EC5-13829CECBF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М2'!$B$17:$B$26</c:f>
              <c:strCache>
                <c:ptCount val="10"/>
                <c:pt idx="0">
                  <c:v>Кабинети за ресурсно подпомагане</c:v>
                </c:pt>
                <c:pt idx="1">
                  <c:v>Нито едно от посочените</c:v>
                </c:pt>
                <c:pt idx="2">
                  <c:v>Съоръжения за достъпност на входовете (рампи, асансьори и тн.)</c:v>
                </c:pt>
                <c:pt idx="3">
                  <c:v>Разнообразни дидактичните материали  за ресурсно подпомагане</c:v>
                </c:pt>
                <c:pt idx="4">
                  <c:v>Работни и игрови кътове за индивидуална работа с учениците със СОП с ресурсен учител или помощник на учителя </c:v>
                </c:pt>
                <c:pt idx="5">
                  <c:v>Адаптирани детски площадки и съоръжения за игра за ученици с увреждания</c:v>
                </c:pt>
                <c:pt idx="6">
                  <c:v>Достъп за обслужване на ученици с увреждания в останалите помещения (библиотеки, административни кабинети и други) </c:v>
                </c:pt>
                <c:pt idx="7">
                  <c:v>Специализирани зали за терапия за ученици със сензорно-интегративна дисфункция, от аутистичния спектър, с емоционални проблеми</c:v>
                </c:pt>
                <c:pt idx="8">
                  <c:v>Адаптирани санитарни възли за учениците със СОП</c:v>
                </c:pt>
                <c:pt idx="9">
                  <c:v>Високотехнологична техника за работа с невербални ученици и  ученици с множество увреждания </c:v>
                </c:pt>
              </c:strCache>
            </c:strRef>
          </c:cat>
          <c:val>
            <c:numRef>
              <c:f>'[Graphics2.xlsx]ОП 3 М1 и М2'!$C$17:$C$26</c:f>
              <c:numCache>
                <c:formatCode>#\ ##0.0%</c:formatCode>
                <c:ptCount val="10"/>
                <c:pt idx="0">
                  <c:v>0.43478260869565216</c:v>
                </c:pt>
                <c:pt idx="1">
                  <c:v>0.32608695652173914</c:v>
                </c:pt>
                <c:pt idx="2">
                  <c:v>0.2608695652173913</c:v>
                </c:pt>
                <c:pt idx="3">
                  <c:v>0.21739130434782608</c:v>
                </c:pt>
                <c:pt idx="4">
                  <c:v>0.13043478260869565</c:v>
                </c:pt>
                <c:pt idx="5">
                  <c:v>0.10869565217391304</c:v>
                </c:pt>
                <c:pt idx="6">
                  <c:v>4.3478260869565216E-2</c:v>
                </c:pt>
                <c:pt idx="7">
                  <c:v>2.1739130434782608E-2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0-4A55-9EC5-13829CECBF66}"/>
            </c:ext>
          </c:extLst>
        </c:ser>
        <c:ser>
          <c:idx val="1"/>
          <c:order val="1"/>
          <c:tx>
            <c:strRef>
              <c:f>'[Graphics2.xlsx]ОП 3 М1 и М2'!$D$16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М2'!$B$17:$B$26</c:f>
              <c:strCache>
                <c:ptCount val="10"/>
                <c:pt idx="0">
                  <c:v>Кабинети за ресурсно подпомагане</c:v>
                </c:pt>
                <c:pt idx="1">
                  <c:v>Нито едно от посочените</c:v>
                </c:pt>
                <c:pt idx="2">
                  <c:v>Съоръжения за достъпност на входовете (рампи, асансьори и тн.)</c:v>
                </c:pt>
                <c:pt idx="3">
                  <c:v>Разнообразни дидактичните материали  за ресурсно подпомагане</c:v>
                </c:pt>
                <c:pt idx="4">
                  <c:v>Работни и игрови кътове за индивидуална работа с учениците със СОП с ресурсен учител или помощник на учителя </c:v>
                </c:pt>
                <c:pt idx="5">
                  <c:v>Адаптирани детски площадки и съоръжения за игра за ученици с увреждания</c:v>
                </c:pt>
                <c:pt idx="6">
                  <c:v>Достъп за обслужване на ученици с увреждания в останалите помещения (библиотеки, административни кабинети и други) </c:v>
                </c:pt>
                <c:pt idx="7">
                  <c:v>Специализирани зали за терапия за ученици със сензорно-интегративна дисфункция, от аутистичния спектър, с емоционални проблеми</c:v>
                </c:pt>
                <c:pt idx="8">
                  <c:v>Адаптирани санитарни възли за учениците със СОП</c:v>
                </c:pt>
                <c:pt idx="9">
                  <c:v>Високотехнологична техника за работа с невербални ученици и  ученици с множество увреждания </c:v>
                </c:pt>
              </c:strCache>
            </c:strRef>
          </c:cat>
          <c:val>
            <c:numRef>
              <c:f>'[Graphics2.xlsx]ОП 3 М1 и М2'!$D$17:$D$26</c:f>
              <c:numCache>
                <c:formatCode>#\ ##0.0%</c:formatCode>
                <c:ptCount val="10"/>
                <c:pt idx="0">
                  <c:v>0.63124999999999998</c:v>
                </c:pt>
                <c:pt idx="1">
                  <c:v>0.16875000000000001</c:v>
                </c:pt>
                <c:pt idx="2">
                  <c:v>0.31874999999999998</c:v>
                </c:pt>
                <c:pt idx="3">
                  <c:v>0.3125</c:v>
                </c:pt>
                <c:pt idx="4">
                  <c:v>0.13750000000000001</c:v>
                </c:pt>
                <c:pt idx="5">
                  <c:v>1.2500000000000001E-2</c:v>
                </c:pt>
                <c:pt idx="6">
                  <c:v>0.1</c:v>
                </c:pt>
                <c:pt idx="7">
                  <c:v>3.125E-2</c:v>
                </c:pt>
                <c:pt idx="8">
                  <c:v>9.375E-2</c:v>
                </c:pt>
                <c:pt idx="9">
                  <c:v>3.7499999999999999E-2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20-4A55-9EC5-13829CECB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038544975"/>
        <c:axId val="1038547471"/>
      </c:barChart>
      <c:catAx>
        <c:axId val="10385449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38547471"/>
        <c:crosses val="autoZero"/>
        <c:auto val="1"/>
        <c:lblAlgn val="ctr"/>
        <c:lblOffset val="100"/>
        <c:noMultiLvlLbl val="0"/>
      </c:catAx>
      <c:valAx>
        <c:axId val="1038547471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038544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До каква  степен следните твърдения се отнасят до Вашия екип: Педагогическите специалисти в моя екип се чувстват уверени в умението си да…</a:t>
            </a:r>
            <a:r>
              <a:rPr lang="en-US" sz="1100" b="1"/>
              <a:t> </a:t>
            </a:r>
            <a:r>
              <a:rPr lang="bg-BG" sz="1100" b="1"/>
              <a:t>(Директори)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'Увереност в умения - Д и У'!$J$2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'Увереност в умения - Д и У'!$K$1:$L$1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У'!$K$2:$L$2</c:f>
              <c:numCache>
                <c:formatCode>#,##0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BB-4699-9BB4-97A9CE99B7BA}"/>
            </c:ext>
          </c:extLst>
        </c:ser>
        <c:ser>
          <c:idx val="1"/>
          <c:order val="1"/>
          <c:tx>
            <c:strRef>
              <c:f>'Увереност в умения - Д и У'!$J$3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У'!$K$1:$L$1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У'!$K$3:$L$3</c:f>
              <c:numCache>
                <c:formatCode>#\ ##0.0%</c:formatCode>
                <c:ptCount val="2"/>
                <c:pt idx="0">
                  <c:v>4.3478260869565216E-2</c:v>
                </c:pt>
                <c:pt idx="1">
                  <c:v>0.10869565217391304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BB-4699-9BB4-97A9CE99B7BA}"/>
            </c:ext>
          </c:extLst>
        </c:ser>
        <c:ser>
          <c:idx val="2"/>
          <c:order val="2"/>
          <c:tx>
            <c:strRef>
              <c:f>'Увереност в умения - Д и У'!$J$4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114942528735632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3BB-4699-9BB4-97A9CE99B7BA}"/>
                </c:ext>
              </c:extLst>
            </c:dLbl>
            <c:dLbl>
              <c:idx val="1"/>
              <c:layout>
                <c:manualLayout>
                  <c:x val="8.6206896551724137E-3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3BB-4699-9BB4-97A9CE99B7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У'!$K$1:$L$1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У'!$K$4:$L$4</c:f>
              <c:numCache>
                <c:formatCode>#\ ##0.0%</c:formatCode>
                <c:ptCount val="2"/>
                <c:pt idx="0">
                  <c:v>8.6956521739130432E-2</c:v>
                </c:pt>
                <c:pt idx="1">
                  <c:v>0.10869565217391304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BB-4699-9BB4-97A9CE99B7BA}"/>
            </c:ext>
          </c:extLst>
        </c:ser>
        <c:ser>
          <c:idx val="3"/>
          <c:order val="3"/>
          <c:tx>
            <c:strRef>
              <c:f>'Увереност в умения - Д и У'!$J$5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У'!$K$1:$L$1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У'!$K$5:$L$5</c:f>
              <c:numCache>
                <c:formatCode>#\ ##0.0%</c:formatCode>
                <c:ptCount val="2"/>
                <c:pt idx="0">
                  <c:v>0.56521739130434778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BB-4699-9BB4-97A9CE99B7BA}"/>
            </c:ext>
          </c:extLst>
        </c:ser>
        <c:ser>
          <c:idx val="4"/>
          <c:order val="4"/>
          <c:tx>
            <c:strRef>
              <c:f>'Увереност в умения - Д и У'!$J$6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У'!$K$1:$L$1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У'!$K$6:$L$6</c:f>
              <c:numCache>
                <c:formatCode>#\ ##0.0%</c:formatCode>
                <c:ptCount val="2"/>
                <c:pt idx="0">
                  <c:v>0.2391304347826087</c:v>
                </c:pt>
                <c:pt idx="1">
                  <c:v>0.21739130434782608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BB-4699-9BB4-97A9CE99B7BA}"/>
            </c:ext>
          </c:extLst>
        </c:ser>
        <c:ser>
          <c:idx val="5"/>
          <c:order val="5"/>
          <c:tx>
            <c:strRef>
              <c:f>'Увереност в умения - Д и У'!$J$7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У'!$K$1:$L$1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У'!$K$7:$L$7</c:f>
              <c:numCache>
                <c:formatCode>#\ ##0.0%</c:formatCode>
                <c:ptCount val="2"/>
                <c:pt idx="0">
                  <c:v>6.5217391304347824E-2</c:v>
                </c:pt>
                <c:pt idx="1">
                  <c:v>6.5217391304347824E-2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3BB-4699-9BB4-97A9CE99B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9103792"/>
        <c:axId val="1419092144"/>
      </c:barChart>
      <c:catAx>
        <c:axId val="1419103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419092144"/>
        <c:crosses val="autoZero"/>
        <c:auto val="1"/>
        <c:lblAlgn val="ctr"/>
        <c:lblOffset val="100"/>
        <c:noMultiLvlLbl val="0"/>
      </c:catAx>
      <c:valAx>
        <c:axId val="14190921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910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От какви условия на средата може да се ползва Вашето дете в своето училище: (Родители на деца със СОП)</a:t>
            </a:r>
          </a:p>
        </c:rich>
      </c:tx>
      <c:layout>
        <c:manualLayout>
          <c:xMode val="edge"/>
          <c:yMode val="edge"/>
          <c:x val="0.10254356121182215"/>
          <c:y val="1.66073567539199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 3 М1 и М2'!$C$32</c:f>
              <c:strCache>
                <c:ptCount val="1"/>
                <c:pt idx="0">
                  <c:v>Родители на деца със СОП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М2'!$B$33:$B$39</c:f>
              <c:strCache>
                <c:ptCount val="7"/>
                <c:pt idx="0">
                  <c:v>Ресурсно подпомагане</c:v>
                </c:pt>
                <c:pt idx="1">
                  <c:v>Учители, подготвени по подходящи методики за преподаване на ученици със СОП</c:v>
                </c:pt>
                <c:pt idx="2">
                  <c:v>Достъпна архитектурна среда</c:v>
                </c:pt>
                <c:pt idx="3">
                  <c:v>Специализирано оборудване за работа с ученици със СОП</c:v>
                </c:pt>
                <c:pt idx="4">
                  <c:v>Технически средства за подпомагане на обучението на ученици</c:v>
                </c:pt>
                <c:pt idx="5">
                  <c:v>Училището на детето ми не разполага с никое от посочените условия</c:v>
                </c:pt>
                <c:pt idx="6">
                  <c:v>Не знам, нямам информация</c:v>
                </c:pt>
              </c:strCache>
            </c:strRef>
          </c:cat>
          <c:val>
            <c:numRef>
              <c:f>'[Graphics2.xlsx]ОП 3 М1 и М2'!$C$33:$C$39</c:f>
              <c:numCache>
                <c:formatCode>#\ ##0.0%</c:formatCode>
                <c:ptCount val="7"/>
                <c:pt idx="0">
                  <c:v>0.5</c:v>
                </c:pt>
                <c:pt idx="1">
                  <c:v>0.33333333333333337</c:v>
                </c:pt>
                <c:pt idx="2">
                  <c:v>0.16666666666666669</c:v>
                </c:pt>
                <c:pt idx="3">
                  <c:v>0.16666666666666669</c:v>
                </c:pt>
                <c:pt idx="4">
                  <c:v>8.3333333333333343E-2</c:v>
                </c:pt>
                <c:pt idx="5">
                  <c:v>8.3333333333333343E-2</c:v>
                </c:pt>
                <c:pt idx="6">
                  <c:v>8.3333333333333343E-2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29-416B-BF5B-745DC1197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68619407"/>
        <c:axId val="968620655"/>
      </c:barChart>
      <c:catAx>
        <c:axId val="9686194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968620655"/>
        <c:crosses val="autoZero"/>
        <c:auto val="1"/>
        <c:lblAlgn val="ctr"/>
        <c:lblOffset val="100"/>
        <c:noMultiLvlLbl val="0"/>
      </c:catAx>
      <c:valAx>
        <c:axId val="968620655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968619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От кои от следните подобрения на средата би имало нужда Вашето училище: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 3 М1 и М2'!$C$44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М2'!$B$45:$B$54</c:f>
              <c:strCache>
                <c:ptCount val="10"/>
                <c:pt idx="0">
                  <c:v>Обогатяване на дидактичните материали  за ресурсно подпомага</c:v>
                </c:pt>
                <c:pt idx="1">
                  <c:v>Организиране на работни и игрови кътове за индивидуална работа</c:v>
                </c:pt>
                <c:pt idx="2">
                  <c:v>Оборудване на кабинети за ресурсно подпомагане</c:v>
                </c:pt>
                <c:pt idx="3">
                  <c:v>Изграждане на съоръжения за достъпност на входовете (рампи, асансьори  т.н.)</c:v>
                </c:pt>
                <c:pt idx="4">
                  <c:v>Изграждане на адаптирани санитарни възли за ученици със СОП</c:v>
                </c:pt>
                <c:pt idx="5">
                  <c:v>Изграждане и адаптиране на детски площадки и съоръжения за игра за ученици с увреждания </c:v>
                </c:pt>
                <c:pt idx="6">
                  <c:v>Осигуряване на специализирани зали за терапия за ученици със сензорно – интегративна дисфункция, от аутистичния спектър, с емоционални проблеми</c:v>
                </c:pt>
                <c:pt idx="7">
                  <c:v>Осигуряване на високотехнологична техника за работа с невербални ученици</c:v>
                </c:pt>
                <c:pt idx="8">
                  <c:v>Нито едно от посочените</c:v>
                </c:pt>
                <c:pt idx="9">
                  <c:v>Осигуряване на достъп за обслужване на ученици с увреждания</c:v>
                </c:pt>
              </c:strCache>
            </c:strRef>
          </c:cat>
          <c:val>
            <c:numRef>
              <c:f>'[Graphics2.xlsx]ОП 3 М1 и М2'!$C$45:$C$54</c:f>
              <c:numCache>
                <c:formatCode>#\ ##0.0%</c:formatCode>
                <c:ptCount val="10"/>
                <c:pt idx="0">
                  <c:v>0.52173913043478259</c:v>
                </c:pt>
                <c:pt idx="1">
                  <c:v>0.52173913043478259</c:v>
                </c:pt>
                <c:pt idx="2">
                  <c:v>0.45652173913043476</c:v>
                </c:pt>
                <c:pt idx="3">
                  <c:v>0.34782608695652173</c:v>
                </c:pt>
                <c:pt idx="4">
                  <c:v>0.34782608695652173</c:v>
                </c:pt>
                <c:pt idx="5">
                  <c:v>0.28260869565217389</c:v>
                </c:pt>
                <c:pt idx="6">
                  <c:v>0.21739130434782608</c:v>
                </c:pt>
                <c:pt idx="7">
                  <c:v>0.17391304347826086</c:v>
                </c:pt>
                <c:pt idx="8">
                  <c:v>0.13043478260869565</c:v>
                </c:pt>
                <c:pt idx="9">
                  <c:v>0.10869565217391304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D1-489F-B5B1-6B31113F2713}"/>
            </c:ext>
          </c:extLst>
        </c:ser>
        <c:ser>
          <c:idx val="1"/>
          <c:order val="1"/>
          <c:tx>
            <c:strRef>
              <c:f>'[Graphics2.xlsx]ОП 3 М1 и М2'!$D$44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М2'!$B$45:$B$54</c:f>
              <c:strCache>
                <c:ptCount val="10"/>
                <c:pt idx="0">
                  <c:v>Обогатяване на дидактичните материали  за ресурсно подпомага</c:v>
                </c:pt>
                <c:pt idx="1">
                  <c:v>Организиране на работни и игрови кътове за индивидуална работа</c:v>
                </c:pt>
                <c:pt idx="2">
                  <c:v>Оборудване на кабинети за ресурсно подпомагане</c:v>
                </c:pt>
                <c:pt idx="3">
                  <c:v>Изграждане на съоръжения за достъпност на входовете (рампи, асансьори  т.н.)</c:v>
                </c:pt>
                <c:pt idx="4">
                  <c:v>Изграждане на адаптирани санитарни възли за ученици със СОП</c:v>
                </c:pt>
                <c:pt idx="5">
                  <c:v>Изграждане и адаптиране на детски площадки и съоръжения за игра за ученици с увреждания </c:v>
                </c:pt>
                <c:pt idx="6">
                  <c:v>Осигуряване на специализирани зали за терапия за ученици със сензорно – интегративна дисфункция, от аутистичния спектър, с емоционални проблеми</c:v>
                </c:pt>
                <c:pt idx="7">
                  <c:v>Осигуряване на високотехнологична техника за работа с невербални ученици</c:v>
                </c:pt>
                <c:pt idx="8">
                  <c:v>Нито едно от посочените</c:v>
                </c:pt>
                <c:pt idx="9">
                  <c:v>Осигуряване на достъп за обслужване на ученици с увреждания</c:v>
                </c:pt>
              </c:strCache>
            </c:strRef>
          </c:cat>
          <c:val>
            <c:numRef>
              <c:f>'[Graphics2.xlsx]ОП 3 М1 и М2'!$D$45:$D$54</c:f>
              <c:numCache>
                <c:formatCode>#\ ##0.0%</c:formatCode>
                <c:ptCount val="10"/>
                <c:pt idx="0">
                  <c:v>0.36249999999999999</c:v>
                </c:pt>
                <c:pt idx="1">
                  <c:v>0.33124999999999999</c:v>
                </c:pt>
                <c:pt idx="2">
                  <c:v>0.28125</c:v>
                </c:pt>
                <c:pt idx="3">
                  <c:v>0.25</c:v>
                </c:pt>
                <c:pt idx="4">
                  <c:v>0.28125</c:v>
                </c:pt>
                <c:pt idx="5">
                  <c:v>0.23749999999999999</c:v>
                </c:pt>
                <c:pt idx="6">
                  <c:v>0.21249999999999999</c:v>
                </c:pt>
                <c:pt idx="7">
                  <c:v>0.19375000000000001</c:v>
                </c:pt>
                <c:pt idx="8">
                  <c:v>0.15</c:v>
                </c:pt>
                <c:pt idx="9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D1-489F-B5B1-6B31113F2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886173423"/>
        <c:axId val="886174671"/>
      </c:barChart>
      <c:catAx>
        <c:axId val="8861734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886174671"/>
        <c:crosses val="autoZero"/>
        <c:auto val="1"/>
        <c:lblAlgn val="ctr"/>
        <c:lblOffset val="100"/>
        <c:noMultiLvlLbl val="0"/>
      </c:catAx>
      <c:valAx>
        <c:axId val="886174671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886173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Какви трудности срещате във връзка с обучението на ученици със специални образователни потребности във Вашето училище: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 3 М1 и М2'!$C$74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М2'!$B$75:$B$82</c:f>
              <c:strCache>
                <c:ptCount val="8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Учениците със СОП трудно възприемат учебния материал</c:v>
                </c:pt>
                <c:pt idx="2">
                  <c:v>Педагогическите специалисти нямат достатъчна подготовка за работата с  ученици със СОП</c:v>
                </c:pt>
                <c:pt idx="3">
                  <c:v>Присъствието на ученик със  СОП води до проблеми с дисциплината в клас </c:v>
                </c:pt>
                <c:pt idx="4">
                  <c:v>Физическата среда в училище не е пригодена напълно за нуждите на учениците  със СОП</c:v>
                </c:pt>
                <c:pt idx="5">
                  <c:v>Учениците в клас са твърде много и учителите трудно успява да обърнат внимание на всеки ученик индивидуално </c:v>
                </c:pt>
                <c:pt idx="6">
                  <c:v>В нашето училище не се обучават ученици със СОП</c:v>
                </c:pt>
                <c:pt idx="7">
                  <c:v>Нито едно от посочените</c:v>
                </c:pt>
              </c:strCache>
            </c:strRef>
          </c:cat>
          <c:val>
            <c:numRef>
              <c:f>'[Graphics2.xlsx]ОП 3 М1 и М2'!$C$75:$C$82</c:f>
              <c:numCache>
                <c:formatCode>#\ ##0.0%</c:formatCode>
                <c:ptCount val="8"/>
                <c:pt idx="0">
                  <c:v>0.63043478260869568</c:v>
                </c:pt>
                <c:pt idx="1">
                  <c:v>0.54347826086956519</c:v>
                </c:pt>
                <c:pt idx="2">
                  <c:v>0.45652173913043476</c:v>
                </c:pt>
                <c:pt idx="3">
                  <c:v>0.32608695652173914</c:v>
                </c:pt>
                <c:pt idx="4">
                  <c:v>0.2608695652173913</c:v>
                </c:pt>
                <c:pt idx="5">
                  <c:v>0.13043478260869565</c:v>
                </c:pt>
                <c:pt idx="6">
                  <c:v>0.13043478260869565</c:v>
                </c:pt>
                <c:pt idx="7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4-407D-8350-E1A50746C8D5}"/>
            </c:ext>
          </c:extLst>
        </c:ser>
        <c:ser>
          <c:idx val="1"/>
          <c:order val="1"/>
          <c:tx>
            <c:strRef>
              <c:f>'[Graphics2.xlsx]ОП 3 М1 и М2'!$D$74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М2'!$B$75:$B$82</c:f>
              <c:strCache>
                <c:ptCount val="8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Учениците със СОП трудно възприемат учебния материал</c:v>
                </c:pt>
                <c:pt idx="2">
                  <c:v>Педагогическите специалисти нямат достатъчна подготовка за работата с  ученици със СОП</c:v>
                </c:pt>
                <c:pt idx="3">
                  <c:v>Присъствието на ученик със  СОП води до проблеми с дисциплината в клас </c:v>
                </c:pt>
                <c:pt idx="4">
                  <c:v>Физическата среда в училище не е пригодена напълно за нуждите на учениците  със СОП</c:v>
                </c:pt>
                <c:pt idx="5">
                  <c:v>Учениците в клас са твърде много и учителите трудно успява да обърнат внимание на всеки ученик индивидуално </c:v>
                </c:pt>
                <c:pt idx="6">
                  <c:v>В нашето училище не се обучават ученици със СОП</c:v>
                </c:pt>
                <c:pt idx="7">
                  <c:v>Нито едно от посочените</c:v>
                </c:pt>
              </c:strCache>
            </c:strRef>
          </c:cat>
          <c:val>
            <c:numRef>
              <c:f>'[Graphics2.xlsx]ОП 3 М1 и М2'!$D$75:$D$82</c:f>
              <c:numCache>
                <c:formatCode>#\ ##0.0%</c:formatCode>
                <c:ptCount val="8"/>
                <c:pt idx="0">
                  <c:v>0.63749999999999996</c:v>
                </c:pt>
                <c:pt idx="1">
                  <c:v>0.66874999999999996</c:v>
                </c:pt>
                <c:pt idx="2">
                  <c:v>0.34375</c:v>
                </c:pt>
                <c:pt idx="3">
                  <c:v>0.41875000000000001</c:v>
                </c:pt>
                <c:pt idx="4">
                  <c:v>0.23749999999999999</c:v>
                </c:pt>
                <c:pt idx="5">
                  <c:v>0.36875000000000002</c:v>
                </c:pt>
                <c:pt idx="6">
                  <c:v>0.1125</c:v>
                </c:pt>
                <c:pt idx="7">
                  <c:v>6.8750000000000006E-2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4-407D-8350-E1A50746C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00725455"/>
        <c:axId val="900725871"/>
      </c:barChart>
      <c:catAx>
        <c:axId val="90072545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900725871"/>
        <c:crosses val="autoZero"/>
        <c:auto val="1"/>
        <c:lblAlgn val="ctr"/>
        <c:lblOffset val="100"/>
        <c:noMultiLvlLbl val="0"/>
      </c:catAx>
      <c:valAx>
        <c:axId val="900725871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900725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До каква степен бихте се съгласили със следните твърдения: </a:t>
            </a:r>
            <a:r>
              <a:rPr lang="en-GB" sz="1100" b="1"/>
              <a:t> (</a:t>
            </a:r>
            <a:r>
              <a:rPr lang="bg-BG" sz="1100" b="1"/>
              <a:t>Родители)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50128596208667142"/>
          <c:y val="8.8039571324897634E-2"/>
          <c:w val="0.47935027721688378"/>
          <c:h val="0.729731399371758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'[Graphics2.xlsx]ОП 3 М1 и М2'!$B$91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786312161496872E-2"/>
                  <c:y val="2.505653380147920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9F8-43CB-B0F9-648D22EE8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М2'!$A$92:$A$97</c:f>
              <c:strCache>
                <c:ptCount val="6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Физическата среда в училище не е пригодена напълно за нуждите на учениците със СОП</c:v>
                </c:pt>
                <c:pt idx="2">
                  <c:v> Учениците със СОП трудно възприемат учебния материал</c:v>
                </c:pt>
                <c:pt idx="3">
                  <c:v>Учениците в клас са твърде много и учителите трудно успява да обърнат внимание на всеки ученик по отделно</c:v>
                </c:pt>
                <c:pt idx="4">
                  <c:v>Учителите нямат достатъчна подготовка за работата с  ученици със СОП</c:v>
                </c:pt>
                <c:pt idx="5">
                  <c:v>Присъствието на ученик със  СОП води до проблеми с дисциплината в клас</c:v>
                </c:pt>
              </c:strCache>
            </c:strRef>
          </c:cat>
          <c:val>
            <c:numRef>
              <c:f>'[Graphics2.xlsx]ОП 3 М1 и М2'!$B$92:$B$97</c:f>
              <c:numCache>
                <c:formatCode>#\ ##0.0%</c:formatCode>
                <c:ptCount val="6"/>
                <c:pt idx="0">
                  <c:v>4.6035805626598467E-2</c:v>
                </c:pt>
                <c:pt idx="1">
                  <c:v>6.6496163682864443E-2</c:v>
                </c:pt>
                <c:pt idx="2">
                  <c:v>3.3248081841432221E-2</c:v>
                </c:pt>
                <c:pt idx="3">
                  <c:v>0.20971867007672634</c:v>
                </c:pt>
                <c:pt idx="4">
                  <c:v>6.1381074168797956E-2</c:v>
                </c:pt>
                <c:pt idx="5">
                  <c:v>0.12531969309462915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F8-43CB-B0F9-648D22EE8D54}"/>
            </c:ext>
          </c:extLst>
        </c:ser>
        <c:ser>
          <c:idx val="1"/>
          <c:order val="1"/>
          <c:tx>
            <c:strRef>
              <c:f>'[Graphics2.xlsx]ОП 3 М1 и М2'!$C$91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213181871191688E-17"/>
                  <c:y val="9.5467899448129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9F8-43CB-B0F9-648D22EE8D54}"/>
                </c:ext>
              </c:extLst>
            </c:dLbl>
            <c:dLbl>
              <c:idx val="2"/>
              <c:layout>
                <c:manualLayout>
                  <c:x val="1.57557853274249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9F8-43CB-B0F9-648D22EE8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М2'!$A$92:$A$97</c:f>
              <c:strCache>
                <c:ptCount val="6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Физическата среда в училище не е пригодена напълно за нуждите на учениците със СОП</c:v>
                </c:pt>
                <c:pt idx="2">
                  <c:v> Учениците със СОП трудно възприемат учебния материал</c:v>
                </c:pt>
                <c:pt idx="3">
                  <c:v>Учениците в клас са твърде много и учителите трудно успява да обърнат внимание на всеки ученик по отделно</c:v>
                </c:pt>
                <c:pt idx="4">
                  <c:v>Учителите нямат достатъчна подготовка за работата с  ученици със СОП</c:v>
                </c:pt>
                <c:pt idx="5">
                  <c:v>Присъствието на ученик със  СОП води до проблеми с дисциплината в клас</c:v>
                </c:pt>
              </c:strCache>
            </c:strRef>
          </c:cat>
          <c:val>
            <c:numRef>
              <c:f>'[Graphics2.xlsx]ОП 3 М1 и М2'!$C$92:$C$97</c:f>
              <c:numCache>
                <c:formatCode>#\ ##0.0%</c:formatCode>
                <c:ptCount val="6"/>
                <c:pt idx="0">
                  <c:v>3.8363171355498722E-2</c:v>
                </c:pt>
                <c:pt idx="1">
                  <c:v>4.3478260869565216E-2</c:v>
                </c:pt>
                <c:pt idx="2">
                  <c:v>4.0920716112531973E-2</c:v>
                </c:pt>
                <c:pt idx="3">
                  <c:v>0.13554987212276215</c:v>
                </c:pt>
                <c:pt idx="4">
                  <c:v>4.6035805626598467E-2</c:v>
                </c:pt>
                <c:pt idx="5">
                  <c:v>0.12531969309462915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F8-43CB-B0F9-648D22EE8D54}"/>
            </c:ext>
          </c:extLst>
        </c:ser>
        <c:ser>
          <c:idx val="2"/>
          <c:order val="2"/>
          <c:tx>
            <c:strRef>
              <c:f>'[Graphics2.xlsx]ОП 3 М1 и М2'!$D$91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57557853274249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9F8-43CB-B0F9-648D22EE8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М2'!$A$92:$A$97</c:f>
              <c:strCache>
                <c:ptCount val="6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Физическата среда в училище не е пригодена напълно за нуждите на учениците със СОП</c:v>
                </c:pt>
                <c:pt idx="2">
                  <c:v> Учениците със СОП трудно възприемат учебния материал</c:v>
                </c:pt>
                <c:pt idx="3">
                  <c:v>Учениците в клас са твърде много и учителите трудно успява да обърнат внимание на всеки ученик по отделно</c:v>
                </c:pt>
                <c:pt idx="4">
                  <c:v>Учителите нямат достатъчна подготовка за работата с  ученици със СОП</c:v>
                </c:pt>
                <c:pt idx="5">
                  <c:v>Присъствието на ученик със  СОП води до проблеми с дисциплината в клас</c:v>
                </c:pt>
              </c:strCache>
            </c:strRef>
          </c:cat>
          <c:val>
            <c:numRef>
              <c:f>'[Graphics2.xlsx]ОП 3 М1 и М2'!$D$92:$D$97</c:f>
              <c:numCache>
                <c:formatCode>#\ ##0.0%</c:formatCode>
                <c:ptCount val="6"/>
                <c:pt idx="0">
                  <c:v>9.9744245524296671E-2</c:v>
                </c:pt>
                <c:pt idx="1">
                  <c:v>0.14322250639386189</c:v>
                </c:pt>
                <c:pt idx="2">
                  <c:v>0.15345268542199489</c:v>
                </c:pt>
                <c:pt idx="3">
                  <c:v>0.1918158567774936</c:v>
                </c:pt>
                <c:pt idx="4">
                  <c:v>0.17647058823529413</c:v>
                </c:pt>
                <c:pt idx="5">
                  <c:v>0.14066496163682862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F8-43CB-B0F9-648D22EE8D54}"/>
            </c:ext>
          </c:extLst>
        </c:ser>
        <c:ser>
          <c:idx val="3"/>
          <c:order val="3"/>
          <c:tx>
            <c:strRef>
              <c:f>'[Graphics2.xlsx]ОП 3 М1 и М2'!$E$91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rgbClr val="35CEC3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18168389955686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9F8-43CB-B0F9-648D22EE8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М2'!$A$92:$A$97</c:f>
              <c:strCache>
                <c:ptCount val="6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Физическата среда в училище не е пригодена напълно за нуждите на учениците със СОП</c:v>
                </c:pt>
                <c:pt idx="2">
                  <c:v> Учениците със СОП трудно възприемат учебния материал</c:v>
                </c:pt>
                <c:pt idx="3">
                  <c:v>Учениците в клас са твърде много и учителите трудно успява да обърнат внимание на всеки ученик по отделно</c:v>
                </c:pt>
                <c:pt idx="4">
                  <c:v>Учителите нямат достатъчна подготовка за работата с  ученици със СОП</c:v>
                </c:pt>
                <c:pt idx="5">
                  <c:v>Присъствието на ученик със  СОП води до проблеми с дисциплината в клас</c:v>
                </c:pt>
              </c:strCache>
            </c:strRef>
          </c:cat>
          <c:val>
            <c:numRef>
              <c:f>'[Graphics2.xlsx]ОП 3 М1 и М2'!$E$92:$E$97</c:f>
              <c:numCache>
                <c:formatCode>#\ ##0.0%</c:formatCode>
                <c:ptCount val="6"/>
                <c:pt idx="0">
                  <c:v>0.16879795396419436</c:v>
                </c:pt>
                <c:pt idx="1">
                  <c:v>0.15345268542199489</c:v>
                </c:pt>
                <c:pt idx="2">
                  <c:v>0.14066496163682862</c:v>
                </c:pt>
                <c:pt idx="3">
                  <c:v>0.12020460358056266</c:v>
                </c:pt>
                <c:pt idx="4">
                  <c:v>0.10741687979539641</c:v>
                </c:pt>
                <c:pt idx="5">
                  <c:v>8.9514066496163683E-2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F8-43CB-B0F9-648D22EE8D54}"/>
            </c:ext>
          </c:extLst>
        </c:ser>
        <c:ser>
          <c:idx val="4"/>
          <c:order val="4"/>
          <c:tx>
            <c:strRef>
              <c:f>'[Graphics2.xlsx]ОП 3 М1 и М2'!$F$91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37863121614967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9F8-43CB-B0F9-648D22EE8D54}"/>
                </c:ext>
              </c:extLst>
            </c:dLbl>
            <c:dLbl>
              <c:idx val="3"/>
              <c:layout>
                <c:manualLayout>
                  <c:x val="0"/>
                  <c:y val="-8.1209840742187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9F8-43CB-B0F9-648D22EE8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М2'!$A$92:$A$97</c:f>
              <c:strCache>
                <c:ptCount val="6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Физическата среда в училище не е пригодена напълно за нуждите на учениците със СОП</c:v>
                </c:pt>
                <c:pt idx="2">
                  <c:v> Учениците със СОП трудно възприемат учебния материал</c:v>
                </c:pt>
                <c:pt idx="3">
                  <c:v>Учениците в клас са твърде много и учителите трудно успява да обърнат внимание на всеки ученик по отделно</c:v>
                </c:pt>
                <c:pt idx="4">
                  <c:v>Учителите нямат достатъчна подготовка за работата с  ученици със СОП</c:v>
                </c:pt>
                <c:pt idx="5">
                  <c:v>Присъствието на ученик със  СОП води до проблеми с дисциплината в клас</c:v>
                </c:pt>
              </c:strCache>
            </c:strRef>
          </c:cat>
          <c:val>
            <c:numRef>
              <c:f>'[Graphics2.xlsx]ОП 3 М1 и М2'!$F$92:$F$97</c:f>
              <c:numCache>
                <c:formatCode>#\ ##0.0%</c:formatCode>
                <c:ptCount val="6"/>
                <c:pt idx="0">
                  <c:v>0.2710997442455243</c:v>
                </c:pt>
                <c:pt idx="1">
                  <c:v>0.14322250639386189</c:v>
                </c:pt>
                <c:pt idx="2">
                  <c:v>0.13299232736572889</c:v>
                </c:pt>
                <c:pt idx="3">
                  <c:v>0.15089514066496165</c:v>
                </c:pt>
                <c:pt idx="4">
                  <c:v>0.13810741687979541</c:v>
                </c:pt>
                <c:pt idx="5">
                  <c:v>0.10741687979539641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9F8-43CB-B0F9-648D22EE8D54}"/>
            </c:ext>
          </c:extLst>
        </c:ser>
        <c:ser>
          <c:idx val="5"/>
          <c:order val="5"/>
          <c:tx>
            <c:strRef>
              <c:f>'[Graphics2.xlsx]ОП 3 М1 и М2'!$G$91</c:f>
              <c:strCache>
                <c:ptCount val="1"/>
                <c:pt idx="0">
                  <c:v>Не мога да преценя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М2'!$A$92:$A$97</c:f>
              <c:strCache>
                <c:ptCount val="6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Физическата среда в училище не е пригодена напълно за нуждите на учениците със СОП</c:v>
                </c:pt>
                <c:pt idx="2">
                  <c:v> Учениците със СОП трудно възприемат учебния материал</c:v>
                </c:pt>
                <c:pt idx="3">
                  <c:v>Учениците в клас са твърде много и учителите трудно успява да обърнат внимание на всеки ученик по отделно</c:v>
                </c:pt>
                <c:pt idx="4">
                  <c:v>Учителите нямат достатъчна подготовка за работата с  ученици със СОП</c:v>
                </c:pt>
                <c:pt idx="5">
                  <c:v>Присъствието на ученик със  СОП води до проблеми с дисциплината в клас</c:v>
                </c:pt>
              </c:strCache>
            </c:strRef>
          </c:cat>
          <c:val>
            <c:numRef>
              <c:f>'[Graphics2.xlsx]ОП 3 М1 и М2'!$G$92:$G$97</c:f>
              <c:numCache>
                <c:formatCode>#\ ##0.0%</c:formatCode>
                <c:ptCount val="6"/>
                <c:pt idx="0">
                  <c:v>0.28388746803069054</c:v>
                </c:pt>
                <c:pt idx="1">
                  <c:v>0.35294117647058826</c:v>
                </c:pt>
                <c:pt idx="2">
                  <c:v>0.39386189258312021</c:v>
                </c:pt>
                <c:pt idx="3">
                  <c:v>0.13810741687979541</c:v>
                </c:pt>
                <c:pt idx="4">
                  <c:v>0.38107416879795397</c:v>
                </c:pt>
                <c:pt idx="5">
                  <c:v>0.32736572890025578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9F8-43CB-B0F9-648D22EE8D54}"/>
            </c:ext>
          </c:extLst>
        </c:ser>
        <c:ser>
          <c:idx val="6"/>
          <c:order val="6"/>
          <c:tx>
            <c:strRef>
              <c:f>'[Graphics2.xlsx]ОП 3 М1 и М2'!$H$91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694731659281144E-3"/>
                  <c:y val="3.1824303584963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9F8-43CB-B0F9-648D22EE8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М2'!$A$92:$A$97</c:f>
              <c:strCache>
                <c:ptCount val="6"/>
                <c:pt idx="0">
                  <c:v>Работата с  ученици със СОП изисква много внимание от страна на учителите конкретно към ученика със СОП</c:v>
                </c:pt>
                <c:pt idx="1">
                  <c:v>Физическата среда в училище не е пригодена напълно за нуждите на учениците със СОП</c:v>
                </c:pt>
                <c:pt idx="2">
                  <c:v> Учениците със СОП трудно възприемат учебния материал</c:v>
                </c:pt>
                <c:pt idx="3">
                  <c:v>Учениците в клас са твърде много и учителите трудно успява да обърнат внимание на всеки ученик по отделно</c:v>
                </c:pt>
                <c:pt idx="4">
                  <c:v>Учителите нямат достатъчна подготовка за работата с  ученици със СОП</c:v>
                </c:pt>
                <c:pt idx="5">
                  <c:v>Присъствието на ученик със  СОП води до проблеми с дисциплината в клас</c:v>
                </c:pt>
              </c:strCache>
            </c:strRef>
          </c:cat>
          <c:val>
            <c:numRef>
              <c:f>'[Graphics2.xlsx]ОП 3 М1 и М2'!$H$92:$H$97</c:f>
              <c:numCache>
                <c:formatCode>#\ ##0.0%</c:formatCode>
                <c:ptCount val="6"/>
                <c:pt idx="0">
                  <c:v>9.2071611253196933E-2</c:v>
                </c:pt>
                <c:pt idx="1">
                  <c:v>9.718670076726342E-2</c:v>
                </c:pt>
                <c:pt idx="2">
                  <c:v>0.10485933503836317</c:v>
                </c:pt>
                <c:pt idx="3">
                  <c:v>5.3708439897698204E-2</c:v>
                </c:pt>
                <c:pt idx="4">
                  <c:v>8.9514066496163683E-2</c:v>
                </c:pt>
                <c:pt idx="5">
                  <c:v>8.4398976982097182E-2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9F8-43CB-B0F9-648D22EE8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979019823"/>
        <c:axId val="979018991"/>
      </c:barChart>
      <c:catAx>
        <c:axId val="9790198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979018991"/>
        <c:crosses val="autoZero"/>
        <c:auto val="1"/>
        <c:lblAlgn val="ctr"/>
        <c:lblOffset val="100"/>
        <c:noMultiLvlLbl val="0"/>
      </c:catAx>
      <c:valAx>
        <c:axId val="979018991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979019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Какви бихте казали, че са демонстрираните резултати от страна на учениците със СОП, когато:  (Директори)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 3 М1 и М2'!$B$143</c:f>
              <c:strCache>
                <c:ptCount val="1"/>
                <c:pt idx="0">
                  <c:v>Значителни резултати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М2'!$A$144:$A$147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М2'!$B$144:$B$147</c:f>
              <c:numCache>
                <c:formatCode>0.0%</c:formatCode>
                <c:ptCount val="4"/>
                <c:pt idx="0">
                  <c:v>0.56521739130434778</c:v>
                </c:pt>
                <c:pt idx="1">
                  <c:v>0.5</c:v>
                </c:pt>
                <c:pt idx="2">
                  <c:v>0.34782608695652173</c:v>
                </c:pt>
                <c:pt idx="3">
                  <c:v>0.32608695652173914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8F-4C48-8262-32CB52929D3A}"/>
            </c:ext>
          </c:extLst>
        </c:ser>
        <c:ser>
          <c:idx val="1"/>
          <c:order val="1"/>
          <c:tx>
            <c:strRef>
              <c:f>'[Graphics2.xlsx]ОП 3 М1 и М2'!$C$143</c:f>
              <c:strCache>
                <c:ptCount val="1"/>
                <c:pt idx="0">
                  <c:v>Нито значителни, нито незначителни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М2'!$A$144:$A$147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М2'!$C$144:$C$147</c:f>
              <c:numCache>
                <c:formatCode>#\ ##0.0%</c:formatCode>
                <c:ptCount val="4"/>
                <c:pt idx="0">
                  <c:v>0.10869565217391304</c:v>
                </c:pt>
                <c:pt idx="1">
                  <c:v>0.19565217391304349</c:v>
                </c:pt>
                <c:pt idx="2">
                  <c:v>0.10869565217391304</c:v>
                </c:pt>
                <c:pt idx="3">
                  <c:v>0.2391304347826087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8F-4C48-8262-32CB52929D3A}"/>
            </c:ext>
          </c:extLst>
        </c:ser>
        <c:ser>
          <c:idx val="2"/>
          <c:order val="2"/>
          <c:tx>
            <c:strRef>
              <c:f>'[Graphics2.xlsx]ОП 3 М1 и М2'!$D$143</c:f>
              <c:strCache>
                <c:ptCount val="1"/>
                <c:pt idx="0">
                  <c:v>Незначителни резултати 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М2'!$A$144:$A$147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М2'!$D$144:$D$147</c:f>
              <c:numCache>
                <c:formatCode>0.0%</c:formatCode>
                <c:ptCount val="4"/>
                <c:pt idx="0">
                  <c:v>0.15217391304347827</c:v>
                </c:pt>
                <c:pt idx="1">
                  <c:v>0.10869565217391304</c:v>
                </c:pt>
                <c:pt idx="2">
                  <c:v>0.36956521739130432</c:v>
                </c:pt>
                <c:pt idx="3">
                  <c:v>0.2391304347826087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8F-4C48-8262-32CB52929D3A}"/>
            </c:ext>
          </c:extLst>
        </c:ser>
        <c:ser>
          <c:idx val="3"/>
          <c:order val="3"/>
          <c:tx>
            <c:strRef>
              <c:f>'[Graphics2.xlsx]ОП 3 М1 и М2'!$E$143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М2'!$A$144:$A$147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М2'!$E$144:$E$147</c:f>
              <c:numCache>
                <c:formatCode>#\ ##0.0%</c:formatCode>
                <c:ptCount val="4"/>
                <c:pt idx="0">
                  <c:v>0.17391304347826086</c:v>
                </c:pt>
                <c:pt idx="1">
                  <c:v>0.19565217391304349</c:v>
                </c:pt>
                <c:pt idx="2">
                  <c:v>0.17391304347826086</c:v>
                </c:pt>
                <c:pt idx="3">
                  <c:v>0.19565217391304349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8F-4C48-8262-32CB52929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012151551"/>
        <c:axId val="1012147391"/>
      </c:barChart>
      <c:catAx>
        <c:axId val="10121515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12147391"/>
        <c:crosses val="autoZero"/>
        <c:auto val="1"/>
        <c:lblAlgn val="ctr"/>
        <c:lblOffset val="100"/>
        <c:noMultiLvlLbl val="0"/>
      </c:catAx>
      <c:valAx>
        <c:axId val="1012147391"/>
        <c:scaling>
          <c:orientation val="minMax"/>
          <c:max val="1"/>
        </c:scaling>
        <c:delete val="1"/>
        <c:axPos val="t"/>
        <c:numFmt formatCode="0.0%" sourceLinked="1"/>
        <c:majorTickMark val="none"/>
        <c:minorTickMark val="none"/>
        <c:tickLblPos val="nextTo"/>
        <c:crossAx val="101215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Какви бихте казали, че са демонстрираните резултати от страна на учениците със СОП, когато:  (Учители)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 3 М1 и М2'!$B$165</c:f>
              <c:strCache>
                <c:ptCount val="1"/>
                <c:pt idx="0">
                  <c:v>Значителни резултати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М2'!$A$166:$A$169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М2'!$B$166:$B$169</c:f>
              <c:numCache>
                <c:formatCode>#\ ##0.0%</c:formatCode>
                <c:ptCount val="4"/>
                <c:pt idx="0">
                  <c:v>0.51249999999999996</c:v>
                </c:pt>
                <c:pt idx="1">
                  <c:v>0.43125000000000002</c:v>
                </c:pt>
                <c:pt idx="2">
                  <c:v>0.38750000000000001</c:v>
                </c:pt>
                <c:pt idx="3">
                  <c:v>0.23749999999999999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D-45D6-8D6B-93A5DBA477E9}"/>
            </c:ext>
          </c:extLst>
        </c:ser>
        <c:ser>
          <c:idx val="1"/>
          <c:order val="1"/>
          <c:tx>
            <c:strRef>
              <c:f>'[Graphics2.xlsx]ОП 3 М1 и М2'!$C$165</c:f>
              <c:strCache>
                <c:ptCount val="1"/>
                <c:pt idx="0">
                  <c:v>Нито значителни, нито незначителни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М2'!$A$166:$A$169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М2'!$C$166:$C$169</c:f>
              <c:numCache>
                <c:formatCode>0.0%</c:formatCode>
                <c:ptCount val="4"/>
                <c:pt idx="0">
                  <c:v>0.15</c:v>
                </c:pt>
                <c:pt idx="1">
                  <c:v>0.21875</c:v>
                </c:pt>
                <c:pt idx="2">
                  <c:v>0.17499999999999999</c:v>
                </c:pt>
                <c:pt idx="3">
                  <c:v>0.20624999999999999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0D-45D6-8D6B-93A5DBA477E9}"/>
            </c:ext>
          </c:extLst>
        </c:ser>
        <c:ser>
          <c:idx val="2"/>
          <c:order val="2"/>
          <c:tx>
            <c:strRef>
              <c:f>'[Graphics2.xlsx]ОП 3 М1 и М2'!$D$165</c:f>
              <c:strCache>
                <c:ptCount val="1"/>
                <c:pt idx="0">
                  <c:v>Незначителни резулати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М2'!$A$166:$A$169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М2'!$D$166:$D$169</c:f>
              <c:numCache>
                <c:formatCode>#\ ##0.0%</c:formatCode>
                <c:ptCount val="4"/>
                <c:pt idx="0">
                  <c:v>0.16875000000000001</c:v>
                </c:pt>
                <c:pt idx="1">
                  <c:v>0.1875</c:v>
                </c:pt>
                <c:pt idx="2">
                  <c:v>0.26874999999999999</c:v>
                </c:pt>
                <c:pt idx="3">
                  <c:v>0.43125000000000002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0D-45D6-8D6B-93A5DBA477E9}"/>
            </c:ext>
          </c:extLst>
        </c:ser>
        <c:ser>
          <c:idx val="3"/>
          <c:order val="3"/>
          <c:tx>
            <c:strRef>
              <c:f>'[Graphics2.xlsx]ОП 3 М1 и М2'!$E$165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0607934054611026E-3"/>
                  <c:y val="-4.473920625693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B0D-45D6-8D6B-93A5DBA477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М2'!$A$166:$A$169</c:f>
              <c:strCache>
                <c:ptCount val="4"/>
                <c:pt idx="0">
                  <c:v>Ученикът получава допълнителна подкрепа от специалист (ресурсен учител, логопед, психолог и др.)</c:v>
                </c:pt>
                <c:pt idx="1">
                  <c:v>С ученика се работи с подходящи дидактически материали</c:v>
                </c:pt>
                <c:pt idx="2">
                  <c:v>Родителите работят допълнително с ученика у дома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М2'!$E$166:$E$169</c:f>
              <c:numCache>
                <c:formatCode>0.0%</c:formatCode>
                <c:ptCount val="4"/>
                <c:pt idx="0">
                  <c:v>0.16875000000000001</c:v>
                </c:pt>
                <c:pt idx="1">
                  <c:v>0.16250000000000001</c:v>
                </c:pt>
                <c:pt idx="2">
                  <c:v>0.16875000000000001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0D-45D6-8D6B-93A5DBA47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012151551"/>
        <c:axId val="1012147391"/>
      </c:barChart>
      <c:catAx>
        <c:axId val="10121515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12147391"/>
        <c:crosses val="autoZero"/>
        <c:auto val="1"/>
        <c:lblAlgn val="ctr"/>
        <c:lblOffset val="100"/>
        <c:noMultiLvlLbl val="0"/>
      </c:catAx>
      <c:valAx>
        <c:axId val="1012147391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101215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/>
              <a:t>K</a:t>
            </a:r>
            <a:r>
              <a:rPr lang="bg-BG" sz="1200" b="1" dirty="0" err="1"/>
              <a:t>акви</a:t>
            </a:r>
            <a:r>
              <a:rPr lang="bg-BG" sz="1200" b="1" dirty="0"/>
              <a:t> според Вас биха били демонстрираните резултати от страна на учениците със СОП, когато: (Родители)</a:t>
            </a:r>
            <a:endParaRPr lang="en-US" sz="12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 3 М1 и М2'!$B$185</c:f>
              <c:strCache>
                <c:ptCount val="1"/>
                <c:pt idx="0">
                  <c:v>Значителни резултати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М2'!$A$186:$A$189</c:f>
              <c:strCache>
                <c:ptCount val="4"/>
                <c:pt idx="0">
                  <c:v>Родителите работят допълнително с ученика у дома</c:v>
                </c:pt>
                <c:pt idx="1">
                  <c:v>Ученикът получава допълнителна подкрепа от специалист (ресурсен учител, логопед, психолог и др.)</c:v>
                </c:pt>
                <c:pt idx="2">
                  <c:v>С ученика се работи с подходящи дидактически материали (помагала)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М2'!$B$186:$B$189</c:f>
              <c:numCache>
                <c:formatCode>#\ ##0.0%</c:formatCode>
                <c:ptCount val="4"/>
                <c:pt idx="0">
                  <c:v>0.44501278772378516</c:v>
                </c:pt>
                <c:pt idx="1">
                  <c:v>0.41432225063938616</c:v>
                </c:pt>
                <c:pt idx="2">
                  <c:v>0.40920716112531969</c:v>
                </c:pt>
                <c:pt idx="3">
                  <c:v>0.35038363171355502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8-4E89-8EBA-C539B85C1C1C}"/>
            </c:ext>
          </c:extLst>
        </c:ser>
        <c:ser>
          <c:idx val="1"/>
          <c:order val="1"/>
          <c:tx>
            <c:strRef>
              <c:f>'[Graphics2.xlsx]ОП 3 М1 и М2'!$C$185</c:f>
              <c:strCache>
                <c:ptCount val="1"/>
                <c:pt idx="0">
                  <c:v>Нито значителни, нито незначителни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025062656641603E-2"/>
                  <c:y val="1.3201666623355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B08-4E89-8EBA-C539B85C1C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М2'!$A$186:$A$189</c:f>
              <c:strCache>
                <c:ptCount val="4"/>
                <c:pt idx="0">
                  <c:v>Родителите работят допълнително с ученика у дома</c:v>
                </c:pt>
                <c:pt idx="1">
                  <c:v>Ученикът получава допълнителна подкрепа от специалист (ресурсен учител, логопед, психолог и др.)</c:v>
                </c:pt>
                <c:pt idx="2">
                  <c:v>С ученика се работи с подходящи дидактически материали (помагала)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М2'!$C$186:$C$189</c:f>
              <c:numCache>
                <c:formatCode>#\ ##0.0%</c:formatCode>
                <c:ptCount val="4"/>
                <c:pt idx="0">
                  <c:v>8.1841432225063945E-2</c:v>
                </c:pt>
                <c:pt idx="1">
                  <c:v>7.6726342710997444E-2</c:v>
                </c:pt>
                <c:pt idx="2">
                  <c:v>7.4168797953964194E-2</c:v>
                </c:pt>
                <c:pt idx="3">
                  <c:v>8.6956521739130432E-2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08-4E89-8EBA-C539B85C1C1C}"/>
            </c:ext>
          </c:extLst>
        </c:ser>
        <c:ser>
          <c:idx val="2"/>
          <c:order val="2"/>
          <c:tx>
            <c:strRef>
              <c:f>'[Graphics2.xlsx]ОП 3 М1 и М2'!$D$185</c:f>
              <c:strCache>
                <c:ptCount val="1"/>
                <c:pt idx="0">
                  <c:v>Незначителни резултати 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035087719298246E-2"/>
                  <c:y val="2.6402986755368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B08-4E89-8EBA-C539B85C1C1C}"/>
                </c:ext>
              </c:extLst>
            </c:dLbl>
            <c:dLbl>
              <c:idx val="1"/>
              <c:layout>
                <c:manualLayout>
                  <c:x val="1.20300751879699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B08-4E89-8EBA-C539B85C1C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М2'!$A$186:$A$189</c:f>
              <c:strCache>
                <c:ptCount val="4"/>
                <c:pt idx="0">
                  <c:v>Родителите работят допълнително с ученика у дома</c:v>
                </c:pt>
                <c:pt idx="1">
                  <c:v>Ученикът получава допълнителна подкрепа от специалист (ресурсен учител, логопед, психолог и др.)</c:v>
                </c:pt>
                <c:pt idx="2">
                  <c:v>С ученика се работи с подходящи дидактически материали (помагала)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М2'!$D$186:$D$189</c:f>
              <c:numCache>
                <c:formatCode>#\ ##0.0%</c:formatCode>
                <c:ptCount val="4"/>
                <c:pt idx="0">
                  <c:v>4.0920716112531973E-2</c:v>
                </c:pt>
                <c:pt idx="1">
                  <c:v>3.5805626598465472E-2</c:v>
                </c:pt>
                <c:pt idx="2">
                  <c:v>3.8363171355498722E-2</c:v>
                </c:pt>
                <c:pt idx="3">
                  <c:v>7.9283887468030695E-2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08-4E89-8EBA-C539B85C1C1C}"/>
            </c:ext>
          </c:extLst>
        </c:ser>
        <c:ser>
          <c:idx val="3"/>
          <c:order val="3"/>
          <c:tx>
            <c:strRef>
              <c:f>'[Graphics2.xlsx]ОП 3 М1 и М2'!$E$185</c:f>
              <c:strCache>
                <c:ptCount val="1"/>
                <c:pt idx="0">
                  <c:v>Не мога да преценя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М2'!$A$186:$A$189</c:f>
              <c:strCache>
                <c:ptCount val="4"/>
                <c:pt idx="0">
                  <c:v>Родителите работят допълнително с ученика у дома</c:v>
                </c:pt>
                <c:pt idx="1">
                  <c:v>Ученикът получава допълнителна подкрепа от специалист (ресурсен учител, логопед, психолог и др.)</c:v>
                </c:pt>
                <c:pt idx="2">
                  <c:v>С ученика се работи с подходящи дидактически материали (помагала)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М2'!$E$186:$E$189</c:f>
              <c:numCache>
                <c:formatCode>#\ ##0.0%</c:formatCode>
                <c:ptCount val="4"/>
                <c:pt idx="0">
                  <c:v>0.3017902813299233</c:v>
                </c:pt>
                <c:pt idx="1">
                  <c:v>0.33503836317135549</c:v>
                </c:pt>
                <c:pt idx="2">
                  <c:v>0.34015345268542196</c:v>
                </c:pt>
                <c:pt idx="3">
                  <c:v>0.37084398976982091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08-4E89-8EBA-C539B85C1C1C}"/>
            </c:ext>
          </c:extLst>
        </c:ser>
        <c:ser>
          <c:idx val="4"/>
          <c:order val="4"/>
          <c:tx>
            <c:strRef>
              <c:f>'[Graphics2.xlsx]ОП 3 М1 и М2'!$F$185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050125313283208E-3"/>
                  <c:y val="1.0394740261427718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B08-4E89-8EBA-C539B85C1C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3 М1 и М2'!$A$186:$A$189</c:f>
              <c:strCache>
                <c:ptCount val="4"/>
                <c:pt idx="0">
                  <c:v>Родителите работят допълнително с ученика у дома</c:v>
                </c:pt>
                <c:pt idx="1">
                  <c:v>Ученикът получава допълнителна подкрепа от специалист (ресурсен учител, логопед, психолог и др.)</c:v>
                </c:pt>
                <c:pt idx="2">
                  <c:v>С ученика се работи с подходящи дидактически материали (помагала)</c:v>
                </c:pt>
                <c:pt idx="3">
                  <c:v>В рамките на редовния учебен процес с ученика се работи чрез подходящи техники за усвояване на учебния материал</c:v>
                </c:pt>
              </c:strCache>
            </c:strRef>
          </c:cat>
          <c:val>
            <c:numRef>
              <c:f>'[Graphics2.xlsx]ОП 3 М1 и М2'!$F$186:$F$189</c:f>
              <c:numCache>
                <c:formatCode>#\ ##0.0%</c:formatCode>
                <c:ptCount val="4"/>
                <c:pt idx="0">
                  <c:v>0.13043478260869565</c:v>
                </c:pt>
                <c:pt idx="1">
                  <c:v>0.13810741687979541</c:v>
                </c:pt>
                <c:pt idx="2">
                  <c:v>0.13810741687979541</c:v>
                </c:pt>
                <c:pt idx="3">
                  <c:v>0.11253196930946291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08-4E89-8EBA-C539B85C1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012151551"/>
        <c:axId val="1012147391"/>
      </c:barChart>
      <c:catAx>
        <c:axId val="10121515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12147391"/>
        <c:crosses val="autoZero"/>
        <c:auto val="1"/>
        <c:lblAlgn val="ctr"/>
        <c:lblOffset val="100"/>
        <c:noMultiLvlLbl val="0"/>
      </c:catAx>
      <c:valAx>
        <c:axId val="1012147391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101215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До каква степен се чувствате информирани по следните теми: Улесненията, които ученици със СОП могат да ползват по време на национални външни оценявания и държавни зрелостни изпити (Родители на деца със СОП)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'[Graphics2.xlsx]ОП3 М3'!$A$2</c:f>
              <c:strCache>
                <c:ptCount val="1"/>
                <c:pt idx="0">
                  <c:v>Родители нa деца със СОП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03-41CA-BE3C-54609FB04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'[Graphics2.xlsx]ОП3 М3'!$B$1:$F$1</c:f>
              <c:strCache>
                <c:ptCount val="5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</c:strCache>
            </c:strRef>
          </c:cat>
          <c:val>
            <c:numRef>
              <c:f>'[Graphics2.xlsx]ОП3 М3'!$B$2:$F$2</c:f>
              <c:numCache>
                <c:formatCode>#\ ##0.0%</c:formatCode>
                <c:ptCount val="5"/>
                <c:pt idx="0">
                  <c:v>0.36363636363636365</c:v>
                </c:pt>
                <c:pt idx="1">
                  <c:v>9.0909090909090912E-2</c:v>
                </c:pt>
                <c:pt idx="2">
                  <c:v>0.27272727272727271</c:v>
                </c:pt>
                <c:pt idx="3">
                  <c:v>0.27272727272727271</c:v>
                </c:pt>
                <c:pt idx="4" formatCode="#,##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03-41CA-BE3C-54609FB04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6177583"/>
        <c:axId val="886175919"/>
      </c:barChart>
      <c:catAx>
        <c:axId val="886177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886175919"/>
        <c:crosses val="autoZero"/>
        <c:auto val="1"/>
        <c:lblAlgn val="ctr"/>
        <c:lblOffset val="100"/>
        <c:noMultiLvlLbl val="0"/>
      </c:catAx>
      <c:valAx>
        <c:axId val="886175919"/>
        <c:scaling>
          <c:orientation val="minMax"/>
        </c:scaling>
        <c:delete val="1"/>
        <c:axPos val="l"/>
        <c:numFmt formatCode="#\ ##0.0%" sourceLinked="1"/>
        <c:majorTickMark val="none"/>
        <c:minorTickMark val="none"/>
        <c:tickLblPos val="nextTo"/>
        <c:crossAx val="886177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/>
              <a:t>Как бихте оценили взаимодействието си с:</a:t>
            </a:r>
            <a:r>
              <a:rPr lang="en-GB" sz="1200" b="1"/>
              <a:t> (</a:t>
            </a:r>
            <a:r>
              <a:rPr lang="bg-BG" sz="1200" b="1"/>
              <a:t>Директори) </a:t>
            </a:r>
            <a:endParaRPr lang="en-US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 4 М1'!$C$2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1966600851631445E-3"/>
                  <c:y val="5.11298892516476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135-4F05-9256-3219F63115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М1'!$B$3:$B$4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М1'!$C$3:$C$4</c:f>
              <c:numCache>
                <c:formatCode>#\ ##0.0%</c:formatCode>
                <c:ptCount val="2"/>
                <c:pt idx="0">
                  <c:v>2.1739130434782608E-2</c:v>
                </c:pt>
                <c:pt idx="1">
                  <c:v>2.1739130434782608E-2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35-4F05-9256-3219F63115BF}"/>
            </c:ext>
          </c:extLst>
        </c:ser>
        <c:ser>
          <c:idx val="1"/>
          <c:order val="1"/>
          <c:tx>
            <c:strRef>
              <c:f>'[Graphics2.xlsx]ОП 4 М1'!$D$2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075376884422049E-2"/>
                  <c:y val="6.56917885264347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135-4F05-9256-3219F63115B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5-4F05-9256-3219F63115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М1'!$B$3:$B$4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М1'!$D$3:$D$4</c:f>
              <c:numCache>
                <c:formatCode>#,##0</c:formatCode>
                <c:ptCount val="2"/>
                <c:pt idx="0" formatCode="#\ ##0.0%">
                  <c:v>2.1739130434782608E-2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35-4F05-9256-3219F63115BF}"/>
            </c:ext>
          </c:extLst>
        </c:ser>
        <c:ser>
          <c:idx val="2"/>
          <c:order val="2"/>
          <c:tx>
            <c:strRef>
              <c:f>'[Graphics2.xlsx]ОП 4 М1'!$E$2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М1'!$B$3:$B$4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М1'!$E$3:$E$4</c:f>
              <c:numCache>
                <c:formatCode>#\ ##0.0%</c:formatCode>
                <c:ptCount val="2"/>
                <c:pt idx="0">
                  <c:v>0.2391304347826087</c:v>
                </c:pt>
                <c:pt idx="1">
                  <c:v>0.15217391304347827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5-4F05-9256-3219F63115BF}"/>
            </c:ext>
          </c:extLst>
        </c:ser>
        <c:ser>
          <c:idx val="3"/>
          <c:order val="3"/>
          <c:tx>
            <c:strRef>
              <c:f>'[Graphics2.xlsx]ОП 4 М1'!$F$2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М1'!$B$3:$B$4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М1'!$F$3:$F$4</c:f>
              <c:numCache>
                <c:formatCode>#\ ##0.0%</c:formatCode>
                <c:ptCount val="2"/>
                <c:pt idx="0">
                  <c:v>0.2608695652173913</c:v>
                </c:pt>
                <c:pt idx="1">
                  <c:v>0.28260869565217389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35-4F05-9256-3219F63115BF}"/>
            </c:ext>
          </c:extLst>
        </c:ser>
        <c:ser>
          <c:idx val="4"/>
          <c:order val="4"/>
          <c:tx>
            <c:strRef>
              <c:f>'[Graphics2.xlsx]ОП 4 М1'!$G$2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М1'!$B$3:$B$4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М1'!$G$3:$G$4</c:f>
              <c:numCache>
                <c:formatCode>#\ ##0.0%</c:formatCode>
                <c:ptCount val="2"/>
                <c:pt idx="0">
                  <c:v>0.39130434782608697</c:v>
                </c:pt>
                <c:pt idx="1">
                  <c:v>0.47826086956521741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135-4F05-9256-3219F63115BF}"/>
            </c:ext>
          </c:extLst>
        </c:ser>
        <c:ser>
          <c:idx val="5"/>
          <c:order val="5"/>
          <c:tx>
            <c:strRef>
              <c:f>'[Graphics2.xlsx]ОП 4 М1'!$H$2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'[Graphics2.xlsx]ОП 4 М1'!$B$3:$B$4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М1'!$H$3:$H$4</c:f>
              <c:numCache>
                <c:formatCode>#,##0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35-4F05-9256-3219F63115BF}"/>
            </c:ext>
          </c:extLst>
        </c:ser>
        <c:ser>
          <c:idx val="6"/>
          <c:order val="6"/>
          <c:tx>
            <c:strRef>
              <c:f>'[Graphics2.xlsx]ОП 4 М1'!$I$2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М1'!$B$3:$B$4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М1'!$I$3:$I$4</c:f>
              <c:numCache>
                <c:formatCode>#\ ##0.0%</c:formatCode>
                <c:ptCount val="2"/>
                <c:pt idx="0">
                  <c:v>6.5217391304347824E-2</c:v>
                </c:pt>
                <c:pt idx="1">
                  <c:v>6.5217391304347824E-2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135-4F05-9256-3219F63115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012151551"/>
        <c:axId val="1012147391"/>
      </c:barChart>
      <c:catAx>
        <c:axId val="10121515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12147391"/>
        <c:crosses val="autoZero"/>
        <c:auto val="1"/>
        <c:lblAlgn val="ctr"/>
        <c:lblOffset val="100"/>
        <c:noMultiLvlLbl val="0"/>
      </c:catAx>
      <c:valAx>
        <c:axId val="1012147391"/>
        <c:scaling>
          <c:orientation val="minMax"/>
          <c:max val="1"/>
        </c:scaling>
        <c:delete val="1"/>
        <c:axPos val="b"/>
        <c:numFmt formatCode="#\ ##0.0%" sourceLinked="1"/>
        <c:majorTickMark val="none"/>
        <c:minorTickMark val="none"/>
        <c:tickLblPos val="nextTo"/>
        <c:crossAx val="101215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/>
              <a:t>Как бихте оценили взаимодействието си с:</a:t>
            </a:r>
            <a:r>
              <a:rPr lang="en-GB" sz="1200" b="1"/>
              <a:t> (</a:t>
            </a:r>
            <a:r>
              <a:rPr lang="bg-BG" sz="1200" b="1"/>
              <a:t>Учители) </a:t>
            </a:r>
            <a:endParaRPr lang="en-US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'[Graphics2.xlsx]ОП 4 М1'!$C$10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37890708058685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F89-4AF7-A7B3-F92F2E65DBD8}"/>
                </c:ext>
              </c:extLst>
            </c:dLbl>
            <c:dLbl>
              <c:idx val="1"/>
              <c:layout>
                <c:manualLayout>
                  <c:x val="-6.3789070805868597E-3"/>
                  <c:y val="5.3763440860215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F89-4AF7-A7B3-F92F2E65D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М1'!$B$11:$B$12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М1'!$C$11:$C$12</c:f>
              <c:numCache>
                <c:formatCode>#\ ##0.0%</c:formatCode>
                <c:ptCount val="2"/>
                <c:pt idx="0">
                  <c:v>2.5000000000000001E-2</c:v>
                </c:pt>
                <c:pt idx="1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89-4AF7-A7B3-F92F2E65DBD8}"/>
            </c:ext>
          </c:extLst>
        </c:ser>
        <c:ser>
          <c:idx val="1"/>
          <c:order val="1"/>
          <c:tx>
            <c:strRef>
              <c:f>'[Graphics2.xlsx]ОП 4 М1'!$D$10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515628322347359E-2"/>
                  <c:y val="5.3763440860215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F89-4AF7-A7B3-F92F2E65DBD8}"/>
                </c:ext>
              </c:extLst>
            </c:dLbl>
            <c:dLbl>
              <c:idx val="1"/>
              <c:layout>
                <c:manualLayout>
                  <c:x val="2.5515628322347439E-2"/>
                  <c:y val="-4.928258480523867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F89-4AF7-A7B3-F92F2E65D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М1'!$B$11:$B$12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М1'!$D$11:$D$12</c:f>
              <c:numCache>
                <c:formatCode>#\ ##0.0%</c:formatCode>
                <c:ptCount val="2"/>
                <c:pt idx="0">
                  <c:v>3.7499999999999999E-2</c:v>
                </c:pt>
                <c:pt idx="1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89-4AF7-A7B3-F92F2E65DBD8}"/>
            </c:ext>
          </c:extLst>
        </c:ser>
        <c:ser>
          <c:idx val="2"/>
          <c:order val="2"/>
          <c:tx>
            <c:strRef>
              <c:f>'[Graphics2.xlsx]ОП 4 М1'!$E$10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М1'!$B$11:$B$12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М1'!$E$11:$E$12</c:f>
              <c:numCache>
                <c:formatCode>#\ ##0.0%</c:formatCode>
                <c:ptCount val="2"/>
                <c:pt idx="0">
                  <c:v>0.33750000000000002</c:v>
                </c:pt>
                <c:pt idx="1">
                  <c:v>0.30625000000000002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89-4AF7-A7B3-F92F2E65DBD8}"/>
            </c:ext>
          </c:extLst>
        </c:ser>
        <c:ser>
          <c:idx val="3"/>
          <c:order val="3"/>
          <c:tx>
            <c:strRef>
              <c:f>'[Graphics2.xlsx]ОП 4 М1'!$F$10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М1'!$B$11:$B$12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М1'!$F$11:$F$12</c:f>
              <c:numCache>
                <c:formatCode>#\ ##0.0%</c:formatCode>
                <c:ptCount val="2"/>
                <c:pt idx="0">
                  <c:v>0.21875</c:v>
                </c:pt>
                <c:pt idx="1">
                  <c:v>0.23125000000000001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F89-4AF7-A7B3-F92F2E65DBD8}"/>
            </c:ext>
          </c:extLst>
        </c:ser>
        <c:ser>
          <c:idx val="4"/>
          <c:order val="4"/>
          <c:tx>
            <c:strRef>
              <c:f>'[Graphics2.xlsx]ОП 4 М1'!$G$10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М1'!$B$11:$B$12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М1'!$G$11:$G$12</c:f>
              <c:numCache>
                <c:formatCode>#\ ##0.0%</c:formatCode>
                <c:ptCount val="2"/>
                <c:pt idx="0">
                  <c:v>0.14374999999999999</c:v>
                </c:pt>
                <c:pt idx="1">
                  <c:v>0.14374999999999999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89-4AF7-A7B3-F92F2E65DBD8}"/>
            </c:ext>
          </c:extLst>
        </c:ser>
        <c:ser>
          <c:idx val="5"/>
          <c:order val="5"/>
          <c:tx>
            <c:strRef>
              <c:f>'[Graphics2.xlsx]ОП 4 М1'!$H$10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М1'!$B$11:$B$12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М1'!$H$11:$H$12</c:f>
              <c:numCache>
                <c:formatCode>#\ ##0.0%</c:formatCode>
                <c:ptCount val="2"/>
                <c:pt idx="0">
                  <c:v>0.20624999999999999</c:v>
                </c:pt>
                <c:pt idx="1">
                  <c:v>0.21875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F89-4AF7-A7B3-F92F2E65DBD8}"/>
            </c:ext>
          </c:extLst>
        </c:ser>
        <c:ser>
          <c:idx val="6"/>
          <c:order val="6"/>
          <c:tx>
            <c:strRef>
              <c:f>'[Graphics2.xlsx]ОП 4 М1'!$I$10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 4 М1'!$B$11:$B$12</c:f>
              <c:strCache>
                <c:ptCount val="2"/>
                <c:pt idx="0">
                  <c:v>Отдел "Закрила на детето"</c:v>
                </c:pt>
                <c:pt idx="1">
                  <c:v>Специалистите от общинските социални институции</c:v>
                </c:pt>
              </c:strCache>
            </c:strRef>
          </c:cat>
          <c:val>
            <c:numRef>
              <c:f>'[Graphics2.xlsx]ОП 4 М1'!$I$11:$I$12</c:f>
              <c:numCache>
                <c:formatCode>#\ ##0.0%</c:formatCode>
                <c:ptCount val="2"/>
                <c:pt idx="0">
                  <c:v>3.125E-2</c:v>
                </c:pt>
                <c:pt idx="1">
                  <c:v>4.3749999999999997E-2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F89-4AF7-A7B3-F92F2E65D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012151551"/>
        <c:axId val="1012147391"/>
      </c:barChart>
      <c:catAx>
        <c:axId val="10121515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12147391"/>
        <c:crosses val="autoZero"/>
        <c:auto val="1"/>
        <c:lblAlgn val="ctr"/>
        <c:lblOffset val="100"/>
        <c:noMultiLvlLbl val="0"/>
      </c:catAx>
      <c:valAx>
        <c:axId val="1012147391"/>
        <c:scaling>
          <c:orientation val="minMax"/>
          <c:max val="1"/>
        </c:scaling>
        <c:delete val="1"/>
        <c:axPos val="b"/>
        <c:numFmt formatCode="#\ ##0.0%" sourceLinked="1"/>
        <c:majorTickMark val="none"/>
        <c:minorTickMark val="none"/>
        <c:tickLblPos val="nextTo"/>
        <c:crossAx val="1012151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До каква  степен следните твърдения се отнасят до Вашия екип: Педагогическите специалисти в моя екип се чувстват уверени в умението си да…</a:t>
            </a:r>
            <a:r>
              <a:rPr lang="en-US" sz="1100" b="1"/>
              <a:t> </a:t>
            </a:r>
            <a:r>
              <a:rPr lang="bg-BG" sz="1100" b="1"/>
              <a:t>(Учители)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46196880017537306"/>
          <c:y val="0.31707526881720433"/>
          <c:w val="0.50492360012560511"/>
          <c:h val="0.3985146050292100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'Увереност в умения - Д и У'!$J$10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У'!$K$9:$L$9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У'!$K$10:$L$10</c:f>
              <c:numCache>
                <c:formatCode>#\ ##0.0%</c:formatCode>
                <c:ptCount val="2"/>
                <c:pt idx="0">
                  <c:v>0.05</c:v>
                </c:pt>
                <c:pt idx="1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D1-4887-A0FE-00D8FC9A9D82}"/>
            </c:ext>
          </c:extLst>
        </c:ser>
        <c:ser>
          <c:idx val="1"/>
          <c:order val="1"/>
          <c:tx>
            <c:strRef>
              <c:f>'Увереност в умения - Д и У'!$J$11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068472535741213E-2"/>
                  <c:y val="-7.885213568838189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0D1-4887-A0FE-00D8FC9A9D82}"/>
                </c:ext>
              </c:extLst>
            </c:dLbl>
            <c:dLbl>
              <c:idx val="1"/>
              <c:layout>
                <c:manualLayout>
                  <c:x val="2.6935888092995092E-2"/>
                  <c:y val="-5.3475573617813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0D1-4887-A0FE-00D8FC9A9D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У'!$K$9:$L$9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У'!$K$11:$L$11</c:f>
              <c:numCache>
                <c:formatCode>#\ ##0.0%</c:formatCode>
                <c:ptCount val="2"/>
                <c:pt idx="0">
                  <c:v>6.8750000000000006E-2</c:v>
                </c:pt>
                <c:pt idx="1">
                  <c:v>6.8750000000000006E-2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D1-4887-A0FE-00D8FC9A9D82}"/>
            </c:ext>
          </c:extLst>
        </c:ser>
        <c:ser>
          <c:idx val="2"/>
          <c:order val="2"/>
          <c:tx>
            <c:strRef>
              <c:f>'Увереност в умения - Д и У'!$J$12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088036117381489E-2"/>
                  <c:y val="-7.885213568838189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0D1-4887-A0FE-00D8FC9A9D82}"/>
                </c:ext>
              </c:extLst>
            </c:dLbl>
            <c:dLbl>
              <c:idx val="1"/>
              <c:layout>
                <c:manualLayout>
                  <c:x val="2.70880361173813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0D1-4887-A0FE-00D8FC9A9D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У'!$K$9:$L$9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У'!$K$12:$L$12</c:f>
              <c:numCache>
                <c:formatCode>#\ ##0.0%</c:formatCode>
                <c:ptCount val="2"/>
                <c:pt idx="0">
                  <c:v>0.18124999999999999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D1-4887-A0FE-00D8FC9A9D82}"/>
            </c:ext>
          </c:extLst>
        </c:ser>
        <c:ser>
          <c:idx val="3"/>
          <c:order val="3"/>
          <c:tx>
            <c:strRef>
              <c:f>'Увереност в умения - Д и У'!$J$13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У'!$K$9:$L$9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У'!$K$13:$L$13</c:f>
              <c:numCache>
                <c:formatCode>#\ ##0.0%</c:formatCode>
                <c:ptCount val="2"/>
                <c:pt idx="0">
                  <c:v>0.55000000000000004</c:v>
                </c:pt>
                <c:pt idx="1">
                  <c:v>0.55625000000000002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D1-4887-A0FE-00D8FC9A9D82}"/>
            </c:ext>
          </c:extLst>
        </c:ser>
        <c:ser>
          <c:idx val="4"/>
          <c:order val="4"/>
          <c:tx>
            <c:strRef>
              <c:f>'Увереност в умения - Д и У'!$J$14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117381489841983E-2"/>
                  <c:y val="4.3010752688171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0D1-4887-A0FE-00D8FC9A9D82}"/>
                </c:ext>
              </c:extLst>
            </c:dLbl>
            <c:dLbl>
              <c:idx val="1"/>
              <c:layout>
                <c:manualLayout>
                  <c:x val="-2.40782543265613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0D1-4887-A0FE-00D8FC9A9D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У'!$K$9:$L$9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У'!$K$14:$L$14</c:f>
              <c:numCache>
                <c:formatCode>#\ ##0.0%</c:formatCode>
                <c:ptCount val="2"/>
                <c:pt idx="0">
                  <c:v>0.13125000000000001</c:v>
                </c:pt>
                <c:pt idx="1">
                  <c:v>0.10625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0D1-4887-A0FE-00D8FC9A9D82}"/>
            </c:ext>
          </c:extLst>
        </c:ser>
        <c:ser>
          <c:idx val="5"/>
          <c:order val="5"/>
          <c:tx>
            <c:strRef>
              <c:f>'Увереност в умения - Д и У'!$J$15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3.00978179082005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0D1-4887-A0FE-00D8FC9A9D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'Увереност в умения - Д и У'!$K$9:$L$9</c:f>
              <c:strCache>
                <c:ptCount val="2"/>
                <c:pt idx="0">
                  <c:v>Осъществяват навременно идентифициране на риска от обучителни затруднения пред учениците</c:v>
                </c:pt>
                <c:pt idx="1">
                  <c:v>Предоставят ефективни действия за компенсирането на обучителни затруднения на учениците</c:v>
                </c:pt>
              </c:strCache>
            </c:strRef>
          </c:cat>
          <c:val>
            <c:numRef>
              <c:f>'Увереност в умения - Д и У'!$K$15:$L$15</c:f>
              <c:numCache>
                <c:formatCode>#\ ##0.0%</c:formatCode>
                <c:ptCount val="2"/>
                <c:pt idx="0">
                  <c:v>1.8749999999999999E-2</c:v>
                </c:pt>
                <c:pt idx="1">
                  <c:v>3.7499999999999999E-2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0D1-4887-A0FE-00D8FC9A9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9103792"/>
        <c:axId val="1419092144"/>
      </c:barChart>
      <c:catAx>
        <c:axId val="1419103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419092144"/>
        <c:crosses val="autoZero"/>
        <c:auto val="1"/>
        <c:lblAlgn val="ctr"/>
        <c:lblOffset val="100"/>
        <c:noMultiLvlLbl val="0"/>
      </c:catAx>
      <c:valAx>
        <c:axId val="14190921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910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Във Вашето училище към момента осъществява ли се работа с: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'[Graphics2.xlsx]ОП4 М2'!$C$1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М2'!$B$2:$B$7</c:f>
              <c:strCache>
                <c:ptCount val="6"/>
                <c:pt idx="0">
                  <c:v>Родители на ученици със специални образователни потребности</c:v>
                </c:pt>
                <c:pt idx="1">
                  <c:v>Родители на ученици  в риск (с наличие на рискови фактори и обстоятелства в средата на ученика) </c:v>
                </c:pt>
                <c:pt idx="2">
                  <c:v>Родители на ученици, които срещат трудности при овладяването на българския език </c:v>
                </c:pt>
                <c:pt idx="3">
                  <c:v>Родители на ученици с наличие на хронични заболявания, които възпрепятстват обучението</c:v>
                </c:pt>
                <c:pt idx="4">
                  <c:v>Нито едно от посочените</c:v>
                </c:pt>
                <c:pt idx="5">
                  <c:v>Родители на ученици с изявени силни страни и дарби</c:v>
                </c:pt>
              </c:strCache>
            </c:strRef>
          </c:cat>
          <c:val>
            <c:numRef>
              <c:f>'[Graphics2.xlsx]ОП4 М2'!$C$2:$C$7</c:f>
              <c:numCache>
                <c:formatCode>#\ ##0.0%</c:formatCode>
                <c:ptCount val="6"/>
                <c:pt idx="0">
                  <c:v>0.69565217391304346</c:v>
                </c:pt>
                <c:pt idx="1">
                  <c:v>0.39130434782608697</c:v>
                </c:pt>
                <c:pt idx="2">
                  <c:v>0.2608695652173913</c:v>
                </c:pt>
                <c:pt idx="3">
                  <c:v>0.21739130434782608</c:v>
                </c:pt>
                <c:pt idx="4">
                  <c:v>0.10869565217391304</c:v>
                </c:pt>
                <c:pt idx="5">
                  <c:v>6.5217391304347824E-2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A7-4D72-B7EB-D682125BA398}"/>
            </c:ext>
          </c:extLst>
        </c:ser>
        <c:ser>
          <c:idx val="1"/>
          <c:order val="1"/>
          <c:tx>
            <c:strRef>
              <c:f>'[Graphics2.xlsx]ОП4 М2'!$D$1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М2'!$B$2:$B$7</c:f>
              <c:strCache>
                <c:ptCount val="6"/>
                <c:pt idx="0">
                  <c:v>Родители на ученици със специални образователни потребности</c:v>
                </c:pt>
                <c:pt idx="1">
                  <c:v>Родители на ученици  в риск (с наличие на рискови фактори и обстоятелства в средата на ученика) </c:v>
                </c:pt>
                <c:pt idx="2">
                  <c:v>Родители на ученици, които срещат трудности при овладяването на българския език </c:v>
                </c:pt>
                <c:pt idx="3">
                  <c:v>Родители на ученици с наличие на хронични заболявания, които възпрепятстват обучението</c:v>
                </c:pt>
                <c:pt idx="4">
                  <c:v>Нито едно от посочените</c:v>
                </c:pt>
                <c:pt idx="5">
                  <c:v>Родители на ученици с изявени силни страни и дарби</c:v>
                </c:pt>
              </c:strCache>
            </c:strRef>
          </c:cat>
          <c:val>
            <c:numRef>
              <c:f>'[Graphics2.xlsx]ОП4 М2'!$D$2:$D$7</c:f>
              <c:numCache>
                <c:formatCode>#\ ##0.0%</c:formatCode>
                <c:ptCount val="6"/>
                <c:pt idx="0">
                  <c:v>0.70625000000000004</c:v>
                </c:pt>
                <c:pt idx="1">
                  <c:v>0.31874999999999998</c:v>
                </c:pt>
                <c:pt idx="2">
                  <c:v>0.3125</c:v>
                </c:pt>
                <c:pt idx="3">
                  <c:v>0.1875</c:v>
                </c:pt>
                <c:pt idx="4">
                  <c:v>0.13750000000000001</c:v>
                </c:pt>
                <c:pt idx="5">
                  <c:v>0.21875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A7-4D72-B7EB-D682125BA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886816479"/>
        <c:axId val="886817311"/>
      </c:barChart>
      <c:catAx>
        <c:axId val="88681647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886817311"/>
        <c:crosses val="autoZero"/>
        <c:auto val="1"/>
        <c:lblAlgn val="ctr"/>
        <c:lblOffset val="100"/>
        <c:noMultiLvlLbl val="0"/>
      </c:catAx>
      <c:valAx>
        <c:axId val="886817311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886816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Как бихте оценили взаимодействието си с:  (Учители)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'[Graphics2.xlsx]ОП4 М2'!$B$23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346374543557641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510-4375-A05E-906D4DBC0219}"/>
                </c:ext>
              </c:extLst>
            </c:dLbl>
            <c:dLbl>
              <c:idx val="2"/>
              <c:layout>
                <c:manualLayout>
                  <c:x val="-6.2597809076682318E-3"/>
                  <c:y val="-3.303265143702484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510-4375-A05E-906D4DBC02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М2'!$A$24:$A$26</c:f>
              <c:strCache>
                <c:ptCount val="3"/>
                <c:pt idx="0">
                  <c:v>Родителите на ученици с изявени дарби</c:v>
                </c:pt>
                <c:pt idx="1">
                  <c:v>Родителите на ученици със СОП</c:v>
                </c:pt>
                <c:pt idx="2">
                  <c:v>Родителите на ученици в риск</c:v>
                </c:pt>
              </c:strCache>
            </c:strRef>
          </c:cat>
          <c:val>
            <c:numRef>
              <c:f>'[Graphics2.xlsx]ОП4 М2'!$B$24:$B$26</c:f>
              <c:numCache>
                <c:formatCode>#\ ##0.0%</c:formatCode>
                <c:ptCount val="3"/>
                <c:pt idx="0">
                  <c:v>1.8749999999999999E-2</c:v>
                </c:pt>
                <c:pt idx="1">
                  <c:v>1.8749999999999999E-2</c:v>
                </c:pt>
                <c:pt idx="2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10-4375-A05E-906D4DBC0219}"/>
            </c:ext>
          </c:extLst>
        </c:ser>
        <c:ser>
          <c:idx val="1"/>
          <c:order val="1"/>
          <c:tx>
            <c:strRef>
              <c:f>'[Graphics2.xlsx]ОП4 М2'!$C$23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421923198567314E-2"/>
                  <c:y val="-1.70986734766262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510-4375-A05E-906D4DBC0219}"/>
                </c:ext>
              </c:extLst>
            </c:dLbl>
            <c:dLbl>
              <c:idx val="1"/>
              <c:layout>
                <c:manualLayout>
                  <c:x val="2.1263023601956199E-2"/>
                  <c:y val="-4.870648657690964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510-4375-A05E-906D4DBC0219}"/>
                </c:ext>
              </c:extLst>
            </c:dLbl>
            <c:dLbl>
              <c:idx val="2"/>
              <c:layout>
                <c:manualLayout>
                  <c:x val="3.0245181577196719E-3"/>
                  <c:y val="1.6374264984601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510-4375-A05E-906D4DBC02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М2'!$A$24:$A$26</c:f>
              <c:strCache>
                <c:ptCount val="3"/>
                <c:pt idx="0">
                  <c:v>Родителите на ученици с изявени дарби</c:v>
                </c:pt>
                <c:pt idx="1">
                  <c:v>Родителите на ученици със СОП</c:v>
                </c:pt>
                <c:pt idx="2">
                  <c:v>Родителите на ученици в риск</c:v>
                </c:pt>
              </c:strCache>
            </c:strRef>
          </c:cat>
          <c:val>
            <c:numRef>
              <c:f>'[Graphics2.xlsx]ОП4 М2'!$C$24:$C$26</c:f>
              <c:numCache>
                <c:formatCode>#\ ##0.0%</c:formatCode>
                <c:ptCount val="3"/>
                <c:pt idx="0">
                  <c:v>6.2500000000000003E-3</c:v>
                </c:pt>
                <c:pt idx="1">
                  <c:v>3.7499999999999999E-2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510-4375-A05E-906D4DBC0219}"/>
            </c:ext>
          </c:extLst>
        </c:ser>
        <c:ser>
          <c:idx val="2"/>
          <c:order val="2"/>
          <c:tx>
            <c:strRef>
              <c:f>'[Graphics2.xlsx]ОП4 М2'!$D$23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М2'!$A$24:$A$26</c:f>
              <c:strCache>
                <c:ptCount val="3"/>
                <c:pt idx="0">
                  <c:v>Родителите на ученици с изявени дарби</c:v>
                </c:pt>
                <c:pt idx="1">
                  <c:v>Родителите на ученици със СОП</c:v>
                </c:pt>
                <c:pt idx="2">
                  <c:v>Родителите на ученици в риск</c:v>
                </c:pt>
              </c:strCache>
            </c:strRef>
          </c:cat>
          <c:val>
            <c:numRef>
              <c:f>'[Graphics2.xlsx]ОП4 М2'!$D$24:$D$26</c:f>
              <c:numCache>
                <c:formatCode>#\ ##0.0%</c:formatCode>
                <c:ptCount val="3"/>
                <c:pt idx="0">
                  <c:v>0.26250000000000001</c:v>
                </c:pt>
                <c:pt idx="1">
                  <c:v>0.26250000000000001</c:v>
                </c:pt>
                <c:pt idx="2">
                  <c:v>0.36249999999999999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10-4375-A05E-906D4DBC0219}"/>
            </c:ext>
          </c:extLst>
        </c:ser>
        <c:ser>
          <c:idx val="3"/>
          <c:order val="3"/>
          <c:tx>
            <c:strRef>
              <c:f>'[Graphics2.xlsx]ОП4 М2'!$E$23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М2'!$A$24:$A$26</c:f>
              <c:strCache>
                <c:ptCount val="3"/>
                <c:pt idx="0">
                  <c:v>Родителите на ученици с изявени дарби</c:v>
                </c:pt>
                <c:pt idx="1">
                  <c:v>Родителите на ученици със СОП</c:v>
                </c:pt>
                <c:pt idx="2">
                  <c:v>Родителите на ученици в риск</c:v>
                </c:pt>
              </c:strCache>
            </c:strRef>
          </c:cat>
          <c:val>
            <c:numRef>
              <c:f>'[Graphics2.xlsx]ОП4 М2'!$E$24:$E$26</c:f>
              <c:numCache>
                <c:formatCode>#\ ##0.0%</c:formatCode>
                <c:ptCount val="3"/>
                <c:pt idx="0">
                  <c:v>0.26874999999999999</c:v>
                </c:pt>
                <c:pt idx="1">
                  <c:v>0.27500000000000002</c:v>
                </c:pt>
                <c:pt idx="2">
                  <c:v>0.23749999999999999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510-4375-A05E-906D4DBC0219}"/>
            </c:ext>
          </c:extLst>
        </c:ser>
        <c:ser>
          <c:idx val="4"/>
          <c:order val="4"/>
          <c:tx>
            <c:strRef>
              <c:f>'[Graphics2.xlsx]ОП4 М2'!$F$23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М2'!$A$24:$A$26</c:f>
              <c:strCache>
                <c:ptCount val="3"/>
                <c:pt idx="0">
                  <c:v>Родителите на ученици с изявени дарби</c:v>
                </c:pt>
                <c:pt idx="1">
                  <c:v>Родителите на ученици със СОП</c:v>
                </c:pt>
                <c:pt idx="2">
                  <c:v>Родителите на ученици в риск</c:v>
                </c:pt>
              </c:strCache>
            </c:strRef>
          </c:cat>
          <c:val>
            <c:numRef>
              <c:f>'[Graphics2.xlsx]ОП4 М2'!$F$24:$F$26</c:f>
              <c:numCache>
                <c:formatCode>#\ ##0.0%</c:formatCode>
                <c:ptCount val="3"/>
                <c:pt idx="0">
                  <c:v>0.26250000000000001</c:v>
                </c:pt>
                <c:pt idx="1">
                  <c:v>0.20624999999999999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10-4375-A05E-906D4DBC0219}"/>
            </c:ext>
          </c:extLst>
        </c:ser>
        <c:ser>
          <c:idx val="5"/>
          <c:order val="5"/>
          <c:tx>
            <c:strRef>
              <c:f>'[Graphics2.xlsx]ОП4 М2'!$G$23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М2'!$A$24:$A$26</c:f>
              <c:strCache>
                <c:ptCount val="3"/>
                <c:pt idx="0">
                  <c:v>Родителите на ученици с изявени дарби</c:v>
                </c:pt>
                <c:pt idx="1">
                  <c:v>Родителите на ученици със СОП</c:v>
                </c:pt>
                <c:pt idx="2">
                  <c:v>Родителите на ученици в риск</c:v>
                </c:pt>
              </c:strCache>
            </c:strRef>
          </c:cat>
          <c:val>
            <c:numRef>
              <c:f>'[Graphics2.xlsx]ОП4 М2'!$G$24:$G$26</c:f>
              <c:numCache>
                <c:formatCode>#\ ##0.0%</c:formatCode>
                <c:ptCount val="3"/>
                <c:pt idx="0">
                  <c:v>0.13125000000000001</c:v>
                </c:pt>
                <c:pt idx="1">
                  <c:v>0.15</c:v>
                </c:pt>
                <c:pt idx="2">
                  <c:v>0.17499999999999999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510-4375-A05E-906D4DBC0219}"/>
            </c:ext>
          </c:extLst>
        </c:ser>
        <c:ser>
          <c:idx val="6"/>
          <c:order val="6"/>
          <c:tx>
            <c:strRef>
              <c:f>'[Graphics2.xlsx]ОП4 М2'!$H$23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М2'!$A$24:$A$26</c:f>
              <c:strCache>
                <c:ptCount val="3"/>
                <c:pt idx="0">
                  <c:v>Родителите на ученици с изявени дарби</c:v>
                </c:pt>
                <c:pt idx="1">
                  <c:v>Родителите на ученици със СОП</c:v>
                </c:pt>
                <c:pt idx="2">
                  <c:v>Родителите на ученици в риск</c:v>
                </c:pt>
              </c:strCache>
            </c:strRef>
          </c:cat>
          <c:val>
            <c:numRef>
              <c:f>'[Graphics2.xlsx]ОП4 М2'!$H$24:$H$26</c:f>
              <c:numCache>
                <c:formatCode>#\ ##0.0%</c:formatCode>
                <c:ptCount val="3"/>
                <c:pt idx="0">
                  <c:v>0.05</c:v>
                </c:pt>
                <c:pt idx="1">
                  <c:v>0.05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510-4375-A05E-906D4DBC0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891635503"/>
        <c:axId val="891634255"/>
      </c:barChart>
      <c:catAx>
        <c:axId val="8916355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891634255"/>
        <c:crosses val="autoZero"/>
        <c:auto val="1"/>
        <c:lblAlgn val="ctr"/>
        <c:lblOffset val="100"/>
        <c:noMultiLvlLbl val="0"/>
      </c:catAx>
      <c:valAx>
        <c:axId val="8916342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9163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Как бихте оценили взаимодействието си с:  (Директори)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'[Graphics2.xlsx]ОП4 М2'!$B$17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'[Graphics2.xlsx]ОП4 М2'!$A$18:$A$20</c:f>
              <c:strCache>
                <c:ptCount val="3"/>
                <c:pt idx="0">
                  <c:v>Родителите на ученици със СОП</c:v>
                </c:pt>
                <c:pt idx="1">
                  <c:v>Родителите на ученици в риск</c:v>
                </c:pt>
                <c:pt idx="2">
                  <c:v>Родителите на ученици с изявени дарби</c:v>
                </c:pt>
              </c:strCache>
            </c:strRef>
          </c:cat>
          <c:val>
            <c:numRef>
              <c:f>'[Graphics2.xlsx]ОП4 М2'!$B$18:$B$20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9-4E18-86D6-B7EA579D1EA1}"/>
            </c:ext>
          </c:extLst>
        </c:ser>
        <c:ser>
          <c:idx val="1"/>
          <c:order val="1"/>
          <c:tx>
            <c:strRef>
              <c:f>'[Graphics2.xlsx]ОП4 М2'!$C$17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F9-4E18-86D6-B7EA579D1EA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F9-4E18-86D6-B7EA579D1E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М2'!$A$18:$A$20</c:f>
              <c:strCache>
                <c:ptCount val="3"/>
                <c:pt idx="0">
                  <c:v>Родителите на ученици със СОП</c:v>
                </c:pt>
                <c:pt idx="1">
                  <c:v>Родителите на ученици в риск</c:v>
                </c:pt>
                <c:pt idx="2">
                  <c:v>Родителите на ученици с изявени дарби</c:v>
                </c:pt>
              </c:strCache>
            </c:strRef>
          </c:cat>
          <c:val>
            <c:numRef>
              <c:f>'[Graphics2.xlsx]ОП4 М2'!$C$18:$C$20</c:f>
              <c:numCache>
                <c:formatCode>#\ ##0.0%</c:formatCode>
                <c:ptCount val="3"/>
                <c:pt idx="0" formatCode="#,##0">
                  <c:v>0</c:v>
                </c:pt>
                <c:pt idx="1">
                  <c:v>6.5217391304347824E-2</c:v>
                </c:pt>
                <c:pt idx="2" formatCode="#,##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F9-4E18-86D6-B7EA579D1EA1}"/>
            </c:ext>
          </c:extLst>
        </c:ser>
        <c:ser>
          <c:idx val="2"/>
          <c:order val="2"/>
          <c:tx>
            <c:strRef>
              <c:f>'[Graphics2.xlsx]ОП4 М2'!$D$17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М2'!$A$18:$A$20</c:f>
              <c:strCache>
                <c:ptCount val="3"/>
                <c:pt idx="0">
                  <c:v>Родителите на ученици със СОП</c:v>
                </c:pt>
                <c:pt idx="1">
                  <c:v>Родителите на ученици в риск</c:v>
                </c:pt>
                <c:pt idx="2">
                  <c:v>Родителите на ученици с изявени дарби</c:v>
                </c:pt>
              </c:strCache>
            </c:strRef>
          </c:cat>
          <c:val>
            <c:numRef>
              <c:f>'[Graphics2.xlsx]ОП4 М2'!$D$18:$D$20</c:f>
              <c:numCache>
                <c:formatCode>#\ ##0.0%</c:formatCode>
                <c:ptCount val="3"/>
                <c:pt idx="0">
                  <c:v>0.15217391304347827</c:v>
                </c:pt>
                <c:pt idx="1">
                  <c:v>0.2391304347826087</c:v>
                </c:pt>
                <c:pt idx="2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F9-4E18-86D6-B7EA579D1EA1}"/>
            </c:ext>
          </c:extLst>
        </c:ser>
        <c:ser>
          <c:idx val="3"/>
          <c:order val="3"/>
          <c:tx>
            <c:strRef>
              <c:f>'[Graphics2.xlsx]ОП4 М2'!$E$17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М2'!$A$18:$A$20</c:f>
              <c:strCache>
                <c:ptCount val="3"/>
                <c:pt idx="0">
                  <c:v>Родителите на ученици със СОП</c:v>
                </c:pt>
                <c:pt idx="1">
                  <c:v>Родителите на ученици в риск</c:v>
                </c:pt>
                <c:pt idx="2">
                  <c:v>Родителите на ученици с изявени дарби</c:v>
                </c:pt>
              </c:strCache>
            </c:strRef>
          </c:cat>
          <c:val>
            <c:numRef>
              <c:f>'[Graphics2.xlsx]ОП4 М2'!$E$18:$E$20</c:f>
              <c:numCache>
                <c:formatCode>#\ ##0.0%</c:formatCode>
                <c:ptCount val="3"/>
                <c:pt idx="0">
                  <c:v>0.41304347826086951</c:v>
                </c:pt>
                <c:pt idx="1">
                  <c:v>0.43478260869565216</c:v>
                </c:pt>
                <c:pt idx="2">
                  <c:v>0.32608695652173914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F9-4E18-86D6-B7EA579D1EA1}"/>
            </c:ext>
          </c:extLst>
        </c:ser>
        <c:ser>
          <c:idx val="4"/>
          <c:order val="4"/>
          <c:tx>
            <c:strRef>
              <c:f>'[Graphics2.xlsx]ОП4 М2'!$F$17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М2'!$A$18:$A$20</c:f>
              <c:strCache>
                <c:ptCount val="3"/>
                <c:pt idx="0">
                  <c:v>Родителите на ученици със СОП</c:v>
                </c:pt>
                <c:pt idx="1">
                  <c:v>Родителите на ученици в риск</c:v>
                </c:pt>
                <c:pt idx="2">
                  <c:v>Родителите на ученици с изявени дарби</c:v>
                </c:pt>
              </c:strCache>
            </c:strRef>
          </c:cat>
          <c:val>
            <c:numRef>
              <c:f>'[Graphics2.xlsx]ОП4 М2'!$F$18:$F$20</c:f>
              <c:numCache>
                <c:formatCode>#\ ##0.0%</c:formatCode>
                <c:ptCount val="3"/>
                <c:pt idx="0">
                  <c:v>0.19565217391304349</c:v>
                </c:pt>
                <c:pt idx="1">
                  <c:v>0.10869565217391304</c:v>
                </c:pt>
                <c:pt idx="2">
                  <c:v>0.17391304347826086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F9-4E18-86D6-B7EA579D1EA1}"/>
            </c:ext>
          </c:extLst>
        </c:ser>
        <c:ser>
          <c:idx val="5"/>
          <c:order val="5"/>
          <c:tx>
            <c:strRef>
              <c:f>'[Graphics2.xlsx]ОП4 М2'!$G$17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М2'!$A$18:$A$20</c:f>
              <c:strCache>
                <c:ptCount val="3"/>
                <c:pt idx="0">
                  <c:v>Родителите на ученици със СОП</c:v>
                </c:pt>
                <c:pt idx="1">
                  <c:v>Родителите на ученици в риск</c:v>
                </c:pt>
                <c:pt idx="2">
                  <c:v>Родителите на ученици с изявени дарби</c:v>
                </c:pt>
              </c:strCache>
            </c:strRef>
          </c:cat>
          <c:val>
            <c:numRef>
              <c:f>'[Graphics2.xlsx]ОП4 М2'!$G$18:$G$20</c:f>
              <c:numCache>
                <c:formatCode>#\ ##0.0%</c:formatCode>
                <c:ptCount val="3"/>
                <c:pt idx="0">
                  <c:v>6.5217391304347824E-2</c:v>
                </c:pt>
                <c:pt idx="1">
                  <c:v>6.5217391304347824E-2</c:v>
                </c:pt>
                <c:pt idx="2">
                  <c:v>0.17391304347826086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F9-4E18-86D6-B7EA579D1EA1}"/>
            </c:ext>
          </c:extLst>
        </c:ser>
        <c:ser>
          <c:idx val="6"/>
          <c:order val="6"/>
          <c:tx>
            <c:strRef>
              <c:f>'[Graphics2.xlsx]ОП4 М2'!$H$17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М2'!$A$18:$A$20</c:f>
              <c:strCache>
                <c:ptCount val="3"/>
                <c:pt idx="0">
                  <c:v>Родителите на ученици със СОП</c:v>
                </c:pt>
                <c:pt idx="1">
                  <c:v>Родителите на ученици в риск</c:v>
                </c:pt>
                <c:pt idx="2">
                  <c:v>Родителите на ученици с изявени дарби</c:v>
                </c:pt>
              </c:strCache>
            </c:strRef>
          </c:cat>
          <c:val>
            <c:numRef>
              <c:f>'[Graphics2.xlsx]ОП4 М2'!$H$18:$H$20</c:f>
              <c:numCache>
                <c:formatCode>#\ ##0.0%</c:formatCode>
                <c:ptCount val="3"/>
                <c:pt idx="0">
                  <c:v>0.17391304347826086</c:v>
                </c:pt>
                <c:pt idx="1">
                  <c:v>8.6956521739130432E-2</c:v>
                </c:pt>
                <c:pt idx="2">
                  <c:v>0.19565217391304349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F9-4E18-86D6-B7EA579D1E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891635503"/>
        <c:axId val="891634255"/>
      </c:barChart>
      <c:catAx>
        <c:axId val="8916355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891634255"/>
        <c:crosses val="autoZero"/>
        <c:auto val="1"/>
        <c:lblAlgn val="ctr"/>
        <c:lblOffset val="100"/>
        <c:noMultiLvlLbl val="0"/>
      </c:catAx>
      <c:valAx>
        <c:axId val="8916342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9163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По кои от следните теми  бихте желали да получат допълнително обучение педагогическите специалисти във Вашия екип: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'[Graphics2.xlsx]ОП4 М2'!$C$58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М2'!$B$59:$B$61</c:f>
              <c:strCache>
                <c:ptCount val="3"/>
                <c:pt idx="0">
                  <c:v>Работа с родители на  ученици със СОП</c:v>
                </c:pt>
                <c:pt idx="1">
                  <c:v>Работа с родители на  ученици с изявени дарби</c:v>
                </c:pt>
                <c:pt idx="2">
                  <c:v>Работа с родители на  ученици в риск (вкл. и риск от отпадане)</c:v>
                </c:pt>
              </c:strCache>
            </c:strRef>
          </c:cat>
          <c:val>
            <c:numRef>
              <c:f>'[Graphics2.xlsx]ОП4 М2'!$C$59:$C$61</c:f>
              <c:numCache>
                <c:formatCode>#\ ##0.0%</c:formatCode>
                <c:ptCount val="3"/>
                <c:pt idx="0">
                  <c:v>0.32608695652173914</c:v>
                </c:pt>
                <c:pt idx="1">
                  <c:v>0.10869565217391304</c:v>
                </c:pt>
                <c:pt idx="2">
                  <c:v>0.2608695652173913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3-4042-8F2F-51CAF9D6A675}"/>
            </c:ext>
          </c:extLst>
        </c:ser>
        <c:ser>
          <c:idx val="1"/>
          <c:order val="1"/>
          <c:tx>
            <c:strRef>
              <c:f>'[Graphics2.xlsx]ОП4 М2'!$D$58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'[Graphics2.xlsx]ОП4 М2'!$B$59:$B$61</c:f>
              <c:strCache>
                <c:ptCount val="3"/>
                <c:pt idx="0">
                  <c:v>Работа с родители на  ученици със СОП</c:v>
                </c:pt>
                <c:pt idx="1">
                  <c:v>Работа с родители на  ученици с изявени дарби</c:v>
                </c:pt>
                <c:pt idx="2">
                  <c:v>Работа с родители на  ученици в риск (вкл. и риск от отпадане)</c:v>
                </c:pt>
              </c:strCache>
            </c:strRef>
          </c:cat>
          <c:val>
            <c:numRef>
              <c:f>'[Graphics2.xlsx]ОП4 М2'!$D$59:$D$61</c:f>
              <c:numCache>
                <c:formatCode>#\ ##0.0%</c:formatCode>
                <c:ptCount val="3"/>
                <c:pt idx="0">
                  <c:v>0.20624999999999999</c:v>
                </c:pt>
                <c:pt idx="1">
                  <c:v>0.17499999999999999</c:v>
                </c:pt>
                <c:pt idx="2">
                  <c:v>0.13750000000000001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F3-4042-8F2F-51CAF9D6A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886177999"/>
        <c:axId val="886179247"/>
      </c:barChart>
      <c:catAx>
        <c:axId val="88617799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886179247"/>
        <c:crosses val="autoZero"/>
        <c:auto val="1"/>
        <c:lblAlgn val="ctr"/>
        <c:lblOffset val="100"/>
        <c:noMultiLvlLbl val="0"/>
      </c:catAx>
      <c:valAx>
        <c:axId val="886179247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886177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Във Вашето училище или на територията на общината, в която е разположено то, провеждали ли са се: (Директори и Учители)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'[Graphics2.xlsx]ОП5 М1'!$C$1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М1'!$B$2:$B$4</c:f>
              <c:strCache>
                <c:ptCount val="3"/>
                <c:pt idx="0">
                  <c:v>Дейности, насочени към повишаване на обществената информираност и чувствителност относно целите и принципите на приобщаващото образование </c:v>
                </c:pt>
                <c:pt idx="1">
                  <c:v>Форуми, празници и други дейности, насочени към преодоляване на предразсъдъците към учениците със СОП</c:v>
                </c:pt>
                <c:pt idx="2">
                  <c:v>Форуми, празници и други дейности, свързани с темата за етническата идентичност и етническа толерантност</c:v>
                </c:pt>
              </c:strCache>
            </c:strRef>
          </c:cat>
          <c:val>
            <c:numRef>
              <c:f>'[Graphics2.xlsx]ОП5 М1'!$C$2:$C$4</c:f>
              <c:numCache>
                <c:formatCode>#\ ##0.0%</c:formatCode>
                <c:ptCount val="3"/>
                <c:pt idx="0">
                  <c:v>0.2608695652173913</c:v>
                </c:pt>
                <c:pt idx="1">
                  <c:v>0.21739130434782608</c:v>
                </c:pt>
                <c:pt idx="2">
                  <c:v>0.19565217391304349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62-401D-891C-51D5BEF77CA6}"/>
            </c:ext>
          </c:extLst>
        </c:ser>
        <c:ser>
          <c:idx val="1"/>
          <c:order val="1"/>
          <c:tx>
            <c:strRef>
              <c:f>'[Graphics2.xlsx]ОП5 М1'!$D$1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М1'!$B$2:$B$4</c:f>
              <c:strCache>
                <c:ptCount val="3"/>
                <c:pt idx="0">
                  <c:v>Дейности, насочени към повишаване на обществената информираност и чувствителност относно целите и принципите на приобщаващото образование </c:v>
                </c:pt>
                <c:pt idx="1">
                  <c:v>Форуми, празници и други дейности, насочени към преодоляване на предразсъдъците към учениците със СОП</c:v>
                </c:pt>
                <c:pt idx="2">
                  <c:v>Форуми, празници и други дейности, свързани с темата за етническата идентичност и етническа толерантност</c:v>
                </c:pt>
              </c:strCache>
            </c:strRef>
          </c:cat>
          <c:val>
            <c:numRef>
              <c:f>'[Graphics2.xlsx]ОП5 М1'!$D$2:$D$4</c:f>
              <c:numCache>
                <c:formatCode>#\ ##0.0%</c:formatCode>
                <c:ptCount val="3"/>
                <c:pt idx="0">
                  <c:v>0.25</c:v>
                </c:pt>
                <c:pt idx="1">
                  <c:v>0.15</c:v>
                </c:pt>
                <c:pt idx="2">
                  <c:v>0.16875000000000001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62-401D-891C-51D5BEF77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036605343"/>
        <c:axId val="979018575"/>
      </c:barChart>
      <c:catAx>
        <c:axId val="103660534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979018575"/>
        <c:crosses val="autoZero"/>
        <c:auto val="1"/>
        <c:lblAlgn val="ctr"/>
        <c:lblOffset val="100"/>
        <c:noMultiLvlLbl val="0"/>
      </c:catAx>
      <c:valAx>
        <c:axId val="979018575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036605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 i="0" baseline="0">
                <a:effectLst/>
              </a:rPr>
              <a:t>Във Вашето училище или на територията на общината, в която е разположено то, провеждали ли са се: </a:t>
            </a:r>
            <a:endParaRPr lang="bg-BG" sz="1100">
              <a:effectLst/>
            </a:endParaRPr>
          </a:p>
          <a:p>
            <a:pPr>
              <a:defRPr/>
            </a:pPr>
            <a:r>
              <a:rPr lang="bg-BG" sz="1100" b="1" i="0" baseline="0">
                <a:effectLst/>
              </a:rPr>
              <a:t>(Родители) </a:t>
            </a:r>
            <a:endParaRPr lang="bg-BG" sz="11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'[Graphics2.xlsx]ОП5 М1'!$C$22</c:f>
              <c:strCache>
                <c:ptCount val="1"/>
                <c:pt idx="0">
                  <c:v>Родители 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'[Graphics2.xlsx]ОП5 М1'!$C$23:$C$25</c:f>
              <c:numCache>
                <c:formatCode>#\ ##0.0%</c:formatCode>
                <c:ptCount val="3"/>
                <c:pt idx="0">
                  <c:v>0.10997442455242966</c:v>
                </c:pt>
                <c:pt idx="1">
                  <c:v>5.1150895140664961E-2</c:v>
                </c:pt>
                <c:pt idx="2">
                  <c:v>6.9053708439897707E-2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E1-4F56-96E3-F771AD858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012152383"/>
        <c:axId val="1012154047"/>
      </c:barChart>
      <c:catAx>
        <c:axId val="101215238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012154047"/>
        <c:crosses val="autoZero"/>
        <c:auto val="1"/>
        <c:lblAlgn val="ctr"/>
        <c:lblOffset val="100"/>
        <c:noMultiLvlLbl val="0"/>
      </c:catAx>
      <c:valAx>
        <c:axId val="1012154047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012152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Как бихте оценили взаимодействието си с: Гражданския сектор (НПО)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'[Graphics2.xlsx]ОП5 М1'!$B$39</c:f>
              <c:strCache>
                <c:ptCount val="1"/>
                <c:pt idx="0">
                  <c:v>Много лошо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97-4BA5-B54D-5F088F430C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М1'!$A$40:$A$41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'[Graphics2.xlsx]ОП5 М1'!$B$40:$B$41</c:f>
              <c:numCache>
                <c:formatCode>#\ ##0.0%</c:formatCode>
                <c:ptCount val="2"/>
                <c:pt idx="0" formatCode="#,##0">
                  <c:v>0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97-4BA5-B54D-5F088F430C4E}"/>
            </c:ext>
          </c:extLst>
        </c:ser>
        <c:ser>
          <c:idx val="1"/>
          <c:order val="1"/>
          <c:tx>
            <c:strRef>
              <c:f>'[Graphics2.xlsx]ОП5 М1'!$C$39</c:f>
              <c:strCache>
                <c:ptCount val="1"/>
                <c:pt idx="0">
                  <c:v>По-скоро лошо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97-4BA5-B54D-5F088F430C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М1'!$A$40:$A$41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'[Graphics2.xlsx]ОП5 М1'!$C$40:$C$41</c:f>
              <c:numCache>
                <c:formatCode>#\ ##0.0%</c:formatCode>
                <c:ptCount val="2"/>
                <c:pt idx="0" formatCode="#,##0">
                  <c:v>0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97-4BA5-B54D-5F088F430C4E}"/>
            </c:ext>
          </c:extLst>
        </c:ser>
        <c:ser>
          <c:idx val="2"/>
          <c:order val="2"/>
          <c:tx>
            <c:strRef>
              <c:f>'[Graphics2.xlsx]ОП5 М1'!$D$39</c:f>
              <c:strCache>
                <c:ptCount val="1"/>
                <c:pt idx="0">
                  <c:v>Нито добро, нито лошо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М1'!$A$40:$A$41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'[Graphics2.xlsx]ОП5 М1'!$D$40:$D$41</c:f>
              <c:numCache>
                <c:formatCode>#\ ##0.0%</c:formatCode>
                <c:ptCount val="2"/>
                <c:pt idx="0">
                  <c:v>0.21739130434782608</c:v>
                </c:pt>
                <c:pt idx="1">
                  <c:v>0.33750000000000002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97-4BA5-B54D-5F088F430C4E}"/>
            </c:ext>
          </c:extLst>
        </c:ser>
        <c:ser>
          <c:idx val="3"/>
          <c:order val="3"/>
          <c:tx>
            <c:strRef>
              <c:f>'[Graphics2.xlsx]ОП5 М1'!$E$39</c:f>
              <c:strCache>
                <c:ptCount val="1"/>
                <c:pt idx="0">
                  <c:v>По-скоро добро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М1'!$A$40:$A$41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'[Graphics2.xlsx]ОП5 М1'!$E$40:$E$41</c:f>
              <c:numCache>
                <c:formatCode>#\ ##0.0%</c:formatCode>
                <c:ptCount val="2"/>
                <c:pt idx="0">
                  <c:v>0.34782608695652173</c:v>
                </c:pt>
                <c:pt idx="1">
                  <c:v>0.17499999999999999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97-4BA5-B54D-5F088F430C4E}"/>
            </c:ext>
          </c:extLst>
        </c:ser>
        <c:ser>
          <c:idx val="4"/>
          <c:order val="4"/>
          <c:tx>
            <c:strRef>
              <c:f>'[Graphics2.xlsx]ОП5 М1'!$F$39</c:f>
              <c:strCache>
                <c:ptCount val="1"/>
                <c:pt idx="0">
                  <c:v>Много добро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М1'!$A$40:$A$41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'[Graphics2.xlsx]ОП5 М1'!$F$40:$F$41</c:f>
              <c:numCache>
                <c:formatCode>#\ ##0.0%</c:formatCode>
                <c:ptCount val="2"/>
                <c:pt idx="0">
                  <c:v>0.17391304347826086</c:v>
                </c:pt>
                <c:pt idx="1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97-4BA5-B54D-5F088F430C4E}"/>
            </c:ext>
          </c:extLst>
        </c:ser>
        <c:ser>
          <c:idx val="5"/>
          <c:order val="5"/>
          <c:tx>
            <c:strRef>
              <c:f>'[Graphics2.xlsx]ОП5 М1'!$G$39</c:f>
              <c:strCache>
                <c:ptCount val="1"/>
                <c:pt idx="0">
                  <c:v>Нямам взаимодействие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М1'!$A$40:$A$41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'[Graphics2.xlsx]ОП5 М1'!$G$40:$G$41</c:f>
              <c:numCache>
                <c:formatCode>#\ ##0.0%</c:formatCode>
                <c:ptCount val="2"/>
                <c:pt idx="0">
                  <c:v>0.15217391304347827</c:v>
                </c:pt>
                <c:pt idx="1">
                  <c:v>0.25624999999999998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97-4BA5-B54D-5F088F430C4E}"/>
            </c:ext>
          </c:extLst>
        </c:ser>
        <c:ser>
          <c:idx val="6"/>
          <c:order val="6"/>
          <c:tx>
            <c:strRef>
              <c:f>'[Graphics2.xlsx]ОП5 М1'!$H$39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'[Graphics2.xlsx]ОП5 М1'!$A$40:$A$41</c:f>
              <c:strCache>
                <c:ptCount val="2"/>
                <c:pt idx="0">
                  <c:v>Директори</c:v>
                </c:pt>
                <c:pt idx="1">
                  <c:v>Учители </c:v>
                </c:pt>
              </c:strCache>
            </c:strRef>
          </c:cat>
          <c:val>
            <c:numRef>
              <c:f>'[Graphics2.xlsx]ОП5 М1'!$H$40:$H$41</c:f>
              <c:numCache>
                <c:formatCode>#\ ##0.0%</c:formatCode>
                <c:ptCount val="2"/>
                <c:pt idx="0">
                  <c:v>0.10869565217391304</c:v>
                </c:pt>
                <c:pt idx="1">
                  <c:v>6.8750000000000006E-2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97-4BA5-B54D-5F088F430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038132895"/>
        <c:axId val="1038133311"/>
      </c:barChart>
      <c:catAx>
        <c:axId val="1038132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38133311"/>
        <c:crosses val="autoZero"/>
        <c:auto val="1"/>
        <c:lblAlgn val="ctr"/>
        <c:lblOffset val="100"/>
        <c:noMultiLvlLbl val="0"/>
      </c:catAx>
      <c:valAx>
        <c:axId val="103813331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3813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400" b="1" dirty="0"/>
              <a:t>До каква степен се чувствате информирани по следните теми: (Родители)  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'[Graphics2.xlsx]Информираност - р'!$B$1</c:f>
              <c:strCache>
                <c:ptCount val="1"/>
                <c:pt idx="0">
                  <c:v>В много малка степен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'[Graphics2.xlsx]Информираност - р'!$A$2:$A$10</c:f>
              <c:strCache>
                <c:ptCount val="9"/>
                <c:pt idx="0">
                  <c:v>Изисквания на Наредбата за приобщаващото образование за отсъствията на учениците от учебни занятия</c:v>
                </c:pt>
                <c:pt idx="1">
                  <c:v>Реда и условията за прием на ученици след 7. клас</c:v>
                </c:pt>
                <c:pt idx="2">
                  <c:v>Професиите и профилите, които се изучават в приемащите след 7. клас училища</c:v>
                </c:pt>
                <c:pt idx="3">
                  <c:v>Възможности за професионално развитие пред моето дете</c:v>
                </c:pt>
                <c:pt idx="4">
                  <c:v>Институции, специалисти, форми (конкурси, пленери, олимпиади, школи, клубове), насочващи към развитие на дарби и таланти</c:v>
                </c:pt>
                <c:pt idx="5">
                  <c:v>Реда и условията за прием на студенти</c:v>
                </c:pt>
                <c:pt idx="6">
                  <c:v>Затруднения в образователния процес и възможности за преодоляването им</c:v>
                </c:pt>
                <c:pt idx="7">
                  <c:v>Приобщаващо образование</c:v>
                </c:pt>
                <c:pt idx="8">
                  <c:v>Специални образователни потребности</c:v>
                </c:pt>
              </c:strCache>
            </c:strRef>
          </c:cat>
          <c:val>
            <c:numRef>
              <c:f>'[Graphics2.xlsx]Информираност - р'!$B$2:$B$10</c:f>
              <c:numCache>
                <c:formatCode>#\ ##0.0%</c:formatCode>
                <c:ptCount val="9"/>
                <c:pt idx="0">
                  <c:v>0.14833759590792839</c:v>
                </c:pt>
                <c:pt idx="1">
                  <c:v>0.15601023017902813</c:v>
                </c:pt>
                <c:pt idx="2">
                  <c:v>0.16112531969309463</c:v>
                </c:pt>
                <c:pt idx="3">
                  <c:v>0.18414322250639387</c:v>
                </c:pt>
                <c:pt idx="4">
                  <c:v>0.21483375959079282</c:v>
                </c:pt>
                <c:pt idx="5">
                  <c:v>0.21483375959079282</c:v>
                </c:pt>
                <c:pt idx="6">
                  <c:v>0.17902813299232737</c:v>
                </c:pt>
                <c:pt idx="7">
                  <c:v>0.19437340153452684</c:v>
                </c:pt>
                <c:pt idx="8">
                  <c:v>0.21994884910485932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AF-4D9E-9A7F-B3986CFE5A63}"/>
            </c:ext>
          </c:extLst>
        </c:ser>
        <c:ser>
          <c:idx val="1"/>
          <c:order val="1"/>
          <c:tx>
            <c:strRef>
              <c:f>'[Graphics2.xlsx]Информираност - р'!$C$1</c:f>
              <c:strCache>
                <c:ptCount val="1"/>
                <c:pt idx="0">
                  <c:v>По-скоро в малка степен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'[Graphics2.xlsx]Информираност - р'!$A$2:$A$10</c:f>
              <c:strCache>
                <c:ptCount val="9"/>
                <c:pt idx="0">
                  <c:v>Изисквания на Наредбата за приобщаващото образование за отсъствията на учениците от учебни занятия</c:v>
                </c:pt>
                <c:pt idx="1">
                  <c:v>Реда и условията за прием на ученици след 7. клас</c:v>
                </c:pt>
                <c:pt idx="2">
                  <c:v>Професиите и профилите, които се изучават в приемащите след 7. клас училища</c:v>
                </c:pt>
                <c:pt idx="3">
                  <c:v>Възможности за професионално развитие пред моето дете</c:v>
                </c:pt>
                <c:pt idx="4">
                  <c:v>Институции, специалисти, форми (конкурси, пленери, олимпиади, школи, клубове), насочващи към развитие на дарби и таланти</c:v>
                </c:pt>
                <c:pt idx="5">
                  <c:v>Реда и условията за прием на студенти</c:v>
                </c:pt>
                <c:pt idx="6">
                  <c:v>Затруднения в образователния процес и възможности за преодоляването им</c:v>
                </c:pt>
                <c:pt idx="7">
                  <c:v>Приобщаващо образование</c:v>
                </c:pt>
                <c:pt idx="8">
                  <c:v>Специални образователни потребности</c:v>
                </c:pt>
              </c:strCache>
            </c:strRef>
          </c:cat>
          <c:val>
            <c:numRef>
              <c:f>'[Graphics2.xlsx]Информираност - р'!$C$2:$C$10</c:f>
              <c:numCache>
                <c:formatCode>#\ ##0.0%</c:formatCode>
                <c:ptCount val="9"/>
                <c:pt idx="0">
                  <c:v>9.9744245524296671E-2</c:v>
                </c:pt>
                <c:pt idx="1">
                  <c:v>0.12020460358056266</c:v>
                </c:pt>
                <c:pt idx="2">
                  <c:v>0.14322250639386189</c:v>
                </c:pt>
                <c:pt idx="3">
                  <c:v>0.1815856777493606</c:v>
                </c:pt>
                <c:pt idx="4">
                  <c:v>0.15856777493606139</c:v>
                </c:pt>
                <c:pt idx="5">
                  <c:v>0.11508951406649617</c:v>
                </c:pt>
                <c:pt idx="6">
                  <c:v>0.16368286445012789</c:v>
                </c:pt>
                <c:pt idx="7">
                  <c:v>0.16624040920716113</c:v>
                </c:pt>
                <c:pt idx="8">
                  <c:v>0.17391304347826086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AF-4D9E-9A7F-B3986CFE5A63}"/>
            </c:ext>
          </c:extLst>
        </c:ser>
        <c:ser>
          <c:idx val="2"/>
          <c:order val="2"/>
          <c:tx>
            <c:strRef>
              <c:f>'[Graphics2.xlsx]Информираност - р'!$D$1</c:f>
              <c:strCache>
                <c:ptCount val="1"/>
                <c:pt idx="0">
                  <c:v>Нито в малка, нито в голяма степен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'[Graphics2.xlsx]Информираност - р'!$A$2:$A$10</c:f>
              <c:strCache>
                <c:ptCount val="9"/>
                <c:pt idx="0">
                  <c:v>Изисквания на Наредбата за приобщаващото образование за отсъствията на учениците от учебни занятия</c:v>
                </c:pt>
                <c:pt idx="1">
                  <c:v>Реда и условията за прием на ученици след 7. клас</c:v>
                </c:pt>
                <c:pt idx="2">
                  <c:v>Професиите и профилите, които се изучават в приемащите след 7. клас училища</c:v>
                </c:pt>
                <c:pt idx="3">
                  <c:v>Възможности за професионално развитие пред моето дете</c:v>
                </c:pt>
                <c:pt idx="4">
                  <c:v>Институции, специалисти, форми (конкурси, пленери, олимпиади, школи, клубове), насочващи към развитие на дарби и таланти</c:v>
                </c:pt>
                <c:pt idx="5">
                  <c:v>Реда и условията за прием на студенти</c:v>
                </c:pt>
                <c:pt idx="6">
                  <c:v>Затруднения в образователния процес и възможности за преодоляването им</c:v>
                </c:pt>
                <c:pt idx="7">
                  <c:v>Приобщаващо образование</c:v>
                </c:pt>
                <c:pt idx="8">
                  <c:v>Специални образователни потребности</c:v>
                </c:pt>
              </c:strCache>
            </c:strRef>
          </c:cat>
          <c:val>
            <c:numRef>
              <c:f>'[Graphics2.xlsx]Информираност - р'!$D$2:$D$10</c:f>
              <c:numCache>
                <c:formatCode>#\ ##0.0%</c:formatCode>
                <c:ptCount val="9"/>
                <c:pt idx="0">
                  <c:v>0.2506393861892583</c:v>
                </c:pt>
                <c:pt idx="1">
                  <c:v>0.24040920716112532</c:v>
                </c:pt>
                <c:pt idx="2">
                  <c:v>0.23273657289002558</c:v>
                </c:pt>
                <c:pt idx="3">
                  <c:v>0.2710997442455243</c:v>
                </c:pt>
                <c:pt idx="4">
                  <c:v>0.26598465473145777</c:v>
                </c:pt>
                <c:pt idx="5">
                  <c:v>0.29411764705882354</c:v>
                </c:pt>
                <c:pt idx="6">
                  <c:v>0.28388746803069054</c:v>
                </c:pt>
                <c:pt idx="7">
                  <c:v>0.31713554987212278</c:v>
                </c:pt>
                <c:pt idx="8">
                  <c:v>0.31457800511508954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AF-4D9E-9A7F-B3986CFE5A63}"/>
            </c:ext>
          </c:extLst>
        </c:ser>
        <c:ser>
          <c:idx val="3"/>
          <c:order val="3"/>
          <c:tx>
            <c:strRef>
              <c:f>'[Graphics2.xlsx]Информираност - р'!$E$1</c:f>
              <c:strCache>
                <c:ptCount val="1"/>
                <c:pt idx="0">
                  <c:v>По-скоро в голяма степен</c:v>
                </c:pt>
              </c:strCache>
            </c:strRef>
          </c:tx>
          <c:spPr>
            <a:solidFill>
              <a:srgbClr val="35CEC3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'[Graphics2.xlsx]Информираност - р'!$A$2:$A$10</c:f>
              <c:strCache>
                <c:ptCount val="9"/>
                <c:pt idx="0">
                  <c:v>Изисквания на Наредбата за приобщаващото образование за отсъствията на учениците от учебни занятия</c:v>
                </c:pt>
                <c:pt idx="1">
                  <c:v>Реда и условията за прием на ученици след 7. клас</c:v>
                </c:pt>
                <c:pt idx="2">
                  <c:v>Професиите и профилите, които се изучават в приемащите след 7. клас училища</c:v>
                </c:pt>
                <c:pt idx="3">
                  <c:v>Възможности за професионално развитие пред моето дете</c:v>
                </c:pt>
                <c:pt idx="4">
                  <c:v>Институции, специалисти, форми (конкурси, пленери, олимпиади, школи, клубове), насочващи към развитие на дарби и таланти</c:v>
                </c:pt>
                <c:pt idx="5">
                  <c:v>Реда и условията за прием на студенти</c:v>
                </c:pt>
                <c:pt idx="6">
                  <c:v>Затруднения в образователния процес и възможности за преодоляването им</c:v>
                </c:pt>
                <c:pt idx="7">
                  <c:v>Приобщаващо образование</c:v>
                </c:pt>
                <c:pt idx="8">
                  <c:v>Специални образователни потребности</c:v>
                </c:pt>
              </c:strCache>
            </c:strRef>
          </c:cat>
          <c:val>
            <c:numRef>
              <c:f>'[Graphics2.xlsx]Информираност - р'!$E$2:$E$10</c:f>
              <c:numCache>
                <c:formatCode>#\ ##0.0%</c:formatCode>
                <c:ptCount val="9"/>
                <c:pt idx="0">
                  <c:v>0.23529411764705885</c:v>
                </c:pt>
                <c:pt idx="1">
                  <c:v>0.23273657289002558</c:v>
                </c:pt>
                <c:pt idx="2">
                  <c:v>0.24552429667519182</c:v>
                </c:pt>
                <c:pt idx="3">
                  <c:v>0.20971867007672634</c:v>
                </c:pt>
                <c:pt idx="4">
                  <c:v>0.19437340153452684</c:v>
                </c:pt>
                <c:pt idx="5">
                  <c:v>0.17647058823529413</c:v>
                </c:pt>
                <c:pt idx="6">
                  <c:v>0.17135549872122763</c:v>
                </c:pt>
                <c:pt idx="7">
                  <c:v>0.11508951406649617</c:v>
                </c:pt>
                <c:pt idx="8">
                  <c:v>0.10485933503836317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AF-4D9E-9A7F-B3986CFE5A63}"/>
            </c:ext>
          </c:extLst>
        </c:ser>
        <c:ser>
          <c:idx val="4"/>
          <c:order val="4"/>
          <c:tx>
            <c:strRef>
              <c:f>'[Graphics2.xlsx]Информираност - р'!$F$1</c:f>
              <c:strCache>
                <c:ptCount val="1"/>
                <c:pt idx="0">
                  <c:v>В много голяма степен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'[Graphics2.xlsx]Информираност - р'!$A$2:$A$10</c:f>
              <c:strCache>
                <c:ptCount val="9"/>
                <c:pt idx="0">
                  <c:v>Изисквания на Наредбата за приобщаващото образование за отсъствията на учениците от учебни занятия</c:v>
                </c:pt>
                <c:pt idx="1">
                  <c:v>Реда и условията за прием на ученици след 7. клас</c:v>
                </c:pt>
                <c:pt idx="2">
                  <c:v>Професиите и профилите, които се изучават в приемащите след 7. клас училища</c:v>
                </c:pt>
                <c:pt idx="3">
                  <c:v>Възможности за професионално развитие пред моето дете</c:v>
                </c:pt>
                <c:pt idx="4">
                  <c:v>Институции, специалисти, форми (конкурси, пленери, олимпиади, школи, клубове), насочващи към развитие на дарби и таланти</c:v>
                </c:pt>
                <c:pt idx="5">
                  <c:v>Реда и условията за прием на студенти</c:v>
                </c:pt>
                <c:pt idx="6">
                  <c:v>Затруднения в образователния процес и възможности за преодоляването им</c:v>
                </c:pt>
                <c:pt idx="7">
                  <c:v>Приобщаващо образование</c:v>
                </c:pt>
                <c:pt idx="8">
                  <c:v>Специални образователни потребности</c:v>
                </c:pt>
              </c:strCache>
            </c:strRef>
          </c:cat>
          <c:val>
            <c:numRef>
              <c:f>'[Graphics2.xlsx]Информираност - р'!$F$2:$F$10</c:f>
              <c:numCache>
                <c:formatCode>#\ ##0.0%</c:formatCode>
                <c:ptCount val="9"/>
                <c:pt idx="0">
                  <c:v>0.14322250639386189</c:v>
                </c:pt>
                <c:pt idx="1">
                  <c:v>0.13043478260869565</c:v>
                </c:pt>
                <c:pt idx="2">
                  <c:v>0.10485933503836317</c:v>
                </c:pt>
                <c:pt idx="3">
                  <c:v>8.4398976982097182E-2</c:v>
                </c:pt>
                <c:pt idx="4">
                  <c:v>7.1611253196930943E-2</c:v>
                </c:pt>
                <c:pt idx="5">
                  <c:v>7.1611253196930943E-2</c:v>
                </c:pt>
                <c:pt idx="6">
                  <c:v>7.6726342710997444E-2</c:v>
                </c:pt>
                <c:pt idx="7">
                  <c:v>5.6265984654731455E-2</c:v>
                </c:pt>
                <c:pt idx="8">
                  <c:v>4.0920716112531973E-2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AF-4D9E-9A7F-B3986CFE5A63}"/>
            </c:ext>
          </c:extLst>
        </c:ser>
        <c:ser>
          <c:idx val="5"/>
          <c:order val="5"/>
          <c:tx>
            <c:strRef>
              <c:f>'[Graphics2.xlsx]Информираност - р'!$G$1</c:f>
              <c:strCache>
                <c:ptCount val="1"/>
                <c:pt idx="0">
                  <c:v>Без отговор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'[Graphics2.xlsx]Информираност - р'!$A$2:$A$10</c:f>
              <c:strCache>
                <c:ptCount val="9"/>
                <c:pt idx="0">
                  <c:v>Изисквания на Наредбата за приобщаващото образование за отсъствията на учениците от учебни занятия</c:v>
                </c:pt>
                <c:pt idx="1">
                  <c:v>Реда и условията за прием на ученици след 7. клас</c:v>
                </c:pt>
                <c:pt idx="2">
                  <c:v>Професиите и профилите, които се изучават в приемащите след 7. клас училища</c:v>
                </c:pt>
                <c:pt idx="3">
                  <c:v>Възможности за професионално развитие пред моето дете</c:v>
                </c:pt>
                <c:pt idx="4">
                  <c:v>Институции, специалисти, форми (конкурси, пленери, олимпиади, школи, клубове), насочващи към развитие на дарби и таланти</c:v>
                </c:pt>
                <c:pt idx="5">
                  <c:v>Реда и условията за прием на студенти</c:v>
                </c:pt>
                <c:pt idx="6">
                  <c:v>Затруднения в образователния процес и възможности за преодоляването им</c:v>
                </c:pt>
                <c:pt idx="7">
                  <c:v>Приобщаващо образование</c:v>
                </c:pt>
                <c:pt idx="8">
                  <c:v>Специални образователни потребности</c:v>
                </c:pt>
              </c:strCache>
            </c:strRef>
          </c:cat>
          <c:val>
            <c:numRef>
              <c:f>'[Graphics2.xlsx]Информираност - р'!$G$2:$G$10</c:f>
              <c:numCache>
                <c:formatCode>#\ ##0.0%</c:formatCode>
                <c:ptCount val="9"/>
                <c:pt idx="0">
                  <c:v>0.12276214833759591</c:v>
                </c:pt>
                <c:pt idx="1">
                  <c:v>0.12020460358056266</c:v>
                </c:pt>
                <c:pt idx="2">
                  <c:v>0.11253196930946291</c:v>
                </c:pt>
                <c:pt idx="3">
                  <c:v>6.9053708439897707E-2</c:v>
                </c:pt>
                <c:pt idx="4">
                  <c:v>9.4629156010230184E-2</c:v>
                </c:pt>
                <c:pt idx="5">
                  <c:v>0.12787723785166241</c:v>
                </c:pt>
                <c:pt idx="6">
                  <c:v>0.12531969309462915</c:v>
                </c:pt>
                <c:pt idx="7">
                  <c:v>0.15089514066496165</c:v>
                </c:pt>
                <c:pt idx="8">
                  <c:v>0.14578005115089515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AF-4D9E-9A7F-B3986CFE5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316149616"/>
        <c:axId val="1316160432"/>
      </c:barChart>
      <c:catAx>
        <c:axId val="13161496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316160432"/>
        <c:crosses val="autoZero"/>
        <c:auto val="1"/>
        <c:lblAlgn val="ctr"/>
        <c:lblOffset val="100"/>
        <c:noMultiLvlLbl val="0"/>
      </c:catAx>
      <c:valAx>
        <c:axId val="1316160432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131614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Във Вашето училище към момента предоставя ли се допълнителната подкрепа за личностно развитие на:</a:t>
            </a:r>
            <a:endParaRPr lang="en-US" sz="1600" b="1" dirty="0"/>
          </a:p>
        </c:rich>
      </c:tx>
      <c:layout>
        <c:manualLayout>
          <c:xMode val="edge"/>
          <c:yMode val="edge"/>
          <c:x val="0.10759114849153779"/>
          <c:y val="1.3793103448275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[Graphics.xlsx]Sheet1!$C$1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[Graphics.xlsx]Sheet1!$B$2:$B$7</c:f>
              <c:strCache>
                <c:ptCount val="6"/>
                <c:pt idx="0">
                  <c:v>Ученици със специални образователни потребности</c:v>
                </c:pt>
                <c:pt idx="1">
                  <c:v>Ученик  в риск (вкл. и риск от отпадане от училище) или ученик, жертва на насилие</c:v>
                </c:pt>
                <c:pt idx="2">
                  <c:v>Ученици, които срещат трудности при овладяването на български език</c:v>
                </c:pt>
                <c:pt idx="3">
                  <c:v>Ученик с наличие на хронични заболявания, които възпрепятстват обучението</c:v>
                </c:pt>
                <c:pt idx="4">
                  <c:v>Ученици с изявени силни страни и дарби</c:v>
                </c:pt>
                <c:pt idx="5">
                  <c:v>Нито едно от посочените</c:v>
                </c:pt>
              </c:strCache>
            </c:strRef>
          </c:cat>
          <c:val>
            <c:numRef>
              <c:f>[Graphics.xlsx]Sheet1!$C$2:$C$7</c:f>
              <c:numCache>
                <c:formatCode>#\ ##0.0%</c:formatCode>
                <c:ptCount val="6"/>
                <c:pt idx="0">
                  <c:v>0.76086956521739124</c:v>
                </c:pt>
                <c:pt idx="1">
                  <c:v>0.39130434782608697</c:v>
                </c:pt>
                <c:pt idx="2">
                  <c:v>0.34782608695652173</c:v>
                </c:pt>
                <c:pt idx="3">
                  <c:v>0.17391304347826086</c:v>
                </c:pt>
                <c:pt idx="4">
                  <c:v>0.13043478260869565</c:v>
                </c:pt>
                <c:pt idx="5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F-4D5E-A29D-E652BF5B8760}"/>
            </c:ext>
          </c:extLst>
        </c:ser>
        <c:ser>
          <c:idx val="1"/>
          <c:order val="1"/>
          <c:tx>
            <c:strRef>
              <c:f>[Graphics.xlsx]Sheet1!$D$1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[Graphics.xlsx]Sheet1!$B$2:$B$7</c:f>
              <c:strCache>
                <c:ptCount val="6"/>
                <c:pt idx="0">
                  <c:v>Ученици със специални образователни потребности</c:v>
                </c:pt>
                <c:pt idx="1">
                  <c:v>Ученик  в риск (вкл. и риск от отпадане от училище) или ученик, жертва на насилие</c:v>
                </c:pt>
                <c:pt idx="2">
                  <c:v>Ученици, които срещат трудности при овладяването на български език</c:v>
                </c:pt>
                <c:pt idx="3">
                  <c:v>Ученик с наличие на хронични заболявания, които възпрепятстват обучението</c:v>
                </c:pt>
                <c:pt idx="4">
                  <c:v>Ученици с изявени силни страни и дарби</c:v>
                </c:pt>
                <c:pt idx="5">
                  <c:v>Нито едно от посочените</c:v>
                </c:pt>
              </c:strCache>
            </c:strRef>
          </c:cat>
          <c:val>
            <c:numRef>
              <c:f>[Graphics.xlsx]Sheet1!$D$2:$D$7</c:f>
              <c:numCache>
                <c:formatCode>#\ ##0.0%</c:formatCode>
                <c:ptCount val="6"/>
                <c:pt idx="0">
                  <c:v>0.8125</c:v>
                </c:pt>
                <c:pt idx="1">
                  <c:v>0.41249999999999998</c:v>
                </c:pt>
                <c:pt idx="2">
                  <c:v>0.45624999999999999</c:v>
                </c:pt>
                <c:pt idx="3">
                  <c:v>0.25624999999999998</c:v>
                </c:pt>
                <c:pt idx="4">
                  <c:v>0.36249999999999999</c:v>
                </c:pt>
                <c:pt idx="5">
                  <c:v>4.3749999999999997E-2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1F-4D5E-A29D-E652BF5B8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262758448"/>
        <c:axId val="1262759696"/>
      </c:barChart>
      <c:catAx>
        <c:axId val="12627584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262759696"/>
        <c:crosses val="autoZero"/>
        <c:auto val="1"/>
        <c:lblAlgn val="ctr"/>
        <c:lblOffset val="100"/>
        <c:noMultiLvlLbl val="0"/>
      </c:catAx>
      <c:valAx>
        <c:axId val="1262759696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26275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200" b="1" dirty="0"/>
              <a:t>Някое от следните описания отнася ли се до Вашето дете: </a:t>
            </a:r>
            <a:endParaRPr lang="en-US" sz="12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[Graphics.xlsx]Sheet2!$C$1</c:f>
              <c:strCache>
                <c:ptCount val="1"/>
                <c:pt idx="0">
                  <c:v>Col%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[Graphics.xlsx]Sheet2!$B$2:$B$7</c:f>
              <c:strCache>
                <c:ptCount val="6"/>
                <c:pt idx="0">
                  <c:v>Нито едно от посочените</c:v>
                </c:pt>
                <c:pt idx="1">
                  <c:v>Ученик с изявени силни страни и дарби</c:v>
                </c:pt>
                <c:pt idx="2">
                  <c:v>Ученик, който среща трудности при овладяването на българския</c:v>
                </c:pt>
                <c:pt idx="3">
                  <c:v>Ученик със специални образователни потребности</c:v>
                </c:pt>
                <c:pt idx="4">
                  <c:v>Ученик с наличие на хронични заболявания, които възпрепятстват обучението</c:v>
                </c:pt>
                <c:pt idx="5">
                  <c:v>Ученик  в риск (вкл. и риск от отпадане от училище) или учен</c:v>
                </c:pt>
              </c:strCache>
            </c:strRef>
          </c:cat>
          <c:val>
            <c:numRef>
              <c:f>[Graphics.xlsx]Sheet2!$C$2:$C$7</c:f>
              <c:numCache>
                <c:formatCode>#\ ##0.0%</c:formatCode>
                <c:ptCount val="6"/>
                <c:pt idx="0">
                  <c:v>0.7084398976982097</c:v>
                </c:pt>
                <c:pt idx="1">
                  <c:v>0.18925831202046037</c:v>
                </c:pt>
                <c:pt idx="2">
                  <c:v>3.3248081841432221E-2</c:v>
                </c:pt>
                <c:pt idx="3">
                  <c:v>3.0690537084398978E-2</c:v>
                </c:pt>
                <c:pt idx="4">
                  <c:v>1.5345268542199489E-2</c:v>
                </c:pt>
                <c:pt idx="5">
                  <c:v>7.6726342710997444E-3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D-4ECB-AD9B-3E55BD4408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542025744"/>
        <c:axId val="1542027824"/>
      </c:barChart>
      <c:catAx>
        <c:axId val="15420257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542027824"/>
        <c:crosses val="autoZero"/>
        <c:auto val="1"/>
        <c:lblAlgn val="ctr"/>
        <c:lblOffset val="100"/>
        <c:noMultiLvlLbl val="0"/>
      </c:catAx>
      <c:valAx>
        <c:axId val="1542027824"/>
        <c:scaling>
          <c:orientation val="minMax"/>
          <c:max val="1"/>
        </c:scaling>
        <c:delete val="1"/>
        <c:axPos val="t"/>
        <c:numFmt formatCode="#\ ##0.0%" sourceLinked="1"/>
        <c:majorTickMark val="none"/>
        <c:minorTickMark val="none"/>
        <c:tickLblPos val="nextTo"/>
        <c:crossAx val="154202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Какво включва допълнителната подкрепа за учениците с изявени дарби във Вашето училище: 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0.49694025575869288"/>
          <c:y val="0.11465459244891307"/>
          <c:w val="0.47700150846780742"/>
          <c:h val="0.822035524463237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'[Graphics.xlsx]Мярка 4'!$C$1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4'!$B$2:$B$11</c:f>
              <c:strCache>
                <c:ptCount val="10"/>
                <c:pt idx="0">
                  <c:v>Участие в различни национални и международни изяви – състезания, конкурси, олимпиади, фестивали, концерти, спектакли, изложби и др. </c:v>
                </c:pt>
                <c:pt idx="1">
                  <c:v>Включване в програми и проекти , насочени към стимулиране на изявите и подобряване на постиженията на учениците </c:v>
                </c:pt>
                <c:pt idx="2">
                  <c:v>Допълнителна индивидуална работа с педагогическите специалисти за развитие и надграждане на изявените дарби </c:v>
                </c:pt>
                <c:pt idx="3">
                  <c:v>Няма ученици с изявени дарби в нашето училище</c:v>
                </c:pt>
                <c:pt idx="4">
                  <c:v>Ползване на материали и консумативи</c:v>
                </c:pt>
                <c:pt idx="5">
                  <c:v>Отпускане на стипендии за отличен успех или при достигане на призови места на национални и международни олимпиади и състезания </c:v>
                </c:pt>
                <c:pt idx="6">
                  <c:v>Ползване на подходяща физическа среда, обзавеждане и оборудване</c:v>
                </c:pt>
                <c:pt idx="7">
                  <c:v>Допълнителна индивидуална работа с квалифицирани специалисти за допълнителна подкрепа в съответната област - науки, технологии, изкуства, спорт </c:v>
                </c:pt>
                <c:pt idx="8">
                  <c:v>Сътрудничество с висши училища, културни институции и Българската академия на науките за подкрепа на даровити ученици</c:v>
                </c:pt>
                <c:pt idx="9">
                  <c:v>Нито едно от посочените</c:v>
                </c:pt>
              </c:strCache>
            </c:strRef>
          </c:cat>
          <c:val>
            <c:numRef>
              <c:f>'[Graphics.xlsx]Мярка 4'!$C$2:$C$11</c:f>
              <c:numCache>
                <c:formatCode>#\ ##0.0%</c:formatCode>
                <c:ptCount val="10"/>
                <c:pt idx="0">
                  <c:v>0.43478260869565216</c:v>
                </c:pt>
                <c:pt idx="1">
                  <c:v>0.36956521739130438</c:v>
                </c:pt>
                <c:pt idx="2">
                  <c:v>0.34782608695652173</c:v>
                </c:pt>
                <c:pt idx="3">
                  <c:v>0.30434782608695654</c:v>
                </c:pt>
                <c:pt idx="4">
                  <c:v>0.2608695652173913</c:v>
                </c:pt>
                <c:pt idx="5">
                  <c:v>0.19565217391304349</c:v>
                </c:pt>
                <c:pt idx="6">
                  <c:v>0.15217391304347827</c:v>
                </c:pt>
                <c:pt idx="7">
                  <c:v>0.10869565217391304</c:v>
                </c:pt>
                <c:pt idx="8">
                  <c:v>8.6956521739130432E-2</c:v>
                </c:pt>
                <c:pt idx="9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07-4791-B367-A23115F52BAB}"/>
            </c:ext>
          </c:extLst>
        </c:ser>
        <c:ser>
          <c:idx val="1"/>
          <c:order val="1"/>
          <c:tx>
            <c:strRef>
              <c:f>'[Graphics.xlsx]Мярка 4'!$D$1</c:f>
              <c:strCache>
                <c:ptCount val="1"/>
                <c:pt idx="0">
                  <c:v>Учители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4'!$B$2:$B$11</c:f>
              <c:strCache>
                <c:ptCount val="10"/>
                <c:pt idx="0">
                  <c:v>Участие в различни национални и международни изяви – състезания, конкурси, олимпиади, фестивали, концерти, спектакли, изложби и др. </c:v>
                </c:pt>
                <c:pt idx="1">
                  <c:v>Включване в програми и проекти , насочени към стимулиране на изявите и подобряване на постиженията на учениците </c:v>
                </c:pt>
                <c:pt idx="2">
                  <c:v>Допълнителна индивидуална работа с педагогическите специалисти за развитие и надграждане на изявените дарби </c:v>
                </c:pt>
                <c:pt idx="3">
                  <c:v>Няма ученици с изявени дарби в нашето училище</c:v>
                </c:pt>
                <c:pt idx="4">
                  <c:v>Ползване на материали и консумативи</c:v>
                </c:pt>
                <c:pt idx="5">
                  <c:v>Отпускане на стипендии за отличен успех или при достигане на призови места на национални и международни олимпиади и състезания </c:v>
                </c:pt>
                <c:pt idx="6">
                  <c:v>Ползване на подходяща физическа среда, обзавеждане и оборудване</c:v>
                </c:pt>
                <c:pt idx="7">
                  <c:v>Допълнителна индивидуална работа с квалифицирани специалисти за допълнителна подкрепа в съответната област - науки, технологии, изкуства, спорт </c:v>
                </c:pt>
                <c:pt idx="8">
                  <c:v>Сътрудничество с висши училища, културни институции и Българската академия на науките за подкрепа на даровити ученици</c:v>
                </c:pt>
                <c:pt idx="9">
                  <c:v>Нито едно от посочените</c:v>
                </c:pt>
              </c:strCache>
            </c:strRef>
          </c:cat>
          <c:val>
            <c:numRef>
              <c:f>'[Graphics.xlsx]Мярка 4'!$D$2:$D$11</c:f>
              <c:numCache>
                <c:formatCode>#\ ##0.0%</c:formatCode>
                <c:ptCount val="10"/>
                <c:pt idx="0">
                  <c:v>0.6</c:v>
                </c:pt>
                <c:pt idx="1">
                  <c:v>0.45624999999999999</c:v>
                </c:pt>
                <c:pt idx="2">
                  <c:v>0.43125000000000002</c:v>
                </c:pt>
                <c:pt idx="3">
                  <c:v>0.1125</c:v>
                </c:pt>
                <c:pt idx="4">
                  <c:v>0.34375</c:v>
                </c:pt>
                <c:pt idx="5">
                  <c:v>0.33124999999999999</c:v>
                </c:pt>
                <c:pt idx="6">
                  <c:v>0.11874999999999999</c:v>
                </c:pt>
                <c:pt idx="7">
                  <c:v>0.2</c:v>
                </c:pt>
                <c:pt idx="8">
                  <c:v>5.6250000000000001E-2</c:v>
                </c:pt>
                <c:pt idx="9">
                  <c:v>3.7499999999999999E-2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07-4791-B367-A23115F52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378189312"/>
        <c:axId val="1378190560"/>
      </c:barChart>
      <c:catAx>
        <c:axId val="13781893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378190560"/>
        <c:crosses val="autoZero"/>
        <c:auto val="1"/>
        <c:lblAlgn val="ctr"/>
        <c:lblOffset val="100"/>
        <c:noMultiLvlLbl val="0"/>
      </c:catAx>
      <c:valAx>
        <c:axId val="1378190560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37818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От какво може да се възползва Вашето дете в своето училище с цел допълнително развиване на изявените си силни страни и дарби: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'[Graphics.xlsx]Мярка 4'!$C$16</c:f>
              <c:strCache>
                <c:ptCount val="1"/>
                <c:pt idx="0">
                  <c:v>Родители</c:v>
                </c:pt>
              </c:strCache>
            </c:strRef>
          </c:tx>
          <c:spPr>
            <a:solidFill>
              <a:srgbClr val="35CEC3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4'!$B$17:$B$26</c:f>
              <c:strCache>
                <c:ptCount val="10"/>
                <c:pt idx="0">
                  <c:v>Участие в различни национални и международни изяви – състезания, конкурси, олимпиади, фестивали, концерти, спектакли, изложби и др. </c:v>
                </c:pt>
                <c:pt idx="1">
                  <c:v>Включване в програми и проекти, насочени към стимулиране на изявите и подобряване на постиженията на учениците </c:v>
                </c:pt>
                <c:pt idx="2">
                  <c:v>Отпускане на стипендии за отличен успех или при достигане на призови места на национални и международни олимпиади и състезания </c:v>
                </c:pt>
                <c:pt idx="3">
                  <c:v>Допълнителна индивидуална работа с квалифицирани специалисти за допълнителна подкрепа в съответната област - науки, технологии, изкуства, спорт </c:v>
                </c:pt>
                <c:pt idx="4">
                  <c:v>Допълнителна индивидуална работа с педагогическите специалисти за развитие и надграждане на изявените дарби </c:v>
                </c:pt>
                <c:pt idx="5">
                  <c:v>Ползване на подходяща физическа среда, обзавеждане и оборудване</c:v>
                </c:pt>
                <c:pt idx="6">
                  <c:v>Не знам, нямам информация по темата</c:v>
                </c:pt>
                <c:pt idx="7">
                  <c:v>Ползване на материали и консумативи</c:v>
                </c:pt>
                <c:pt idx="8">
                  <c:v>Сътрудничество с висши училища, културни институции и Българската академия на науките за подкрепа на даровити ученици</c:v>
                </c:pt>
                <c:pt idx="9">
                  <c:v>Детето ми няма възможност да се възползва от нито една от из</c:v>
                </c:pt>
              </c:strCache>
            </c:strRef>
          </c:cat>
          <c:val>
            <c:numRef>
              <c:f>'[Graphics.xlsx]Мярка 4'!$C$17:$C$26</c:f>
              <c:numCache>
                <c:formatCode>#\ ##0.0%</c:formatCode>
                <c:ptCount val="10"/>
                <c:pt idx="0">
                  <c:v>0.55405405405405406</c:v>
                </c:pt>
                <c:pt idx="1">
                  <c:v>0.40540540540540543</c:v>
                </c:pt>
                <c:pt idx="2">
                  <c:v>0.32432432432432434</c:v>
                </c:pt>
                <c:pt idx="3">
                  <c:v>0.2567567567567568</c:v>
                </c:pt>
                <c:pt idx="4">
                  <c:v>0.13513513513513514</c:v>
                </c:pt>
                <c:pt idx="5">
                  <c:v>0.13513513513513514</c:v>
                </c:pt>
                <c:pt idx="6">
                  <c:v>0.13513513513513514</c:v>
                </c:pt>
                <c:pt idx="7">
                  <c:v>0.12162162162162161</c:v>
                </c:pt>
                <c:pt idx="8">
                  <c:v>8.1081081081081086E-2</c:v>
                </c:pt>
                <c:pt idx="9">
                  <c:v>4.0540540540540543E-2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3-4400-A700-11095EB5E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378189312"/>
        <c:axId val="1378190560"/>
      </c:barChart>
      <c:catAx>
        <c:axId val="13781893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378190560"/>
        <c:crosses val="autoZero"/>
        <c:auto val="1"/>
        <c:lblAlgn val="ctr"/>
        <c:lblOffset val="100"/>
        <c:noMultiLvlLbl val="0"/>
      </c:catAx>
      <c:valAx>
        <c:axId val="1378190560"/>
        <c:scaling>
          <c:orientation val="minMax"/>
        </c:scaling>
        <c:delete val="1"/>
        <c:axPos val="t"/>
        <c:numFmt formatCode="#\ ##0.0%" sourceLinked="1"/>
        <c:majorTickMark val="none"/>
        <c:minorTickMark val="none"/>
        <c:tickLblPos val="nextTo"/>
        <c:crossAx val="137818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100" b="1"/>
              <a:t>Педагогическите специалисти в моя екип се чувстват уверени в умението си да:</a:t>
            </a:r>
            <a:r>
              <a:rPr lang="bg-BG" sz="1100" b="1" baseline="0"/>
              <a:t> </a:t>
            </a:r>
            <a:r>
              <a:rPr lang="bg-BG" sz="1100" b="1"/>
              <a:t>Подпомагат кариерното ориентиране на учениците</a:t>
            </a:r>
            <a:endParaRPr lang="en-US" sz="11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'[Graphics.xlsx]Мярка 5'!$A$3</c:f>
              <c:strCache>
                <c:ptCount val="1"/>
                <c:pt idx="0">
                  <c:v>Директори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1F-4216-BB43-29056A3FB8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5'!$B$2:$G$2</c:f>
              <c:strCache>
                <c:ptCount val="6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  <c:pt idx="5">
                  <c:v>Без отговор</c:v>
                </c:pt>
              </c:strCache>
            </c:strRef>
          </c:cat>
          <c:val>
            <c:numRef>
              <c:f>'[Graphics.xlsx]Мярка 5'!$B$3:$G$3</c:f>
              <c:numCache>
                <c:formatCode>#\ ##0.0%</c:formatCode>
                <c:ptCount val="6"/>
                <c:pt idx="0" formatCode="#,##0">
                  <c:v>0</c:v>
                </c:pt>
                <c:pt idx="1">
                  <c:v>4.3478260869565216E-2</c:v>
                </c:pt>
                <c:pt idx="2">
                  <c:v>0.15217391304347827</c:v>
                </c:pt>
                <c:pt idx="3">
                  <c:v>0.47826086956521741</c:v>
                </c:pt>
                <c:pt idx="4">
                  <c:v>0.19565217391304349</c:v>
                </c:pt>
                <c:pt idx="5">
                  <c:v>0.13043478260869565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1F-4216-BB43-29056A3FB861}"/>
            </c:ext>
          </c:extLst>
        </c:ser>
        <c:ser>
          <c:idx val="1"/>
          <c:order val="1"/>
          <c:tx>
            <c:strRef>
              <c:f>'[Graphics.xlsx]Мярка 5'!$A$4</c:f>
              <c:strCache>
                <c:ptCount val="1"/>
                <c:pt idx="0">
                  <c:v>Учители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'[Graphics.xlsx]Мярка 5'!$B$2:$G$2</c:f>
              <c:strCache>
                <c:ptCount val="6"/>
                <c:pt idx="0">
                  <c:v>В много малка степен</c:v>
                </c:pt>
                <c:pt idx="1">
                  <c:v>По-скоро в малка степен</c:v>
                </c:pt>
                <c:pt idx="2">
                  <c:v>Нито в малка, нито в голяма степен</c:v>
                </c:pt>
                <c:pt idx="3">
                  <c:v>По-скоро в голяма степен</c:v>
                </c:pt>
                <c:pt idx="4">
                  <c:v>В много голяма степен</c:v>
                </c:pt>
                <c:pt idx="5">
                  <c:v>Без отговор</c:v>
                </c:pt>
              </c:strCache>
            </c:strRef>
          </c:cat>
          <c:val>
            <c:numRef>
              <c:f>'[Graphics.xlsx]Мярка 5'!$B$4:$G$4</c:f>
              <c:numCache>
                <c:formatCode>#\ ##0.0%</c:formatCode>
                <c:ptCount val="6"/>
                <c:pt idx="0">
                  <c:v>0.05</c:v>
                </c:pt>
                <c:pt idx="1">
                  <c:v>7.4999999999999997E-2</c:v>
                </c:pt>
                <c:pt idx="2">
                  <c:v>0.23125000000000001</c:v>
                </c:pt>
                <c:pt idx="3">
                  <c:v>0.41249999999999998</c:v>
                </c:pt>
                <c:pt idx="4">
                  <c:v>0.16875000000000001</c:v>
                </c:pt>
                <c:pt idx="5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1F-4216-BB43-29056A3FB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axId val="1758863167"/>
        <c:axId val="1758865663"/>
      </c:barChart>
      <c:catAx>
        <c:axId val="175886316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758865663"/>
        <c:crosses val="autoZero"/>
        <c:auto val="1"/>
        <c:lblAlgn val="ctr"/>
        <c:lblOffset val="100"/>
        <c:noMultiLvlLbl val="0"/>
      </c:catAx>
      <c:valAx>
        <c:axId val="1758865663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1758863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dfce81f19_0_45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c5da53145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c5da531459_0_138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lnSpc>
                <a:spcPct val="150000"/>
              </a:lnSpc>
              <a:spcAft>
                <a:spcPts val="809"/>
              </a:spcAft>
              <a:buNone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да се осигури възможност за разнообразна личностна изява, училища имат възможност да включват учениците в редица кампании, инициативи и дейности. Според учители и директори, най-често учениците с изявени дарби в училищата в София-област са вземали участие в национални и международни конкурси, състезания, олимпиади и др. Учениците с изявени дарби са били включвани и в програми и проекти, насочени към стимулиране на изявите и подобряване на постиженията на учениците. За тях е била полагана  допълнителна индивидуална работа с педагогически специалисти за развитие на талантите им. Допълнителната подкрепа, която училищата осигурява за ученици с изявени дарби най-малко се изразява в сътрудничество с висши училища и културни институции.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 на деца с изявени дарби смятат, че техните деца могат най-често да се възползват от допълнителна подкрепа, чрез участия в различни национални и международни изяви – състезания, конкурси, олимпиади, да бъде включено в програми, насочени към стимулиране на изявите и подобряване на постиженията на учениците. Родителите и учителите в сходни дялове отбелязват, че учениците имат възможност да получат стипендия за отличен успех като форма на допълнителна подкрепа. Малко над 10% от родителите на деца с изявени дарби нямат информация по темата за това от каква допълнителна подкрепа може да се възползва детето им. Под 5% смятат, че детето им няма възможност да се възползва от нито една от формите на допълнителна подкрепа, която училището предлага.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952534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c5da53145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c5da531459_0_84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301882" defTabSz="924916">
              <a:defRPr/>
            </a:pPr>
            <a:r>
              <a:rPr lang="bg-BG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Почти 60% от учителите и 67% от директорите на училища в София- област твърдят, че педагогическите специалисти в тяхното училище изпитват увереност в голяма степен по отношение на подпомагането на кариерното ориентиране на ученици. С нарастване на степента на образование, в която са записани учениците се наблюдава и нарастване на процентът учители, които изпитват увереност по отношение на подпомагането на кариерното развитие на учениците. Това е обяснимо с по-високата степен на значимост на кариерното ориентиране в средното образование и гимназиалния етап, в сравнение със значимостта му в начален и основен етап на образованието.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94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4224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2262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Голяма</a:t>
            </a:r>
            <a:r>
              <a:rPr lang="ru-RU" dirty="0"/>
              <a:t> част от </a:t>
            </a:r>
            <a:r>
              <a:rPr lang="ru-RU" dirty="0" err="1"/>
              <a:t>учителите</a:t>
            </a:r>
            <a:r>
              <a:rPr lang="ru-RU" dirty="0"/>
              <a:t> и </a:t>
            </a:r>
            <a:r>
              <a:rPr lang="ru-RU" dirty="0" err="1"/>
              <a:t>директорите</a:t>
            </a:r>
            <a:r>
              <a:rPr lang="ru-RU" dirty="0"/>
              <a:t> в училища в София –</a:t>
            </a:r>
            <a:r>
              <a:rPr lang="ru-RU" dirty="0" err="1"/>
              <a:t>област</a:t>
            </a:r>
            <a:r>
              <a:rPr lang="ru-RU" dirty="0"/>
              <a:t> не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 за </a:t>
            </a:r>
            <a:r>
              <a:rPr lang="ru-RU" dirty="0" err="1"/>
              <a:t>нито</a:t>
            </a:r>
            <a:r>
              <a:rPr lang="ru-RU" dirty="0"/>
              <a:t> </a:t>
            </a:r>
            <a:r>
              <a:rPr lang="ru-RU" dirty="0" err="1"/>
              <a:t>една</a:t>
            </a:r>
            <a:r>
              <a:rPr lang="ru-RU" dirty="0"/>
              <a:t> от </a:t>
            </a:r>
            <a:r>
              <a:rPr lang="ru-RU" dirty="0" err="1"/>
              <a:t>посредническите</a:t>
            </a:r>
            <a:r>
              <a:rPr lang="ru-RU" dirty="0"/>
              <a:t> услуги за </a:t>
            </a:r>
            <a:r>
              <a:rPr lang="ru-RU" dirty="0" err="1"/>
              <a:t>ученици</a:t>
            </a:r>
            <a:r>
              <a:rPr lang="ru-RU" dirty="0"/>
              <a:t> от “Бюро по труда“. </a:t>
            </a:r>
            <a:r>
              <a:rPr lang="ru-RU" dirty="0" err="1"/>
              <a:t>Услугата</a:t>
            </a:r>
            <a:r>
              <a:rPr lang="ru-RU" dirty="0"/>
              <a:t>, за </a:t>
            </a:r>
            <a:r>
              <a:rPr lang="ru-RU" dirty="0" err="1"/>
              <a:t>която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 най-</a:t>
            </a:r>
            <a:r>
              <a:rPr lang="ru-RU" dirty="0" err="1"/>
              <a:t>голям</a:t>
            </a:r>
            <a:r>
              <a:rPr lang="ru-RU" dirty="0"/>
              <a:t> </a:t>
            </a:r>
            <a:r>
              <a:rPr lang="ru-RU" dirty="0" err="1"/>
              <a:t>дял</a:t>
            </a:r>
            <a:r>
              <a:rPr lang="ru-RU" dirty="0"/>
              <a:t> от </a:t>
            </a:r>
            <a:r>
              <a:rPr lang="ru-RU" dirty="0" err="1"/>
              <a:t>директорите</a:t>
            </a:r>
            <a:r>
              <a:rPr lang="ru-RU" dirty="0"/>
              <a:t> е </a:t>
            </a:r>
            <a:r>
              <a:rPr lang="ru-RU" dirty="0" err="1"/>
              <a:t>провеждането</a:t>
            </a:r>
            <a:r>
              <a:rPr lang="ru-RU" dirty="0"/>
              <a:t> на </a:t>
            </a:r>
            <a:r>
              <a:rPr lang="ru-RU" dirty="0" err="1"/>
              <a:t>групови</a:t>
            </a:r>
            <a:r>
              <a:rPr lang="ru-RU" dirty="0"/>
              <a:t> </a:t>
            </a:r>
            <a:r>
              <a:rPr lang="ru-RU" dirty="0" err="1"/>
              <a:t>информационни</a:t>
            </a:r>
            <a:r>
              <a:rPr lang="ru-RU" dirty="0"/>
              <a:t> </a:t>
            </a:r>
            <a:r>
              <a:rPr lang="ru-RU" dirty="0" err="1"/>
              <a:t>срещи</a:t>
            </a:r>
            <a:r>
              <a:rPr lang="ru-RU" dirty="0"/>
              <a:t> за </a:t>
            </a:r>
            <a:r>
              <a:rPr lang="ru-RU" dirty="0" err="1"/>
              <a:t>учащи</a:t>
            </a:r>
            <a:r>
              <a:rPr lang="ru-RU" dirty="0"/>
              <a:t> лица, </a:t>
            </a:r>
            <a:r>
              <a:rPr lang="ru-RU" dirty="0" err="1"/>
              <a:t>следвани</a:t>
            </a:r>
            <a:r>
              <a:rPr lang="ru-RU" dirty="0"/>
              <a:t> от </a:t>
            </a:r>
            <a:r>
              <a:rPr lang="ru-RU" dirty="0" err="1"/>
              <a:t>групови</a:t>
            </a:r>
            <a:r>
              <a:rPr lang="ru-RU" dirty="0"/>
              <a:t> мероприятия по </a:t>
            </a:r>
            <a:r>
              <a:rPr lang="ru-RU" dirty="0" err="1"/>
              <a:t>професионално</a:t>
            </a:r>
            <a:r>
              <a:rPr lang="ru-RU" dirty="0"/>
              <a:t> и </a:t>
            </a:r>
            <a:r>
              <a:rPr lang="ru-RU" dirty="0" err="1"/>
              <a:t>кариерно</a:t>
            </a:r>
            <a:r>
              <a:rPr lang="ru-RU" dirty="0"/>
              <a:t> </a:t>
            </a:r>
            <a:r>
              <a:rPr lang="ru-RU" dirty="0" err="1"/>
              <a:t>ориентиране</a:t>
            </a:r>
            <a:r>
              <a:rPr lang="ru-RU" dirty="0"/>
              <a:t> за </a:t>
            </a:r>
            <a:r>
              <a:rPr lang="ru-RU" dirty="0" err="1"/>
              <a:t>представяне</a:t>
            </a:r>
            <a:r>
              <a:rPr lang="ru-RU" dirty="0"/>
              <a:t> на </a:t>
            </a:r>
            <a:r>
              <a:rPr lang="ru-RU" dirty="0" err="1"/>
              <a:t>професиите</a:t>
            </a:r>
            <a:r>
              <a:rPr lang="ru-RU" dirty="0"/>
              <a:t> и </a:t>
            </a:r>
            <a:r>
              <a:rPr lang="ru-RU" dirty="0" err="1"/>
              <a:t>възможностите</a:t>
            </a:r>
            <a:r>
              <a:rPr lang="ru-RU" dirty="0"/>
              <a:t> за обучение за </a:t>
            </a:r>
            <a:r>
              <a:rPr lang="ru-RU" dirty="0" err="1"/>
              <a:t>придобиване</a:t>
            </a:r>
            <a:r>
              <a:rPr lang="ru-RU" dirty="0"/>
              <a:t> и </a:t>
            </a:r>
            <a:r>
              <a:rPr lang="ru-RU" dirty="0" err="1"/>
              <a:t>повишаване</a:t>
            </a:r>
            <a:r>
              <a:rPr lang="ru-RU" dirty="0"/>
              <a:t> на квалификация. </a:t>
            </a:r>
            <a:r>
              <a:rPr lang="ru-RU" dirty="0" err="1"/>
              <a:t>Груповите</a:t>
            </a:r>
            <a:r>
              <a:rPr lang="ru-RU" dirty="0"/>
              <a:t> </a:t>
            </a:r>
            <a:r>
              <a:rPr lang="ru-RU" dirty="0" err="1"/>
              <a:t>информационни</a:t>
            </a:r>
            <a:r>
              <a:rPr lang="ru-RU" dirty="0"/>
              <a:t> </a:t>
            </a:r>
            <a:r>
              <a:rPr lang="ru-RU" dirty="0" err="1"/>
              <a:t>срещи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по-известни</a:t>
            </a:r>
            <a:r>
              <a:rPr lang="ru-RU" dirty="0"/>
              <a:t> за </a:t>
            </a:r>
            <a:r>
              <a:rPr lang="ru-RU" dirty="0" err="1"/>
              <a:t>директорите</a:t>
            </a:r>
            <a:r>
              <a:rPr lang="ru-RU" dirty="0"/>
              <a:t> на </a:t>
            </a:r>
            <a:r>
              <a:rPr lang="ru-RU" dirty="0" err="1"/>
              <a:t>професионалните</a:t>
            </a:r>
            <a:r>
              <a:rPr lang="ru-RU" dirty="0"/>
              <a:t> гимназии, а </a:t>
            </a:r>
            <a:r>
              <a:rPr lang="ru-RU" dirty="0" err="1"/>
              <a:t>груповите</a:t>
            </a:r>
            <a:r>
              <a:rPr lang="ru-RU" dirty="0"/>
              <a:t> мероприятия по </a:t>
            </a:r>
            <a:r>
              <a:rPr lang="ru-RU" dirty="0" err="1"/>
              <a:t>професионално</a:t>
            </a:r>
            <a:r>
              <a:rPr lang="ru-RU" dirty="0"/>
              <a:t> и </a:t>
            </a:r>
            <a:r>
              <a:rPr lang="ru-RU" dirty="0" err="1"/>
              <a:t>кариерно</a:t>
            </a:r>
            <a:r>
              <a:rPr lang="ru-RU" dirty="0"/>
              <a:t> </a:t>
            </a:r>
            <a:r>
              <a:rPr lang="ru-RU" dirty="0" err="1"/>
              <a:t>ориентирани</a:t>
            </a:r>
            <a:r>
              <a:rPr lang="ru-RU" dirty="0"/>
              <a:t> сред </a:t>
            </a:r>
            <a:r>
              <a:rPr lang="ru-RU" dirty="0" err="1"/>
              <a:t>директорите</a:t>
            </a:r>
            <a:r>
              <a:rPr lang="ru-RU" dirty="0"/>
              <a:t> на </a:t>
            </a:r>
            <a:r>
              <a:rPr lang="ru-RU" dirty="0" err="1"/>
              <a:t>средните</a:t>
            </a:r>
            <a:r>
              <a:rPr lang="ru-RU" dirty="0"/>
              <a:t> училища в София – </a:t>
            </a:r>
            <a:r>
              <a:rPr lang="ru-RU" dirty="0" err="1"/>
              <a:t>област</a:t>
            </a:r>
            <a:r>
              <a:rPr lang="ru-RU" dirty="0"/>
              <a:t>. </a:t>
            </a:r>
          </a:p>
          <a:p>
            <a:r>
              <a:rPr lang="ru-RU" dirty="0"/>
              <a:t>Сред </a:t>
            </a:r>
            <a:r>
              <a:rPr lang="ru-RU" dirty="0" err="1"/>
              <a:t>учителите</a:t>
            </a:r>
            <a:r>
              <a:rPr lang="ru-RU" dirty="0"/>
              <a:t> </a:t>
            </a:r>
            <a:r>
              <a:rPr lang="ru-RU" dirty="0" err="1"/>
              <a:t>ситуацията</a:t>
            </a:r>
            <a:r>
              <a:rPr lang="ru-RU" dirty="0"/>
              <a:t> е сходна,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малко</a:t>
            </a:r>
            <a:r>
              <a:rPr lang="ru-RU" dirty="0"/>
              <a:t> </a:t>
            </a:r>
            <a:r>
              <a:rPr lang="ru-RU" dirty="0" err="1"/>
              <a:t>по-голям</a:t>
            </a:r>
            <a:r>
              <a:rPr lang="ru-RU" dirty="0"/>
              <a:t> </a:t>
            </a:r>
            <a:r>
              <a:rPr lang="ru-RU" dirty="0" err="1"/>
              <a:t>дял</a:t>
            </a:r>
            <a:r>
              <a:rPr lang="ru-RU" dirty="0"/>
              <a:t> от </a:t>
            </a:r>
            <a:r>
              <a:rPr lang="ru-RU" dirty="0" err="1"/>
              <a:t>тях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 </a:t>
            </a:r>
            <a:r>
              <a:rPr lang="ru-RU" dirty="0" err="1"/>
              <a:t>групови</a:t>
            </a:r>
            <a:r>
              <a:rPr lang="ru-RU" dirty="0"/>
              <a:t> мероприятия по </a:t>
            </a:r>
            <a:r>
              <a:rPr lang="ru-RU" dirty="0" err="1"/>
              <a:t>професионално</a:t>
            </a:r>
            <a:r>
              <a:rPr lang="ru-RU" dirty="0"/>
              <a:t> и </a:t>
            </a:r>
            <a:r>
              <a:rPr lang="ru-RU" dirty="0" err="1"/>
              <a:t>кариерно</a:t>
            </a:r>
            <a:r>
              <a:rPr lang="ru-RU" dirty="0"/>
              <a:t> </a:t>
            </a:r>
            <a:r>
              <a:rPr lang="ru-RU" dirty="0" err="1"/>
              <a:t>ориентиране</a:t>
            </a:r>
            <a:r>
              <a:rPr lang="ru-RU" dirty="0"/>
              <a:t>, за сметка на </a:t>
            </a:r>
            <a:r>
              <a:rPr lang="ru-RU" dirty="0" err="1"/>
              <a:t>груповите</a:t>
            </a:r>
            <a:r>
              <a:rPr lang="ru-RU" dirty="0"/>
              <a:t> занимания за </a:t>
            </a:r>
            <a:r>
              <a:rPr lang="ru-RU" dirty="0" err="1"/>
              <a:t>учащи</a:t>
            </a:r>
            <a:r>
              <a:rPr lang="ru-RU" dirty="0"/>
              <a:t> за </a:t>
            </a:r>
            <a:r>
              <a:rPr lang="ru-RU" dirty="0" err="1"/>
              <a:t>организацията</a:t>
            </a:r>
            <a:r>
              <a:rPr lang="ru-RU" dirty="0"/>
              <a:t> на </a:t>
            </a:r>
            <a:r>
              <a:rPr lang="ru-RU" dirty="0" err="1"/>
              <a:t>работата</a:t>
            </a:r>
            <a:r>
              <a:rPr lang="ru-RU" dirty="0"/>
              <a:t> в </a:t>
            </a:r>
            <a:r>
              <a:rPr lang="ru-RU" dirty="0" err="1"/>
              <a:t>Бюрата</a:t>
            </a:r>
            <a:r>
              <a:rPr lang="ru-RU" dirty="0"/>
              <a:t> по труда.  Като </a:t>
            </a:r>
            <a:r>
              <a:rPr lang="ru-RU" dirty="0" err="1"/>
              <a:t>цяло</a:t>
            </a:r>
            <a:r>
              <a:rPr lang="ru-RU" dirty="0"/>
              <a:t> </a:t>
            </a:r>
            <a:r>
              <a:rPr lang="ru-RU" dirty="0" err="1"/>
              <a:t>учителите</a:t>
            </a:r>
            <a:r>
              <a:rPr lang="ru-RU" dirty="0"/>
              <a:t> в </a:t>
            </a:r>
            <a:r>
              <a:rPr lang="ru-RU" dirty="0" err="1"/>
              <a:t>профилирани</a:t>
            </a:r>
            <a:r>
              <a:rPr lang="ru-RU" dirty="0"/>
              <a:t> и </a:t>
            </a:r>
            <a:r>
              <a:rPr lang="ru-RU" dirty="0" err="1"/>
              <a:t>професионални</a:t>
            </a:r>
            <a:r>
              <a:rPr lang="ru-RU" dirty="0"/>
              <a:t> гимназии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по-запознати</a:t>
            </a:r>
            <a:r>
              <a:rPr lang="ru-RU" dirty="0"/>
              <a:t> с </a:t>
            </a:r>
            <a:r>
              <a:rPr lang="ru-RU" dirty="0" err="1"/>
              <a:t>разнообразните</a:t>
            </a:r>
            <a:r>
              <a:rPr lang="ru-RU" dirty="0"/>
              <a:t> посреднически услуги, </a:t>
            </a:r>
            <a:r>
              <a:rPr lang="ru-RU" dirty="0" err="1"/>
              <a:t>които</a:t>
            </a:r>
            <a:r>
              <a:rPr lang="ru-RU" dirty="0"/>
              <a:t> „Бюро по труда“ </a:t>
            </a:r>
            <a:r>
              <a:rPr lang="ru-RU" dirty="0" err="1"/>
              <a:t>предлага</a:t>
            </a:r>
            <a:r>
              <a:rPr lang="ru-RU" dirty="0"/>
              <a:t>, в сравнение с </a:t>
            </a:r>
            <a:r>
              <a:rPr lang="ru-RU" dirty="0" err="1"/>
              <a:t>колегите</a:t>
            </a:r>
            <a:r>
              <a:rPr lang="ru-RU" dirty="0"/>
              <a:t> си в </a:t>
            </a:r>
            <a:r>
              <a:rPr lang="ru-RU" dirty="0" err="1"/>
              <a:t>началните</a:t>
            </a:r>
            <a:r>
              <a:rPr lang="ru-RU" dirty="0"/>
              <a:t>, </a:t>
            </a:r>
            <a:r>
              <a:rPr lang="ru-RU" dirty="0" err="1"/>
              <a:t>основните</a:t>
            </a:r>
            <a:r>
              <a:rPr lang="ru-RU" dirty="0"/>
              <a:t> и </a:t>
            </a:r>
            <a:r>
              <a:rPr lang="ru-RU" dirty="0" err="1"/>
              <a:t>средните</a:t>
            </a:r>
            <a:r>
              <a:rPr lang="ru-RU" dirty="0"/>
              <a:t> училища. Сред </a:t>
            </a:r>
          </a:p>
          <a:p>
            <a:r>
              <a:rPr lang="ru-RU" dirty="0" err="1"/>
              <a:t>Родителите</a:t>
            </a:r>
            <a:r>
              <a:rPr lang="ru-RU" dirty="0"/>
              <a:t> на </a:t>
            </a:r>
            <a:r>
              <a:rPr lang="ru-RU" dirty="0" err="1"/>
              <a:t>ученици</a:t>
            </a:r>
            <a:r>
              <a:rPr lang="ru-RU" dirty="0"/>
              <a:t> </a:t>
            </a:r>
            <a:r>
              <a:rPr lang="ru-RU" dirty="0" err="1"/>
              <a:t>показват</a:t>
            </a:r>
            <a:r>
              <a:rPr lang="ru-RU" dirty="0"/>
              <a:t> </a:t>
            </a:r>
            <a:r>
              <a:rPr lang="ru-RU" dirty="0" err="1"/>
              <a:t>същата</a:t>
            </a:r>
            <a:r>
              <a:rPr lang="ru-RU" dirty="0"/>
              <a:t> </a:t>
            </a:r>
            <a:r>
              <a:rPr lang="ru-RU" dirty="0" err="1"/>
              <a:t>тенденцията</a:t>
            </a:r>
            <a:r>
              <a:rPr lang="ru-RU" dirty="0"/>
              <a:t> за </a:t>
            </a:r>
            <a:r>
              <a:rPr lang="ru-RU" dirty="0" err="1"/>
              <a:t>непознаване</a:t>
            </a:r>
            <a:r>
              <a:rPr lang="ru-RU" dirty="0"/>
              <a:t> на </a:t>
            </a:r>
            <a:r>
              <a:rPr lang="ru-RU" dirty="0" err="1"/>
              <a:t>услугите</a:t>
            </a:r>
            <a:r>
              <a:rPr lang="ru-RU" dirty="0"/>
              <a:t> на „Бюро по труда“, сходна с </a:t>
            </a:r>
            <a:r>
              <a:rPr lang="ru-RU" dirty="0" err="1"/>
              <a:t>тази</a:t>
            </a:r>
            <a:r>
              <a:rPr lang="ru-RU" dirty="0"/>
              <a:t> на </a:t>
            </a:r>
            <a:r>
              <a:rPr lang="ru-RU" dirty="0" err="1"/>
              <a:t>учителите</a:t>
            </a:r>
            <a:r>
              <a:rPr lang="ru-RU" dirty="0"/>
              <a:t> и </a:t>
            </a:r>
            <a:r>
              <a:rPr lang="ru-RU" dirty="0" err="1"/>
              <a:t>директорите</a:t>
            </a:r>
            <a:r>
              <a:rPr lang="ru-RU" dirty="0"/>
              <a:t>. Почти 80% от </a:t>
            </a:r>
            <a:r>
              <a:rPr lang="ru-RU" dirty="0" err="1"/>
              <a:t>тях</a:t>
            </a:r>
            <a:r>
              <a:rPr lang="ru-RU" dirty="0"/>
              <a:t> не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 за </a:t>
            </a:r>
            <a:r>
              <a:rPr lang="ru-RU" dirty="0" err="1"/>
              <a:t>нито</a:t>
            </a:r>
            <a:r>
              <a:rPr lang="ru-RU" dirty="0"/>
              <a:t> </a:t>
            </a:r>
            <a:r>
              <a:rPr lang="ru-RU" dirty="0" err="1"/>
              <a:t>една</a:t>
            </a:r>
            <a:r>
              <a:rPr lang="ru-RU" dirty="0"/>
              <a:t> </a:t>
            </a:r>
            <a:r>
              <a:rPr lang="ru-RU" dirty="0" err="1"/>
              <a:t>посредническа</a:t>
            </a:r>
            <a:r>
              <a:rPr lang="ru-RU" dirty="0"/>
              <a:t> услуга за </a:t>
            </a:r>
            <a:r>
              <a:rPr lang="ru-RU" dirty="0" err="1"/>
              <a:t>ученици</a:t>
            </a:r>
            <a:r>
              <a:rPr lang="ru-RU" dirty="0"/>
              <a:t> на „Бюро по труда“.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162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c5da53145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c5da531459_0_21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78% от директорите и 72,5% от учителите смятат, че в голяма степен педагогическия персонал в училища се чувства уверен в предотвратяването на риска от отпадане от училище. Въпреки тяхната увереност, по-малък дял, а именно 60,9% от директорите и 50,6% от учителите се чувстват подготвени да предотвратят напускането на училище и да включват ефективно отпаднали ученици обратно в образователната система. По-малко уверени в уменията си да предотвратяват риска от отпадане са учителите в средните училища и гимназиите, в сравнение с учителите в началните и основните училища. Повторното включване на ученици в образователната система може да представлява предизвикателство, за което част от учителите и директорите не се чувстват докрай подготвени.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 родителите малко над 50% са спокойни, че учителите на техните деца умеят да работят за предотвратяване на риска от отпадане от училище, а други 15% не могат да дадат отговор дали учителите на тяхното дете имат такива умения. Малко под 13% от родителите смятат, че учителите на тяхното дете би било добре да получат допълнително обучение по темата с предотвратяването на отпадането на ученици.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507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c5da53145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c5da531459_0_34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95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c50931aa98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c50931aa98_0_201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c5da531459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c5da531459_0_179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c5da531459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c5da531459_0_233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4949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c5da53145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c5da531459_0_138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453165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58855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5877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bg-BG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Въпреки, че работата с родители е един от неформално идентифицираните дефицити в подготовката на педагогически персонал, както от страна на учителите, така и от страна на директорите, при запитване по кои от темите биха желали да получат допълнително обучение, както директори, така и учители посочват предимно други теми. Според най-голям дял отговори на директори темата за работата с ученици със специални образователни потребности излиза като най-приоритетното обучение, следвана от допълнително обучение по темата с преодоляването на проблемното поведение. За учителите преодоляването на проблемното поведение е най-желаното допълнително обучение, следвано от обучението за работа с ученици с изявени дарби и превенция на тормоза и насилието. Само 2% от директорите и 9% от учителите смятат, че педагогическите специалисти в тяхното училище нямат нужда от допълнително обучение. </a:t>
            </a:r>
          </a:p>
          <a:p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86649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bg-BG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 смятат, че е добре учителите да получат допълнително обучение по отношение на мотивацията и преодоляването на проблемното поведение, превенцията на тормоза и насилието. За една пета от родителите, работата с деца със специални образователни потребности трябва да бъде обект на допълнително обучение за учителите, а една четвърт не могат да преценят от какво допълнително обучение се нуждаят учителите в училищата, където учат техните деца. Работата с родители, независимо от коя група също не е тема, по която повечето родители смятат, че учителите имат нужда от допълнително обучение</a:t>
            </a:r>
            <a:endParaRPr lang="en-GB" sz="800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61698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c5da53145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c5da531459_0_21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158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95901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c5da53145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c5da531459_0_117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 целевите групи на изследването, директорите са най-добре запознати с „Областната стратегия за подкрепа за личностно развитие на децата и учениците в Софийска област (2020 – 2022)“. Сред тях на почти равни групи се делят директорите, които са добре запознати с документа и директорите, които са чували за Стратегията, но не са добре запознати с документа. Сред учителите най-голям дял имат тези, които са чували за стратегията, но не са запознати с нея в детайли. Само 9,4% твърдят, че познават документа в детайли, а близо 27%, че не са чували за Стратегията. </a:t>
            </a:r>
            <a:endParaRPr lang="en-GB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 на ученици не познават добре Стратегията, като най-голям дял от тях  - близо 63% не са чували за документа, а 19,2% твърдят, че са чували за документа, но не го познават в детайли. Само 4% от родителите твърдят, че са запознати със Стратегията в детайли.</a:t>
            </a:r>
            <a:endParaRPr lang="en-GB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63947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75516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c5da531459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c5da531459_0_272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6660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Адаптирането на средата може да заеме много различни форми, като някои от тях са фокусирани около физическата достъпност на помещения – санитарни възли, детски площадки, асансьори, а други се фокусират върху спомагането на образователните постижения – кабинети, материали и ресурси и др.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Според изследването, най-голям дял от училищата в София – област разполагат с кабинет за ресурсно подпомагане. Около една трета (по оценки на директори и учители) разполагат с съоръжения за достъпност на входовете, както и (по оценки на учителите) около една трета от училищата разполагат с разнообразни дидактически материали за ресурсно подпомагане. Най-малък дял училища разполагат с високотехнологична техника за работа с невербални ученици и ученици с множество увреждания, специализирани зали за терапия на ученици със сензорно-интегративна дисфункция, както и достъп за обслужване на ученици с увреждания в останалите помещения на училището като библиотеки и друго административни зали).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991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60998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 половината директори смятат, че тяхното училище има нужда от обогатяване на дидактичните материали за ресурсно подпомагане и организиране на работни кътове за индивидуална работа. Близо 35% от директорите смятат, че училището им има нужда от изграждане на съоръжения за достъпност на входовете на училищата, както и изграждане на адаптирани санитарни възли за ученици със СОП. Около 11% от директорите смятат, че училището им има нужда от осигуряване на достъп за обслужване на ученици с увреждания.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 40% от родителите на ученици не могат да преценят от какъв тип подобрения на средата се нуждае училището на тяхното дете, а 25% смятат, че не се нуждае от никакви подобрения. Сред родителите, които смятат, че училището на детето им има нужда от подобрения, най-голям е делът на онези, които разпознават нуждата от изграждане на рампи, асансьори и други съоръжения (17,6%), както и изграждането на детски площадки и съоръжения за игра на учениците с увреждания (11%).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288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Основната трудност, която учителите в училищата в София- област срещат във връзка с преподаването на деца със специални образователни потребности е голямото внимание, което преподаването на дете със СОП изисква от страна на учителя.  Това прави процеса по преподаване в час по-сложен за самите учители. Учениците със специални образователни потребности по-трудно възприемат материала и имат нужда от повече внимание. Допълнителен проблем, който учителите идентифицират е свързан с това, че присъствието на дете със СОП  води до проблеми с дисциплината, вероятно поради нужда да се обърне повече внимание на детето със СОП, което води до загубата на дисциплина в останала част от класа. Допълнителен проблем се явява големия брой ученици в клас, което пречи на преподавателите да обърнат индивидуално внимание на учениците.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друга страна, директорите смятат, че основните трудности във връзка с обучението на ученици със специални образователни потребности в тяхното училище са както нуждата от по-засилено внимание от страна на учителите към децата със СОП, така и липсата на достатъчна подготовка на педагогическите специалисти за работа с ученици със СОП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5400901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 дял родители са съгласни с твърдението, че работата с ученици със специални образователни потребности изисква много внимание от страна на учителите конкретно към ученика със СОП, както и че физическата страна в училище не е напълно пригодена за нуждите на ученици със специални образователни потребности. В най-малка степен родителите смятат, че присъствието на ученик със СОП води до проблеми с дисциплината.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оглед на това, че директорите обикновено са заети с ръководството на училището, учителите са заети с работата с ученици, а родителите по-често не са активна част от учебния процес, се наблюдават разминавания по отношение на идентифицираните трудности и нужди.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2518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 дял от директорите разпознават наличието на значими резултати от страна на учениците със специални образователни потребности, когато ученикът получава допълнителна подкрепа от страна на специалист – ресурсен учител, логопед, психолог. Половината от директорите регистрират значими резултати и когато ученикът работи с подходящите дидактически материали. Работата на родителите на ученика в къщи не се смята за фактор, който спомага постигането на значими резултати от страна на ученика със специални образователни потребности, както и работата в редовни часове, но с подходящи техника за усвояване на учебния материал.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2458" indent="-301882" defTabSz="924916">
              <a:defRPr/>
            </a:pPr>
            <a:endParaRPr lang="bg-BG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Сходно на директорите мнение изразяват и учителите, според които значими резултати се постигат от ученици със специални образователни потребности, когато им се окаже допълнителна подкрепа от страна на специалист и с подходящите дидактически материали. Учителите в по-голяма степен от директорите смятат, че работата с ученика със СОП в рамките на редовните часове чрез подходящи техники води до незначителни резултати.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780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c5da531459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c5da531459_0_256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 дял от родителите твърдят, че са наблюдавали значителни резултати по отношение на постиженията на ученици със специални образователни потребности, когато родителите работят допълнително с ученика, както и когато ученикът работи допълнително със специалист. Родителите, за разлика от учители и директори, в много по-голяма степен не могат да преценят коя форма на допълнителна подкрепа води до по-значими резултати и вероятно затова и дела на родители, които смятат, че някоя от формите на допълнителна подкрепа не дава значими резултати е малък.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4559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c5da53145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c5da531459_0_21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164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71233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81868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301882" defTabSz="924916"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оценката на работата с родители на различни групи ученици, директорите на училища дават предимно положителни и неутрални оценки, докато при учителите има, макар и нисък, процент на негативни оценки по отношение на взаимодействието с родители. Най-голям дял директори са доволни от работата си с родители с деца със специални образователни потребности  (60,9% кумулативен дял), следвани от взаимодействието с родители на деца в риск (54,3% кумулативен дял). При учителите се наблюдава най-голям дял положително оценено взаимодействие при родителите с деца с изявели дарби (53,1% кумулативен дял), следвани от родителите на деца със специални образователни потребности (48,1% кумулативен дял).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143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76676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c5da53145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c5da531459_0_84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2079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78398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301345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2647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c50931aa98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c50931aa98_0_275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5e18421cc_13_1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 дял от директорите на училища в София област - 89,1% разпознават консултациите по учебни предмети, както и заниманията по интереси (87%) като най-често срещани форма на обща подкрепа за личностно развитие достъпни в </a:t>
            </a:r>
            <a:r>
              <a:rPr lang="bg-BG" sz="1100" b="0" i="0" u="none" strike="noStrike" cap="none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тяхното</a:t>
            </a: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училище. Третата най-често срещана форма на обща подкрепа са допълнителните консултации по учебни предмети, които се провеждат извън редовните часове. Тази форма на обща подкрепа се предлага в 82,6% от училищата, чиито директори са участвали в изследването.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Учителите по-често разпознават екипната работа между педагогически специалисти и учители като форма на обща подкрепа, която съществува в тяхното училище (85,6%), следвана от заниманията по интереси (80,6%) и консултациите по учебни предмети (78,8%).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сред двете групи – директори и учители най-рядко припознават осигуряването на общежитие, кариерното ориентиране и логопедичната работа като налични форми на обща подкрепа за личностно развитие налични в тяхното училище.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Консултациите по различни предмети, както и кариерното ориентиране са по-застъпени като форма на обща подкрепа за личностно развитие в средния етап на образованието, и много по-рядко в начален или основен етап на образованието. </a:t>
            </a:r>
          </a:p>
          <a:p>
            <a:pPr marL="462458" indent="-301882" algn="just" defTabSz="924916">
              <a:lnSpc>
                <a:spcPct val="150000"/>
              </a:lnSpc>
              <a:spcAft>
                <a:spcPts val="809"/>
              </a:spcAft>
              <a:defRPr/>
            </a:pP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 разпознават най-често консултациите по учебни предмети (40,2%), заниманията по интереси (38,4%), както и допълнителните консултации по учебни предмети, които се провеждат извън редовните часове (33,2%) като налични форми на обща подкрепа за личностното развитие, предоставяни в училището, където учи тяхното дете. Родителите могат да имат наблюдение само върху ограничена част от процеса на предоставяне на подкрепа и затова се наблюдават разлики в дяловете на директори/учители и родители, които разпознават формите на подкрепа като екипна работа между учителите и другите педагогически специалисти.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9"/>
              </a:spcAft>
            </a:pP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201476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c823060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3c8230601d_0_2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c5da53145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c5da531459_0_34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520700"/>
            <a:ext cx="4635500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Най-голям дял от директорите и учителите в училища в София – област свидетелстват за предоставянето на допълнителна подкрепа за личностно развитие на ученици със специално образователни потребности. Учителите смятат, че предоставят подкрепа на ученици, които срещат трудности с овладяването на български език, както и на ученици в риск от отпадане или жертви на насилие, в по-голяма степен от директорите на училищата.</a:t>
            </a:r>
          </a:p>
          <a:p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вероятно се дължи на тяхната (на учителите) непосредствена работа с учениците. Според учителите, често допълнителна подкрепа се оказва и на ученици с изявени силни страни и дарби. Възможно е да има нужда от допълнителни обучения за учителите, които предоставят допълнителна подкрепа за личностно развитие на учениците, за да могат да се чувстват уверени в предоставянето на подкрепата за всеки един ученик, според индивидуалните нужди.</a:t>
            </a:r>
          </a:p>
          <a:p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Същевременно, почти 71% от родителите не смятат, че тяхното дете попада в някоя от категориите ученици, на които да се предостави основна или допълнителна подкрепа за личностно развитие. Близо 19% от родителите смятат, че детето им е ученик с изявени силни страни и дарби, а около 3% са родителите, които смятат, че детето им има трудности в овладяването 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български език или има специални образователни потребности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70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>
            <a:off x="713400" y="2380925"/>
            <a:ext cx="7717500" cy="22230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18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286848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000172" y="1067512"/>
            <a:ext cx="861210" cy="933733"/>
            <a:chOff x="406050" y="593000"/>
            <a:chExt cx="2752350" cy="2984125"/>
          </a:xfrm>
        </p:grpSpPr>
        <p:sp>
          <p:nvSpPr>
            <p:cNvPr id="14" name="Google Shape;14;p2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 flipH="1">
            <a:off x="8059550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2" name="Google Shape;112;p11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1"/>
          <p:cNvSpPr/>
          <p:nvPr/>
        </p:nvSpPr>
        <p:spPr>
          <a:xfrm flipH="1">
            <a:off x="8148802" y="2707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1"/>
          <p:cNvGrpSpPr/>
          <p:nvPr/>
        </p:nvGrpSpPr>
        <p:grpSpPr>
          <a:xfrm>
            <a:off x="620222" y="930637"/>
            <a:ext cx="861210" cy="933733"/>
            <a:chOff x="406050" y="593000"/>
            <a:chExt cx="2752350" cy="2984125"/>
          </a:xfrm>
        </p:grpSpPr>
        <p:sp>
          <p:nvSpPr>
            <p:cNvPr id="115" name="Google Shape;115;p11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1"/>
          <p:cNvSpPr/>
          <p:nvPr/>
        </p:nvSpPr>
        <p:spPr>
          <a:xfrm flipH="1">
            <a:off x="7793025" y="4644773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>
            <a:spLocks noGrp="1"/>
          </p:cNvSpPr>
          <p:nvPr>
            <p:ph type="title"/>
          </p:nvPr>
        </p:nvSpPr>
        <p:spPr>
          <a:xfrm flipH="1">
            <a:off x="2094175" y="539500"/>
            <a:ext cx="63366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08375" y="895600"/>
            <a:ext cx="1104300" cy="55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4"/>
          <p:cNvSpPr/>
          <p:nvPr/>
        </p:nvSpPr>
        <p:spPr>
          <a:xfrm flipH="1">
            <a:off x="-337587" y="470270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-580987" y="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 flipH="1">
            <a:off x="8217302" y="259686"/>
            <a:ext cx="1018047" cy="18478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>
            <a:spLocks noGrp="1"/>
          </p:cNvSpPr>
          <p:nvPr>
            <p:ph type="pic" idx="3"/>
          </p:nvPr>
        </p:nvSpPr>
        <p:spPr>
          <a:xfrm>
            <a:off x="806825" y="2070625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>
            <a:spLocks noGrp="1"/>
          </p:cNvSpPr>
          <p:nvPr>
            <p:ph type="subTitle" idx="1"/>
          </p:nvPr>
        </p:nvSpPr>
        <p:spPr>
          <a:xfrm>
            <a:off x="720000" y="1168025"/>
            <a:ext cx="4837200" cy="3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5"/>
          <p:cNvSpPr>
            <a:spLocks noGrp="1"/>
          </p:cNvSpPr>
          <p:nvPr>
            <p:ph type="pic" idx="2"/>
          </p:nvPr>
        </p:nvSpPr>
        <p:spPr>
          <a:xfrm flipH="1">
            <a:off x="5631100" y="1191500"/>
            <a:ext cx="2674200" cy="34125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subTitle" idx="1"/>
          </p:nvPr>
        </p:nvSpPr>
        <p:spPr>
          <a:xfrm flipH="1">
            <a:off x="4183150" y="1775246"/>
            <a:ext cx="4083000" cy="22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>
            <a:spLocks noGrp="1"/>
          </p:cNvSpPr>
          <p:nvPr>
            <p:ph type="pic" idx="2"/>
          </p:nvPr>
        </p:nvSpPr>
        <p:spPr>
          <a:xfrm>
            <a:off x="720000" y="1180346"/>
            <a:ext cx="3179400" cy="34125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161" name="Google Shape;161;p16"/>
          <p:cNvSpPr/>
          <p:nvPr/>
        </p:nvSpPr>
        <p:spPr>
          <a:xfrm flipH="1">
            <a:off x="8742338" y="1031275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/>
          <p:nvPr/>
        </p:nvSpPr>
        <p:spPr>
          <a:xfrm flipH="1">
            <a:off x="-742462" y="127475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_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>
            <a:spLocks noGrp="1"/>
          </p:cNvSpPr>
          <p:nvPr>
            <p:ph type="subTitle" idx="1"/>
          </p:nvPr>
        </p:nvSpPr>
        <p:spPr>
          <a:xfrm>
            <a:off x="720000" y="1423700"/>
            <a:ext cx="4299300" cy="29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>
            <a:spLocks noGrp="1"/>
          </p:cNvSpPr>
          <p:nvPr>
            <p:ph type="pic" idx="2"/>
          </p:nvPr>
        </p:nvSpPr>
        <p:spPr>
          <a:xfrm>
            <a:off x="5125900" y="1191500"/>
            <a:ext cx="3179400" cy="34125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subTitle" idx="1"/>
          </p:nvPr>
        </p:nvSpPr>
        <p:spPr>
          <a:xfrm>
            <a:off x="4759800" y="1583600"/>
            <a:ext cx="3289500" cy="29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0" name="Google Shape;190;p20"/>
          <p:cNvSpPr txBox="1">
            <a:spLocks noGrp="1"/>
          </p:cNvSpPr>
          <p:nvPr>
            <p:ph type="subTitle" idx="2"/>
          </p:nvPr>
        </p:nvSpPr>
        <p:spPr>
          <a:xfrm>
            <a:off x="1094700" y="1583600"/>
            <a:ext cx="3289500" cy="29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>
            <a:spLocks noGrp="1"/>
          </p:cNvSpPr>
          <p:nvPr>
            <p:ph type="title"/>
          </p:nvPr>
        </p:nvSpPr>
        <p:spPr>
          <a:xfrm>
            <a:off x="1006775" y="540000"/>
            <a:ext cx="7130400" cy="12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2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941500" y="3611950"/>
            <a:ext cx="7260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content by </a:t>
            </a:r>
            <a: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Sandra Medina</a:t>
            </a: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1"/>
          <p:cNvSpPr/>
          <p:nvPr/>
        </p:nvSpPr>
        <p:spPr>
          <a:xfrm flipH="1">
            <a:off x="8059550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"/>
          <p:cNvSpPr/>
          <p:nvPr/>
        </p:nvSpPr>
        <p:spPr>
          <a:xfrm flipH="1">
            <a:off x="8281415" y="153882"/>
            <a:ext cx="579959" cy="105249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1"/>
          <p:cNvSpPr/>
          <p:nvPr/>
        </p:nvSpPr>
        <p:spPr>
          <a:xfrm flipH="1">
            <a:off x="-286848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"/>
          <p:cNvSpPr/>
          <p:nvPr/>
        </p:nvSpPr>
        <p:spPr>
          <a:xfrm flipH="1">
            <a:off x="8148802" y="2707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22"/>
          <p:cNvGrpSpPr/>
          <p:nvPr/>
        </p:nvGrpSpPr>
        <p:grpSpPr>
          <a:xfrm>
            <a:off x="620222" y="930637"/>
            <a:ext cx="861210" cy="933733"/>
            <a:chOff x="406050" y="593000"/>
            <a:chExt cx="2752350" cy="2984125"/>
          </a:xfrm>
        </p:grpSpPr>
        <p:sp>
          <p:nvSpPr>
            <p:cNvPr id="203" name="Google Shape;203;p22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22"/>
          <p:cNvSpPr/>
          <p:nvPr/>
        </p:nvSpPr>
        <p:spPr>
          <a:xfrm flipH="1">
            <a:off x="7793025" y="4644773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806700" y="530050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/>
          <p:nvPr/>
        </p:nvSpPr>
        <p:spPr>
          <a:xfrm>
            <a:off x="8476198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3"/>
          <p:cNvSpPr/>
          <p:nvPr/>
        </p:nvSpPr>
        <p:spPr>
          <a:xfrm>
            <a:off x="-472655" y="2707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3"/>
          <p:cNvGrpSpPr/>
          <p:nvPr/>
        </p:nvGrpSpPr>
        <p:grpSpPr>
          <a:xfrm flipH="1">
            <a:off x="7614991" y="930637"/>
            <a:ext cx="861210" cy="933733"/>
            <a:chOff x="406050" y="593000"/>
            <a:chExt cx="2752350" cy="2984125"/>
          </a:xfrm>
        </p:grpSpPr>
        <p:sp>
          <p:nvSpPr>
            <p:cNvPr id="214" name="Google Shape;214;p23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3"/>
          <p:cNvSpPr/>
          <p:nvPr/>
        </p:nvSpPr>
        <p:spPr>
          <a:xfrm>
            <a:off x="-386591" y="4644773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569550" y="1763175"/>
            <a:ext cx="6005100" cy="205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1100"/>
              <a:buFont typeface="Nunito Light"/>
              <a:buAutoNum type="arabicPeriod"/>
              <a:defRPr>
                <a:solidFill>
                  <a:srgbClr val="434343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AutoNum type="alphaLcPeriod"/>
              <a:defRPr sz="1100">
                <a:solidFill>
                  <a:srgbClr val="434343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AutoNum type="romanLcPeriod"/>
              <a:defRPr sz="1100">
                <a:solidFill>
                  <a:srgbClr val="434343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100"/>
              <a:buFont typeface="Nunito Light"/>
              <a:buAutoNum type="arabicPeriod"/>
              <a:defRPr sz="1100">
                <a:solidFill>
                  <a:srgbClr val="434343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AutoNum type="alphaLcPeriod"/>
              <a:defRPr sz="1100">
                <a:solidFill>
                  <a:srgbClr val="434343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AutoNum type="romanLcPeriod"/>
              <a:defRPr sz="1100">
                <a:solidFill>
                  <a:srgbClr val="434343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AutoNum type="arabicPeriod"/>
              <a:defRPr sz="1100">
                <a:solidFill>
                  <a:srgbClr val="434343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 Light"/>
              <a:buAutoNum type="alphaLcPeriod"/>
              <a:defRPr sz="1100">
                <a:solidFill>
                  <a:srgbClr val="434343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Font typeface="Nunito Light"/>
              <a:buAutoNum type="romanLcPeriod"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9" y="83659"/>
            <a:ext cx="912033" cy="165244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1" name="Google Shape;31;p4"/>
          <p:cNvGrpSpPr/>
          <p:nvPr/>
        </p:nvGrpSpPr>
        <p:grpSpPr>
          <a:xfrm>
            <a:off x="7921909" y="4208199"/>
            <a:ext cx="1222544" cy="1222544"/>
            <a:chOff x="7731858" y="-8"/>
            <a:chExt cx="1397513" cy="1397513"/>
          </a:xfrm>
        </p:grpSpPr>
        <p:sp>
          <p:nvSpPr>
            <p:cNvPr id="32" name="Google Shape;32;p4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4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4" name="Google Shape;34;p4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5055279" y="2694353"/>
            <a:ext cx="25056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583300" y="2694353"/>
            <a:ext cx="25056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055275" y="2386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1583300" y="2386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 flipH="1">
            <a:off x="-286848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5"/>
          <p:cNvGrpSpPr/>
          <p:nvPr/>
        </p:nvGrpSpPr>
        <p:grpSpPr>
          <a:xfrm>
            <a:off x="8423997" y="-337213"/>
            <a:ext cx="861210" cy="933733"/>
            <a:chOff x="406050" y="593000"/>
            <a:chExt cx="2752350" cy="2984125"/>
          </a:xfrm>
        </p:grpSpPr>
        <p:sp>
          <p:nvSpPr>
            <p:cNvPr id="45" name="Google Shape;45;p5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5"/>
          <p:cNvSpPr/>
          <p:nvPr/>
        </p:nvSpPr>
        <p:spPr>
          <a:xfrm flipH="1">
            <a:off x="8059550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/>
          <p:nvPr/>
        </p:nvSpPr>
        <p:spPr>
          <a:xfrm flipH="1">
            <a:off x="-797166" y="546150"/>
            <a:ext cx="1203571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 flipH="1">
            <a:off x="213952" y="47912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6"/>
          <p:cNvGrpSpPr/>
          <p:nvPr/>
        </p:nvGrpSpPr>
        <p:grpSpPr>
          <a:xfrm>
            <a:off x="-612111" y="2797425"/>
            <a:ext cx="1018507" cy="1018507"/>
            <a:chOff x="7731858" y="-8"/>
            <a:chExt cx="1397513" cy="1397513"/>
          </a:xfrm>
        </p:grpSpPr>
        <p:sp>
          <p:nvSpPr>
            <p:cNvPr id="57" name="Google Shape;57;p6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58;p6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59" name="Google Shape;59;p6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6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" name="Google Shape;61;p6"/>
          <p:cNvGrpSpPr/>
          <p:nvPr/>
        </p:nvGrpSpPr>
        <p:grpSpPr>
          <a:xfrm rot="1553403">
            <a:off x="8261902" y="-215032"/>
            <a:ext cx="1034387" cy="1121493"/>
            <a:chOff x="406050" y="593000"/>
            <a:chExt cx="2752350" cy="2984125"/>
          </a:xfrm>
        </p:grpSpPr>
        <p:sp>
          <p:nvSpPr>
            <p:cNvPr id="62" name="Google Shape;62;p6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6"/>
          <p:cNvSpPr/>
          <p:nvPr/>
        </p:nvSpPr>
        <p:spPr>
          <a:xfrm flipH="1">
            <a:off x="8591075" y="3815935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>
            <a:off x="720000" y="1541950"/>
            <a:ext cx="37758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8656658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8143455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7"/>
          <p:cNvGrpSpPr/>
          <p:nvPr/>
        </p:nvGrpSpPr>
        <p:grpSpPr>
          <a:xfrm flipH="1">
            <a:off x="-319274" y="-207538"/>
            <a:ext cx="861210" cy="933733"/>
            <a:chOff x="406050" y="593000"/>
            <a:chExt cx="2752350" cy="2984125"/>
          </a:xfrm>
        </p:grpSpPr>
        <p:sp>
          <p:nvSpPr>
            <p:cNvPr id="75" name="Google Shape;75;p7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7"/>
          <p:cNvSpPr/>
          <p:nvPr/>
        </p:nvSpPr>
        <p:spPr>
          <a:xfrm>
            <a:off x="-472655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8"/>
          <p:cNvSpPr/>
          <p:nvPr/>
        </p:nvSpPr>
        <p:spPr>
          <a:xfrm flipH="1">
            <a:off x="-472655" y="3348500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 flipH="1">
            <a:off x="-286848" y="105020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8"/>
          <p:cNvGrpSpPr/>
          <p:nvPr/>
        </p:nvGrpSpPr>
        <p:grpSpPr>
          <a:xfrm>
            <a:off x="8000172" y="1067512"/>
            <a:ext cx="861210" cy="933733"/>
            <a:chOff x="406050" y="593000"/>
            <a:chExt cx="2752350" cy="2984125"/>
          </a:xfrm>
        </p:grpSpPr>
        <p:sp>
          <p:nvSpPr>
            <p:cNvPr id="87" name="Google Shape;87;p8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/>
          <p:nvPr/>
        </p:nvSpPr>
        <p:spPr>
          <a:xfrm flipH="1">
            <a:off x="8059550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8145183" y="3917575"/>
            <a:ext cx="1092880" cy="19815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7723730" y="15544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9"/>
          <p:cNvGrpSpPr/>
          <p:nvPr/>
        </p:nvGrpSpPr>
        <p:grpSpPr>
          <a:xfrm flipH="1">
            <a:off x="509151" y="1189112"/>
            <a:ext cx="861210" cy="933733"/>
            <a:chOff x="406050" y="593000"/>
            <a:chExt cx="2752350" cy="2984125"/>
          </a:xfrm>
        </p:grpSpPr>
        <p:sp>
          <p:nvSpPr>
            <p:cNvPr id="100" name="Google Shape;100;p9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9"/>
          <p:cNvSpPr/>
          <p:nvPr/>
        </p:nvSpPr>
        <p:spPr>
          <a:xfrm>
            <a:off x="-472655" y="4702398"/>
            <a:ext cx="1689989" cy="218040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096" b="41623"/>
          <a:stretch/>
        </p:blipFill>
        <p:spPr>
          <a:xfrm>
            <a:off x="982608" y="2702675"/>
            <a:ext cx="7717500" cy="22230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231" name="Google Shape;231;p27"/>
          <p:cNvSpPr txBox="1">
            <a:spLocks noGrp="1"/>
          </p:cNvSpPr>
          <p:nvPr>
            <p:ph type="ctrTitle"/>
          </p:nvPr>
        </p:nvSpPr>
        <p:spPr>
          <a:xfrm>
            <a:off x="325516" y="998271"/>
            <a:ext cx="7717500" cy="185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dirty="0">
                <a:solidFill>
                  <a:schemeClr val="dk2"/>
                </a:solidFill>
                <a:latin typeface="Montserrat ExtraBold"/>
                <a:sym typeface="Montserrat ExtraBold"/>
              </a:rPr>
              <a:t>Областната стратегия за личностното развитие на децата и учениците в Софийска област 2020 – 2022 </a:t>
            </a:r>
            <a:endParaRPr sz="3600" dirty="0">
              <a:solidFill>
                <a:schemeClr val="dk2"/>
              </a:solidFill>
              <a:latin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7BA4B0C-04E4-4CCA-9D17-0D8633DBC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259355"/>
              </p:ext>
            </p:extLst>
          </p:nvPr>
        </p:nvGraphicFramePr>
        <p:xfrm>
          <a:off x="627863" y="299944"/>
          <a:ext cx="4059547" cy="4458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55C1A1D-9925-B23F-8F3E-29AC20076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5216358"/>
              </p:ext>
            </p:extLst>
          </p:nvPr>
        </p:nvGraphicFramePr>
        <p:xfrm>
          <a:off x="4825662" y="308108"/>
          <a:ext cx="3403938" cy="433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965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4034" b="36127"/>
          <a:stretch/>
        </p:blipFill>
        <p:spPr>
          <a:xfrm>
            <a:off x="806825" y="2070625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51" name="Google Shape;351;p35"/>
          <p:cNvSpPr/>
          <p:nvPr/>
        </p:nvSpPr>
        <p:spPr>
          <a:xfrm>
            <a:off x="826923" y="539500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52" name="Google Shape;352;p35"/>
          <p:cNvSpPr/>
          <p:nvPr/>
        </p:nvSpPr>
        <p:spPr>
          <a:xfrm flipH="1">
            <a:off x="-580987" y="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5"/>
          <p:cNvSpPr txBox="1">
            <a:spLocks noGrp="1"/>
          </p:cNvSpPr>
          <p:nvPr>
            <p:ph type="title"/>
          </p:nvPr>
        </p:nvSpPr>
        <p:spPr>
          <a:xfrm flipH="1">
            <a:off x="2094175" y="539500"/>
            <a:ext cx="63366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err="1">
                <a:solidFill>
                  <a:schemeClr val="dk2"/>
                </a:solidFill>
              </a:rPr>
              <a:t>Дейности</a:t>
            </a:r>
            <a:r>
              <a:rPr lang="ru-RU" sz="2400" dirty="0">
                <a:solidFill>
                  <a:schemeClr val="dk2"/>
                </a:solidFill>
              </a:rPr>
              <a:t> на </a:t>
            </a:r>
            <a:r>
              <a:rPr lang="ru-RU" sz="2400" dirty="0" err="1">
                <a:solidFill>
                  <a:schemeClr val="dk2"/>
                </a:solidFill>
              </a:rPr>
              <a:t>образователните</a:t>
            </a:r>
            <a:r>
              <a:rPr lang="ru-RU" sz="2400" dirty="0">
                <a:solidFill>
                  <a:schemeClr val="dk2"/>
                </a:solidFill>
              </a:rPr>
              <a:t> институции и </a:t>
            </a:r>
            <a:r>
              <a:rPr lang="ru-RU" sz="2400" dirty="0" err="1">
                <a:solidFill>
                  <a:schemeClr val="dk2"/>
                </a:solidFill>
              </a:rPr>
              <a:t>общините</a:t>
            </a:r>
            <a:r>
              <a:rPr lang="ru-RU" sz="2400" dirty="0">
                <a:solidFill>
                  <a:schemeClr val="dk2"/>
                </a:solidFill>
              </a:rPr>
              <a:t> за </a:t>
            </a:r>
            <a:r>
              <a:rPr lang="ru-RU" sz="2400" dirty="0" err="1">
                <a:solidFill>
                  <a:schemeClr val="dk2"/>
                </a:solidFill>
              </a:rPr>
              <a:t>подкрепа</a:t>
            </a:r>
            <a:r>
              <a:rPr lang="ru-RU" sz="2400" dirty="0">
                <a:solidFill>
                  <a:schemeClr val="dk2"/>
                </a:solidFill>
              </a:rPr>
              <a:t> на </a:t>
            </a:r>
            <a:r>
              <a:rPr lang="ru-RU" sz="2400" dirty="0" err="1">
                <a:solidFill>
                  <a:schemeClr val="dk2"/>
                </a:solidFill>
              </a:rPr>
              <a:t>дарбите</a:t>
            </a:r>
            <a:r>
              <a:rPr lang="ru-RU" sz="2400" dirty="0">
                <a:solidFill>
                  <a:schemeClr val="dk2"/>
                </a:solidFill>
              </a:rPr>
              <a:t> и </a:t>
            </a:r>
            <a:r>
              <a:rPr lang="ru-RU" sz="2400" dirty="0" err="1">
                <a:solidFill>
                  <a:schemeClr val="dk2"/>
                </a:solidFill>
              </a:rPr>
              <a:t>талантите</a:t>
            </a:r>
            <a:r>
              <a:rPr lang="ru-RU" sz="2400" dirty="0">
                <a:solidFill>
                  <a:schemeClr val="dk2"/>
                </a:solidFill>
              </a:rPr>
              <a:t> на </a:t>
            </a:r>
            <a:r>
              <a:rPr lang="ru-RU" sz="2400" dirty="0" err="1">
                <a:solidFill>
                  <a:schemeClr val="dk2"/>
                </a:solidFill>
              </a:rPr>
              <a:t>учениците</a:t>
            </a:r>
            <a:endParaRPr lang="en-GB" sz="2400" dirty="0"/>
          </a:p>
        </p:txBody>
      </p:sp>
      <p:sp>
        <p:nvSpPr>
          <p:cNvPr id="354" name="Google Shape;354;p35"/>
          <p:cNvSpPr txBox="1">
            <a:spLocks noGrp="1"/>
          </p:cNvSpPr>
          <p:nvPr>
            <p:ph type="title" idx="2"/>
          </p:nvPr>
        </p:nvSpPr>
        <p:spPr>
          <a:xfrm flipH="1">
            <a:off x="908375" y="895600"/>
            <a:ext cx="110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355" name="Google Shape;355;p35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356" name="Google Shape;356;p35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35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58" name="Google Shape;358;p35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5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160ED93-D743-B050-F50A-9879D3D97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634605"/>
              </p:ext>
            </p:extLst>
          </p:nvPr>
        </p:nvGraphicFramePr>
        <p:xfrm>
          <a:off x="107576" y="1"/>
          <a:ext cx="5361069" cy="5190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F11B51-8A54-F8F4-5D04-7F3F9554B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84556"/>
              </p:ext>
            </p:extLst>
          </p:nvPr>
        </p:nvGraphicFramePr>
        <p:xfrm>
          <a:off x="5468645" y="115410"/>
          <a:ext cx="3675355" cy="4825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279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1127" b="39109"/>
          <a:stretch/>
        </p:blipFill>
        <p:spPr>
          <a:xfrm>
            <a:off x="806700" y="530050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>
                <a:solidFill>
                  <a:schemeClr val="dk2"/>
                </a:solidFill>
              </a:rPr>
              <a:t>Дейности по кариерно ориентиране и консултиране като част от общата подкрепа</a:t>
            </a:r>
            <a:endParaRPr sz="2800" dirty="0"/>
          </a:p>
        </p:txBody>
      </p:sp>
      <p:sp>
        <p:nvSpPr>
          <p:cNvPr id="311" name="Google Shape;311;p33"/>
          <p:cNvSpPr/>
          <p:nvPr/>
        </p:nvSpPr>
        <p:spPr>
          <a:xfrm>
            <a:off x="789896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12" name="Google Shape;312;p33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4</a:t>
            </a:r>
            <a:endParaRPr dirty="0"/>
          </a:p>
        </p:txBody>
      </p:sp>
      <p:sp>
        <p:nvSpPr>
          <p:cNvPr id="313" name="Google Shape;313;p33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33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316" name="Google Shape;316;p33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3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323" name="Google Shape;323;p33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33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25" name="Google Shape;325;p33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D469B4D-4126-7269-596E-4D68B88079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2960683"/>
              </p:ext>
            </p:extLst>
          </p:nvPr>
        </p:nvGraphicFramePr>
        <p:xfrm>
          <a:off x="415770" y="412903"/>
          <a:ext cx="4955220" cy="4647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B6B27A7-3EE9-B4BB-EE82-4ACD8655420A}"/>
              </a:ext>
            </a:extLst>
          </p:cNvPr>
          <p:cNvSpPr/>
          <p:nvPr/>
        </p:nvSpPr>
        <p:spPr>
          <a:xfrm>
            <a:off x="5681708" y="1685637"/>
            <a:ext cx="2441360" cy="683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2">
                    <a:lumMod val="75000"/>
                  </a:schemeClr>
                </a:solidFill>
              </a:rPr>
              <a:t>Директори: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 67,4%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2E85A-03FF-8B62-A4CF-92AE39FE8FE9}"/>
              </a:ext>
            </a:extLst>
          </p:cNvPr>
          <p:cNvSpPr/>
          <p:nvPr/>
        </p:nvSpPr>
        <p:spPr>
          <a:xfrm>
            <a:off x="5681708" y="2774283"/>
            <a:ext cx="2441360" cy="683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FFC000"/>
                </a:solidFill>
              </a:rPr>
              <a:t>Учители: 58,1%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0F86A6-8A1A-CB65-76E1-406E566FB285}"/>
              </a:ext>
            </a:extLst>
          </p:cNvPr>
          <p:cNvSpPr/>
          <p:nvPr/>
        </p:nvSpPr>
        <p:spPr>
          <a:xfrm>
            <a:off x="5470123" y="345097"/>
            <a:ext cx="3114583" cy="6835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b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Кумулативен дял на отговорилите </a:t>
            </a:r>
            <a:r>
              <a:rPr lang="bg-BG" b="1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„По-скоро </a:t>
            </a:r>
            <a:r>
              <a:rPr lang="bg-BG" b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голяма степен“ и „В много голяма степен“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49869E1-7DF6-966F-B3A4-0C8318A150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2118595"/>
              </p:ext>
            </p:extLst>
          </p:nvPr>
        </p:nvGraphicFramePr>
        <p:xfrm>
          <a:off x="857626" y="207699"/>
          <a:ext cx="7150032" cy="2136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2518FBA-EF6A-549E-5065-A43AFC81A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665656"/>
              </p:ext>
            </p:extLst>
          </p:nvPr>
        </p:nvGraphicFramePr>
        <p:xfrm>
          <a:off x="1071839" y="2866423"/>
          <a:ext cx="6802654" cy="2069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46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E315A21-87CF-E706-FD64-366C3ED6A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1970067"/>
              </p:ext>
            </p:extLst>
          </p:nvPr>
        </p:nvGraphicFramePr>
        <p:xfrm>
          <a:off x="527574" y="186526"/>
          <a:ext cx="6077412" cy="456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2A9483B-1832-13B8-9946-4785AF36D01E}"/>
              </a:ext>
            </a:extLst>
          </p:cNvPr>
          <p:cNvSpPr/>
          <p:nvPr/>
        </p:nvSpPr>
        <p:spPr>
          <a:xfrm>
            <a:off x="6689912" y="766482"/>
            <a:ext cx="1580029" cy="5336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1">
                    <a:lumMod val="75000"/>
                  </a:schemeClr>
                </a:solidFill>
              </a:rPr>
              <a:t>Родители: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bg-BG" b="1" dirty="0">
                <a:solidFill>
                  <a:schemeClr val="tx1">
                    <a:lumMod val="75000"/>
                  </a:schemeClr>
                </a:solidFill>
              </a:rPr>
              <a:t>29,4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BC12FE-106A-7866-7042-E7A30CE92A16}"/>
              </a:ext>
            </a:extLst>
          </p:cNvPr>
          <p:cNvSpPr/>
          <p:nvPr/>
        </p:nvSpPr>
        <p:spPr>
          <a:xfrm>
            <a:off x="6689911" y="1620370"/>
            <a:ext cx="1633818" cy="4975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1">
                    <a:lumMod val="75000"/>
                  </a:schemeClr>
                </a:solidFill>
              </a:rPr>
              <a:t>Родители: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bg-BG" b="1" dirty="0">
                <a:solidFill>
                  <a:schemeClr val="tx1">
                    <a:lumMod val="75000"/>
                  </a:schemeClr>
                </a:solidFill>
              </a:rPr>
              <a:t>35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B3602-48FC-BE3D-1B84-EF7B400AFB65}"/>
              </a:ext>
            </a:extLst>
          </p:cNvPr>
          <p:cNvSpPr/>
          <p:nvPr/>
        </p:nvSpPr>
        <p:spPr>
          <a:xfrm>
            <a:off x="6689911" y="2438173"/>
            <a:ext cx="1633818" cy="50785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1">
                    <a:lumMod val="75000"/>
                  </a:schemeClr>
                </a:solidFill>
              </a:rPr>
              <a:t>Родители: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bg-BG" b="1" dirty="0">
                <a:solidFill>
                  <a:schemeClr val="tx1">
                    <a:lumMod val="75000"/>
                  </a:schemeClr>
                </a:solidFill>
              </a:rPr>
              <a:t>36,3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F0B6B-37A1-3318-3F7B-BF1277309AF2}"/>
              </a:ext>
            </a:extLst>
          </p:cNvPr>
          <p:cNvSpPr/>
          <p:nvPr/>
        </p:nvSpPr>
        <p:spPr>
          <a:xfrm>
            <a:off x="6689911" y="3266288"/>
            <a:ext cx="1633818" cy="48409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1">
                    <a:lumMod val="75000"/>
                  </a:schemeClr>
                </a:solidFill>
              </a:rPr>
              <a:t>Родители: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bg-BG" b="1" dirty="0">
                <a:solidFill>
                  <a:schemeClr val="tx1">
                    <a:lumMod val="75000"/>
                  </a:schemeClr>
                </a:solidFill>
              </a:rPr>
              <a:t>24,8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54686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6373F8C-022A-C1FE-9F7C-4DB38C7DD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218127"/>
              </p:ext>
            </p:extLst>
          </p:nvPr>
        </p:nvGraphicFramePr>
        <p:xfrm>
          <a:off x="380948" y="171449"/>
          <a:ext cx="5366709" cy="4759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E5D349F-3620-3109-B77F-74695EB34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18761"/>
              </p:ext>
            </p:extLst>
          </p:nvPr>
        </p:nvGraphicFramePr>
        <p:xfrm>
          <a:off x="5486401" y="24493"/>
          <a:ext cx="3657599" cy="511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891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8871" b="31218"/>
          <a:stretch/>
        </p:blipFill>
        <p:spPr>
          <a:xfrm>
            <a:off x="806700" y="530050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86" name="Google Shape;386;p37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2"/>
                </a:solidFill>
              </a:rPr>
              <a:t>Подготовка на </a:t>
            </a:r>
            <a:r>
              <a:rPr lang="ru-RU" sz="2000" dirty="0" err="1">
                <a:solidFill>
                  <a:schemeClr val="bg2"/>
                </a:solidFill>
              </a:rPr>
              <a:t>педагогическите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специалисти</a:t>
            </a:r>
            <a:r>
              <a:rPr lang="ru-RU" sz="2000" dirty="0">
                <a:solidFill>
                  <a:schemeClr val="bg2"/>
                </a:solidFill>
              </a:rPr>
              <a:t> за </a:t>
            </a:r>
            <a:r>
              <a:rPr lang="ru-RU" sz="2000" dirty="0" err="1">
                <a:solidFill>
                  <a:schemeClr val="bg2"/>
                </a:solidFill>
              </a:rPr>
              <a:t>предотвратяване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ранното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напускане</a:t>
            </a:r>
            <a:r>
              <a:rPr lang="ru-RU" sz="2000" dirty="0">
                <a:solidFill>
                  <a:schemeClr val="bg2"/>
                </a:solidFill>
              </a:rPr>
              <a:t> и риска от </a:t>
            </a:r>
            <a:r>
              <a:rPr lang="ru-RU" sz="2000" dirty="0" err="1">
                <a:solidFill>
                  <a:schemeClr val="bg2"/>
                </a:solidFill>
              </a:rPr>
              <a:t>ранно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напускане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училищното</a:t>
            </a:r>
            <a:r>
              <a:rPr lang="ru-RU" sz="2000" dirty="0">
                <a:solidFill>
                  <a:schemeClr val="bg2"/>
                </a:solidFill>
              </a:rPr>
              <a:t> образование </a:t>
            </a:r>
            <a:endParaRPr sz="2000" dirty="0">
              <a:solidFill>
                <a:schemeClr val="bg2"/>
              </a:solidFill>
            </a:endParaRPr>
          </a:p>
        </p:txBody>
      </p:sp>
      <p:sp>
        <p:nvSpPr>
          <p:cNvPr id="387" name="Google Shape;387;p37"/>
          <p:cNvSpPr/>
          <p:nvPr/>
        </p:nvSpPr>
        <p:spPr>
          <a:xfrm>
            <a:off x="789896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88" name="Google Shape;388;p37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89" name="Google Shape;389;p37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7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7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392" name="Google Shape;392;p37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7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399" name="Google Shape;399;p37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37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01" name="Google Shape;401;p37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7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832ECBC-CF0F-1540-0378-36B27706D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075928"/>
              </p:ext>
            </p:extLst>
          </p:nvPr>
        </p:nvGraphicFramePr>
        <p:xfrm>
          <a:off x="434404" y="231004"/>
          <a:ext cx="5930885" cy="482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A6A865-56E7-9B52-67CD-E77BB89E1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9661010"/>
              </p:ext>
            </p:extLst>
          </p:nvPr>
        </p:nvGraphicFramePr>
        <p:xfrm>
          <a:off x="6019059" y="168860"/>
          <a:ext cx="2840855" cy="4669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212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789" y="0"/>
            <a:ext cx="6373800" cy="1436100"/>
          </a:xfrm>
        </p:spPr>
        <p:txBody>
          <a:bodyPr/>
          <a:lstStyle/>
          <a:p>
            <a:r>
              <a:rPr lang="bg-BG" sz="2800" dirty="0" smtClean="0"/>
              <a:t>Училища с СО по брой и вид </a:t>
            </a:r>
            <a:endParaRPr lang="bg-BG" sz="2800" dirty="0"/>
          </a:p>
        </p:txBody>
      </p:sp>
      <p:sp>
        <p:nvSpPr>
          <p:cNvPr id="5" name="Rectangle 4"/>
          <p:cNvSpPr/>
          <p:nvPr/>
        </p:nvSpPr>
        <p:spPr>
          <a:xfrm>
            <a:off x="369794" y="1361614"/>
            <a:ext cx="7698441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bg-BG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Начални – 6 училища;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bg-BG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Обединени (I до X клас) – 4 училища;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bg-BG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Основни – 50 </a:t>
            </a:r>
            <a:r>
              <a:rPr lang="bg-BG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училища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bg-BG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Средни </a:t>
            </a:r>
            <a:r>
              <a:rPr lang="bg-BG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училища – 16 </a:t>
            </a:r>
            <a:r>
              <a:rPr lang="bg-BG" dirty="0" smtClean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училища</a:t>
            </a:r>
            <a:endParaRPr lang="ru-RU" dirty="0">
              <a:solidFill>
                <a:schemeClr val="bg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Професионални </a:t>
            </a:r>
            <a:r>
              <a:rPr lang="ru-RU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гимназии – 16 (от тях 1 с национално значение – НПГ по </a:t>
            </a:r>
            <a:r>
              <a:rPr lang="ru-RU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КТС, </a:t>
            </a:r>
            <a:r>
              <a:rPr lang="ru-RU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гр.Правец</a:t>
            </a:r>
            <a:r>
              <a:rPr lang="ru-RU" dirty="0" smtClean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)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Профилирани </a:t>
            </a:r>
            <a:r>
              <a:rPr lang="ru-RU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гимназии – 4 (от тях 1 частна – в с. </a:t>
            </a:r>
            <a:r>
              <a:rPr lang="ru-RU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Челопеч)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Спортно </a:t>
            </a:r>
            <a:r>
              <a:rPr lang="ru-RU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училище – 1 в гр. Самоков.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bg-BG" dirty="0">
              <a:solidFill>
                <a:schemeClr val="bg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42406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47078" b="11391"/>
          <a:stretch/>
        </p:blipFill>
        <p:spPr>
          <a:xfrm>
            <a:off x="806825" y="2070625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291" name="Google Shape;291;p31"/>
          <p:cNvSpPr/>
          <p:nvPr/>
        </p:nvSpPr>
        <p:spPr>
          <a:xfrm>
            <a:off x="826923" y="539500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 flipH="1">
            <a:off x="2094175" y="539500"/>
            <a:ext cx="6696697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2"/>
                </a:solidFill>
              </a:rPr>
              <a:t>Оценка на </a:t>
            </a:r>
            <a:r>
              <a:rPr lang="ru-RU" sz="1800" dirty="0" err="1">
                <a:solidFill>
                  <a:schemeClr val="dk2"/>
                </a:solidFill>
              </a:rPr>
              <a:t>целевите</a:t>
            </a:r>
            <a:r>
              <a:rPr lang="ru-RU" sz="1800" dirty="0">
                <a:solidFill>
                  <a:schemeClr val="dk2"/>
                </a:solidFill>
              </a:rPr>
              <a:t> </a:t>
            </a:r>
            <a:r>
              <a:rPr lang="ru-RU" sz="1800" dirty="0" err="1">
                <a:solidFill>
                  <a:schemeClr val="dk2"/>
                </a:solidFill>
              </a:rPr>
              <a:t>групи</a:t>
            </a:r>
            <a:r>
              <a:rPr lang="ru-RU" sz="1800" dirty="0">
                <a:solidFill>
                  <a:schemeClr val="dk2"/>
                </a:solidFill>
              </a:rPr>
              <a:t> по отношение </a:t>
            </a:r>
            <a:r>
              <a:rPr lang="ru-RU" sz="1800" dirty="0" err="1">
                <a:solidFill>
                  <a:schemeClr val="dk2"/>
                </a:solidFill>
              </a:rPr>
              <a:t>осигуряване</a:t>
            </a:r>
            <a:r>
              <a:rPr lang="ru-RU" sz="1800" dirty="0">
                <a:solidFill>
                  <a:schemeClr val="dk2"/>
                </a:solidFill>
              </a:rPr>
              <a:t> на качество на </a:t>
            </a:r>
            <a:r>
              <a:rPr lang="ru-RU" sz="1800" dirty="0" err="1">
                <a:solidFill>
                  <a:schemeClr val="dk2"/>
                </a:solidFill>
              </a:rPr>
              <a:t>човешките</a:t>
            </a:r>
            <a:r>
              <a:rPr lang="ru-RU" sz="1800" dirty="0">
                <a:solidFill>
                  <a:schemeClr val="dk2"/>
                </a:solidFill>
              </a:rPr>
              <a:t> </a:t>
            </a:r>
            <a:r>
              <a:rPr lang="ru-RU" sz="1800" dirty="0" err="1">
                <a:solidFill>
                  <a:schemeClr val="dk2"/>
                </a:solidFill>
              </a:rPr>
              <a:t>ресурси</a:t>
            </a:r>
            <a:r>
              <a:rPr lang="ru-RU" sz="1800" dirty="0">
                <a:solidFill>
                  <a:schemeClr val="dk2"/>
                </a:solidFill>
              </a:rPr>
              <a:t> за </a:t>
            </a:r>
            <a:r>
              <a:rPr lang="ru-RU" sz="1800" dirty="0" err="1">
                <a:solidFill>
                  <a:schemeClr val="dk2"/>
                </a:solidFill>
              </a:rPr>
              <a:t>ефективно</a:t>
            </a:r>
            <a:r>
              <a:rPr lang="ru-RU" sz="1800" dirty="0">
                <a:solidFill>
                  <a:schemeClr val="dk2"/>
                </a:solidFill>
              </a:rPr>
              <a:t> </a:t>
            </a:r>
            <a:r>
              <a:rPr lang="ru-RU" sz="1800" dirty="0" err="1">
                <a:solidFill>
                  <a:schemeClr val="dk2"/>
                </a:solidFill>
              </a:rPr>
              <a:t>посрещане</a:t>
            </a:r>
            <a:r>
              <a:rPr lang="ru-RU" sz="1800" dirty="0">
                <a:solidFill>
                  <a:schemeClr val="dk2"/>
                </a:solidFill>
              </a:rPr>
              <a:t> на </a:t>
            </a:r>
            <a:r>
              <a:rPr lang="ru-RU" sz="1800" dirty="0" err="1">
                <a:solidFill>
                  <a:schemeClr val="dk2"/>
                </a:solidFill>
              </a:rPr>
              <a:t>разнообразието</a:t>
            </a:r>
            <a:r>
              <a:rPr lang="ru-RU" sz="1800" dirty="0">
                <a:solidFill>
                  <a:schemeClr val="dk2"/>
                </a:solidFill>
              </a:rPr>
              <a:t> от потребности на </a:t>
            </a:r>
            <a:r>
              <a:rPr lang="ru-RU" sz="1800" dirty="0" err="1">
                <a:solidFill>
                  <a:schemeClr val="dk2"/>
                </a:solidFill>
              </a:rPr>
              <a:t>всички</a:t>
            </a:r>
            <a:r>
              <a:rPr lang="ru-RU" sz="1800" dirty="0">
                <a:solidFill>
                  <a:schemeClr val="dk2"/>
                </a:solidFill>
              </a:rPr>
              <a:t> </a:t>
            </a:r>
            <a:r>
              <a:rPr lang="ru-RU" sz="1800" dirty="0" err="1">
                <a:solidFill>
                  <a:schemeClr val="dk2"/>
                </a:solidFill>
              </a:rPr>
              <a:t>деца</a:t>
            </a:r>
            <a:r>
              <a:rPr lang="ru-RU" sz="1800" dirty="0">
                <a:solidFill>
                  <a:schemeClr val="dk2"/>
                </a:solidFill>
              </a:rPr>
              <a:t> и </a:t>
            </a:r>
            <a:r>
              <a:rPr lang="ru-RU" sz="1800" dirty="0" err="1">
                <a:solidFill>
                  <a:schemeClr val="dk2"/>
                </a:solidFill>
              </a:rPr>
              <a:t>ученици</a:t>
            </a:r>
            <a:endParaRPr lang="ru-RU" sz="1800" dirty="0"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/>
          </p:nvPr>
        </p:nvSpPr>
        <p:spPr>
          <a:xfrm flipH="1">
            <a:off x="677767" y="895600"/>
            <a:ext cx="1416356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6</a:t>
            </a:r>
            <a:endParaRPr dirty="0"/>
          </a:p>
        </p:txBody>
      </p:sp>
      <p:grpSp>
        <p:nvGrpSpPr>
          <p:cNvPr id="294" name="Google Shape;294;p31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295" name="Google Shape;295;p31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" name="Google Shape;296;p31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297" name="Google Shape;297;p31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1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1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719" r="12719"/>
          <a:stretch/>
        </p:blipFill>
        <p:spPr>
          <a:xfrm>
            <a:off x="5125900" y="1191500"/>
            <a:ext cx="3179400" cy="3412500"/>
          </a:xfrm>
          <a:prstGeom prst="round2DiagRect">
            <a:avLst>
              <a:gd name="adj1" fmla="val 0"/>
              <a:gd name="adj2" fmla="val 15869"/>
            </a:avLst>
          </a:prstGeom>
        </p:spPr>
      </p:pic>
      <p:sp>
        <p:nvSpPr>
          <p:cNvPr id="367" name="Google Shape;367;p36"/>
          <p:cNvSpPr/>
          <p:nvPr/>
        </p:nvSpPr>
        <p:spPr>
          <a:xfrm flipH="1">
            <a:off x="8594088" y="1644275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6"/>
          <p:cNvSpPr/>
          <p:nvPr/>
        </p:nvSpPr>
        <p:spPr>
          <a:xfrm flipH="1">
            <a:off x="-618187" y="6575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69" name="Google Shape;369;p36"/>
          <p:cNvGrpSpPr/>
          <p:nvPr/>
        </p:nvGrpSpPr>
        <p:grpSpPr>
          <a:xfrm rot="190180">
            <a:off x="173128" y="4255988"/>
            <a:ext cx="861152" cy="933669"/>
            <a:chOff x="406050" y="593000"/>
            <a:chExt cx="2752350" cy="2984125"/>
          </a:xfrm>
        </p:grpSpPr>
        <p:sp>
          <p:nvSpPr>
            <p:cNvPr id="370" name="Google Shape;370;p36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6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6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376;p36"/>
          <p:cNvGrpSpPr/>
          <p:nvPr/>
        </p:nvGrpSpPr>
        <p:grpSpPr>
          <a:xfrm>
            <a:off x="7715289" y="3950050"/>
            <a:ext cx="1018507" cy="1018507"/>
            <a:chOff x="7731858" y="-8"/>
            <a:chExt cx="1397513" cy="1397513"/>
          </a:xfrm>
        </p:grpSpPr>
        <p:sp>
          <p:nvSpPr>
            <p:cNvPr id="377" name="Google Shape;377;p36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8" name="Google Shape;378;p36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79" name="Google Shape;379;p36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5287052-46E1-B9CE-BF53-DA62EC7B71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346918"/>
              </p:ext>
            </p:extLst>
          </p:nvPr>
        </p:nvGraphicFramePr>
        <p:xfrm>
          <a:off x="862339" y="160694"/>
          <a:ext cx="3828960" cy="4923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710" t="12211" r="16497"/>
          <a:stretch/>
        </p:blipFill>
        <p:spPr>
          <a:xfrm>
            <a:off x="720000" y="1180346"/>
            <a:ext cx="3179400" cy="3412500"/>
          </a:xfrm>
          <a:prstGeom prst="round2DiagRect">
            <a:avLst>
              <a:gd name="adj1" fmla="val 0"/>
              <a:gd name="adj2" fmla="val 18430"/>
            </a:avLst>
          </a:prstGeom>
        </p:spPr>
      </p:pic>
      <p:grpSp>
        <p:nvGrpSpPr>
          <p:cNvPr id="408" name="Google Shape;408;p38"/>
          <p:cNvGrpSpPr/>
          <p:nvPr/>
        </p:nvGrpSpPr>
        <p:grpSpPr>
          <a:xfrm>
            <a:off x="7921514" y="4094750"/>
            <a:ext cx="1018507" cy="1018507"/>
            <a:chOff x="7731858" y="-8"/>
            <a:chExt cx="1397513" cy="1397513"/>
          </a:xfrm>
        </p:grpSpPr>
        <p:sp>
          <p:nvSpPr>
            <p:cNvPr id="409" name="Google Shape;409;p38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38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11" name="Google Shape;411;p38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5" name="Google Shape;415;p38"/>
          <p:cNvGrpSpPr/>
          <p:nvPr/>
        </p:nvGrpSpPr>
        <p:grpSpPr>
          <a:xfrm rot="190180">
            <a:off x="282653" y="3647238"/>
            <a:ext cx="861152" cy="933669"/>
            <a:chOff x="406050" y="593000"/>
            <a:chExt cx="2752350" cy="2984125"/>
          </a:xfrm>
        </p:grpSpPr>
        <p:sp>
          <p:nvSpPr>
            <p:cNvPr id="416" name="Google Shape;416;p38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A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57311"/>
              </p:ext>
            </p:extLst>
          </p:nvPr>
        </p:nvGraphicFramePr>
        <p:xfrm>
          <a:off x="3953509" y="237077"/>
          <a:ext cx="4986512" cy="4781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BE5A0E70-7AA2-1588-3C52-73534F64C7D4}"/>
              </a:ext>
            </a:extLst>
          </p:cNvPr>
          <p:cNvGraphicFramePr>
            <a:graphicFrameLocks noGrp="1"/>
          </p:cNvGraphicFramePr>
          <p:nvPr>
            <p:ph type="pic" idx="2"/>
            <p:extLst>
              <p:ext uri="{D42A27DB-BD31-4B8C-83A1-F6EECF244321}">
                <p14:modId xmlns:p14="http://schemas.microsoft.com/office/powerpoint/2010/main" val="2228553556"/>
              </p:ext>
            </p:extLst>
          </p:nvPr>
        </p:nvGraphicFramePr>
        <p:xfrm>
          <a:off x="720725" y="192947"/>
          <a:ext cx="4111334" cy="4950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FBD9CD6-F94B-3A0B-38A7-C47027BF5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681195"/>
              </p:ext>
            </p:extLst>
          </p:nvPr>
        </p:nvGraphicFramePr>
        <p:xfrm>
          <a:off x="4712646" y="192947"/>
          <a:ext cx="4037071" cy="4950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45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4034" b="36127"/>
          <a:stretch/>
        </p:blipFill>
        <p:spPr>
          <a:xfrm>
            <a:off x="692525" y="2331700"/>
            <a:ext cx="7019648" cy="2319394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51" name="Google Shape;351;p35"/>
          <p:cNvSpPr/>
          <p:nvPr/>
        </p:nvSpPr>
        <p:spPr>
          <a:xfrm>
            <a:off x="826923" y="539500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52" name="Google Shape;352;p35"/>
          <p:cNvSpPr/>
          <p:nvPr/>
        </p:nvSpPr>
        <p:spPr>
          <a:xfrm flipH="1">
            <a:off x="-580987" y="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5"/>
          <p:cNvSpPr txBox="1">
            <a:spLocks noGrp="1"/>
          </p:cNvSpPr>
          <p:nvPr>
            <p:ph type="title"/>
          </p:nvPr>
        </p:nvSpPr>
        <p:spPr>
          <a:xfrm flipH="1">
            <a:off x="2222023" y="633100"/>
            <a:ext cx="6494654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bg2"/>
                </a:solidFill>
              </a:rPr>
              <a:t>Квалификацията на педагогическите специалисти и необходимост от усъвършенстване на компетентностите за идентифициране на потребностите и предоставяне на обща и допълнителна подкрепа</a:t>
            </a:r>
          </a:p>
        </p:txBody>
      </p:sp>
      <p:sp>
        <p:nvSpPr>
          <p:cNvPr id="354" name="Google Shape;354;p35"/>
          <p:cNvSpPr txBox="1">
            <a:spLocks noGrp="1"/>
          </p:cNvSpPr>
          <p:nvPr>
            <p:ph type="title" idx="2"/>
          </p:nvPr>
        </p:nvSpPr>
        <p:spPr>
          <a:xfrm flipH="1">
            <a:off x="908375" y="895600"/>
            <a:ext cx="110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7</a:t>
            </a:r>
            <a:endParaRPr dirty="0"/>
          </a:p>
        </p:txBody>
      </p:sp>
      <p:grpSp>
        <p:nvGrpSpPr>
          <p:cNvPr id="355" name="Google Shape;355;p35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356" name="Google Shape;356;p35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35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58" name="Google Shape;358;p35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5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86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C869DEE-D7E8-AB26-1B79-0C88CB189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3348171"/>
              </p:ext>
            </p:extLst>
          </p:nvPr>
        </p:nvGraphicFramePr>
        <p:xfrm>
          <a:off x="669470" y="81643"/>
          <a:ext cx="8294915" cy="495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57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E0D962C-B9F4-244C-BDC5-9DEDD04FF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904258"/>
              </p:ext>
            </p:extLst>
          </p:nvPr>
        </p:nvGraphicFramePr>
        <p:xfrm>
          <a:off x="628651" y="228600"/>
          <a:ext cx="8031256" cy="4637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14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B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351976"/>
              </p:ext>
            </p:extLst>
          </p:nvPr>
        </p:nvGraphicFramePr>
        <p:xfrm>
          <a:off x="1045368" y="130629"/>
          <a:ext cx="7625103" cy="490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08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0EE85C3-822B-EB79-D2C2-C515852D5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975278"/>
              </p:ext>
            </p:extLst>
          </p:nvPr>
        </p:nvGraphicFramePr>
        <p:xfrm>
          <a:off x="244929" y="0"/>
          <a:ext cx="8033657" cy="5037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98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8871" b="31218"/>
          <a:stretch/>
        </p:blipFill>
        <p:spPr>
          <a:xfrm>
            <a:off x="806700" y="530050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86" name="Google Shape;386;p37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>
                <a:solidFill>
                  <a:schemeClr val="bg2"/>
                </a:solidFill>
              </a:rPr>
              <a:t>Методическа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подкрепа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екипите</a:t>
            </a:r>
            <a:r>
              <a:rPr lang="ru-RU" sz="2000" dirty="0">
                <a:solidFill>
                  <a:schemeClr val="bg2"/>
                </a:solidFill>
              </a:rPr>
              <a:t> за </a:t>
            </a:r>
            <a:r>
              <a:rPr lang="ru-RU" sz="2000" dirty="0" err="1">
                <a:solidFill>
                  <a:schemeClr val="bg2"/>
                </a:solidFill>
              </a:rPr>
              <a:t>подкрепа</a:t>
            </a:r>
            <a:r>
              <a:rPr lang="ru-RU" sz="2000" dirty="0">
                <a:solidFill>
                  <a:schemeClr val="bg2"/>
                </a:solidFill>
              </a:rPr>
              <a:t> за личностно развитие в </a:t>
            </a:r>
            <a:r>
              <a:rPr lang="ru-RU" sz="2000" dirty="0" err="1">
                <a:solidFill>
                  <a:schemeClr val="bg2"/>
                </a:solidFill>
              </a:rPr>
              <a:t>училищата</a:t>
            </a:r>
            <a:r>
              <a:rPr lang="ru-RU" sz="2000" dirty="0">
                <a:solidFill>
                  <a:schemeClr val="bg2"/>
                </a:solidFill>
              </a:rPr>
              <a:t> и </a:t>
            </a:r>
            <a:r>
              <a:rPr lang="ru-RU" sz="2000" dirty="0" err="1">
                <a:solidFill>
                  <a:schemeClr val="bg2"/>
                </a:solidFill>
              </a:rPr>
              <a:t>детските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градини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endParaRPr sz="2000" dirty="0">
              <a:solidFill>
                <a:schemeClr val="bg2"/>
              </a:solidFill>
            </a:endParaRPr>
          </a:p>
        </p:txBody>
      </p:sp>
      <p:sp>
        <p:nvSpPr>
          <p:cNvPr id="387" name="Google Shape;387;p37"/>
          <p:cNvSpPr/>
          <p:nvPr/>
        </p:nvSpPr>
        <p:spPr>
          <a:xfrm>
            <a:off x="789896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88" name="Google Shape;388;p37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8</a:t>
            </a:r>
            <a:endParaRPr dirty="0"/>
          </a:p>
        </p:txBody>
      </p:sp>
      <p:sp>
        <p:nvSpPr>
          <p:cNvPr id="389" name="Google Shape;389;p37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7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7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392" name="Google Shape;392;p37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7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399" name="Google Shape;399;p37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37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01" name="Google Shape;401;p37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7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79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070" b="41091"/>
          <a:stretch/>
        </p:blipFill>
        <p:spPr>
          <a:xfrm>
            <a:off x="806700" y="530050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dk2"/>
                </a:solidFill>
              </a:rPr>
              <a:t>ИНФОРМИРАНОСТ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На целевите групи</a:t>
            </a:r>
            <a:endParaRPr dirty="0"/>
          </a:p>
        </p:txBody>
      </p:sp>
      <p:sp>
        <p:nvSpPr>
          <p:cNvPr id="256" name="Google Shape;256;p29"/>
          <p:cNvSpPr/>
          <p:nvPr/>
        </p:nvSpPr>
        <p:spPr>
          <a:xfrm>
            <a:off x="789721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58" name="Google Shape;258;p29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259" name="Google Shape;259;p29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29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266" name="Google Shape;266;p29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29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268" name="Google Shape;268;p29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9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5944969-1B0B-9B5D-A54C-50021C5C6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6297602"/>
              </p:ext>
            </p:extLst>
          </p:nvPr>
        </p:nvGraphicFramePr>
        <p:xfrm>
          <a:off x="669471" y="285750"/>
          <a:ext cx="805815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43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0AADA0-9ED7-F76D-9DFC-9E094075D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406520"/>
              </p:ext>
            </p:extLst>
          </p:nvPr>
        </p:nvGraphicFramePr>
        <p:xfrm>
          <a:off x="351065" y="100012"/>
          <a:ext cx="8596992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18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6A4C91B-A548-4CB1-B1D5-3F39FD749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682495"/>
              </p:ext>
            </p:extLst>
          </p:nvPr>
        </p:nvGraphicFramePr>
        <p:xfrm>
          <a:off x="579664" y="351064"/>
          <a:ext cx="7862207" cy="461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99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0"/>
          <p:cNvSpPr txBox="1">
            <a:spLocks noGrp="1"/>
          </p:cNvSpPr>
          <p:nvPr>
            <p:ph type="title" idx="4294967295"/>
          </p:nvPr>
        </p:nvSpPr>
        <p:spPr>
          <a:xfrm>
            <a:off x="447206" y="295631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bg2"/>
                </a:solidFill>
              </a:rPr>
              <a:t>           </a:t>
            </a:r>
            <a:br>
              <a:rPr lang="ru-RU" sz="2800" dirty="0">
                <a:solidFill>
                  <a:schemeClr val="bg2"/>
                </a:solidFill>
              </a:rPr>
            </a:br>
            <a:r>
              <a:rPr lang="ru-RU" sz="2800" dirty="0">
                <a:solidFill>
                  <a:schemeClr val="bg2"/>
                </a:solidFill>
              </a:rPr>
              <a:t/>
            </a:r>
            <a:br>
              <a:rPr lang="ru-RU" sz="2800" dirty="0">
                <a:solidFill>
                  <a:schemeClr val="bg2"/>
                </a:solidFill>
              </a:rPr>
            </a:br>
            <a:r>
              <a:rPr lang="ru-RU" sz="2800" dirty="0">
                <a:solidFill>
                  <a:schemeClr val="bg2"/>
                </a:solidFill>
              </a:rPr>
              <a:t>	</a:t>
            </a:r>
            <a:r>
              <a:rPr lang="ru-RU" sz="2800" dirty="0" err="1">
                <a:solidFill>
                  <a:schemeClr val="bg2"/>
                </a:solidFill>
              </a:rPr>
              <a:t>Подобряване</a:t>
            </a:r>
            <a:r>
              <a:rPr lang="ru-RU" sz="2800" dirty="0">
                <a:solidFill>
                  <a:schemeClr val="bg2"/>
                </a:solidFill>
              </a:rPr>
              <a:t> на </a:t>
            </a:r>
            <a:r>
              <a:rPr lang="ru-RU" sz="2800" dirty="0" err="1">
                <a:solidFill>
                  <a:schemeClr val="bg2"/>
                </a:solidFill>
              </a:rPr>
              <a:t>материалните</a:t>
            </a:r>
            <a:r>
              <a:rPr lang="ru-RU" sz="2800" dirty="0">
                <a:solidFill>
                  <a:schemeClr val="bg2"/>
                </a:solidFill>
              </a:rPr>
              <a:t> условия и </a:t>
            </a:r>
            <a:r>
              <a:rPr lang="ru-RU" sz="2800" dirty="0" err="1">
                <a:solidFill>
                  <a:schemeClr val="bg2"/>
                </a:solidFill>
              </a:rPr>
              <a:t>достъпност</a:t>
            </a:r>
            <a:r>
              <a:rPr lang="ru-RU" sz="2800" dirty="0">
                <a:solidFill>
                  <a:schemeClr val="bg2"/>
                </a:solidFill>
              </a:rPr>
              <a:t> на </a:t>
            </a:r>
            <a:r>
              <a:rPr lang="ru-RU" sz="2800" dirty="0" err="1">
                <a:solidFill>
                  <a:schemeClr val="bg2"/>
                </a:solidFill>
              </a:rPr>
              <a:t>средата</a:t>
            </a:r>
            <a:r>
              <a:rPr lang="ru-RU" sz="2800" dirty="0">
                <a:solidFill>
                  <a:schemeClr val="bg2"/>
                </a:solidFill>
              </a:rPr>
              <a:t> за обучение на </a:t>
            </a:r>
            <a:r>
              <a:rPr lang="ru-RU" sz="2800" dirty="0" err="1">
                <a:solidFill>
                  <a:schemeClr val="bg2"/>
                </a:solidFill>
              </a:rPr>
              <a:t>деца</a:t>
            </a:r>
            <a:r>
              <a:rPr lang="ru-RU" sz="2800" dirty="0">
                <a:solidFill>
                  <a:schemeClr val="bg2"/>
                </a:solidFill>
              </a:rPr>
              <a:t> </a:t>
            </a:r>
            <a:r>
              <a:rPr lang="ru-RU" sz="2800" dirty="0" err="1">
                <a:solidFill>
                  <a:schemeClr val="bg2"/>
                </a:solidFill>
              </a:rPr>
              <a:t>със</a:t>
            </a:r>
            <a:r>
              <a:rPr lang="ru-RU" sz="2800" dirty="0">
                <a:solidFill>
                  <a:schemeClr val="bg2"/>
                </a:solidFill>
              </a:rPr>
              <a:t> </a:t>
            </a:r>
            <a:r>
              <a:rPr lang="ru-RU" sz="2800" dirty="0" err="1">
                <a:solidFill>
                  <a:schemeClr val="bg2"/>
                </a:solidFill>
              </a:rPr>
              <a:t>специални</a:t>
            </a:r>
            <a:r>
              <a:rPr lang="ru-RU" sz="2800" dirty="0">
                <a:solidFill>
                  <a:schemeClr val="bg2"/>
                </a:solidFill>
              </a:rPr>
              <a:t> </a:t>
            </a:r>
            <a:r>
              <a:rPr lang="ru-RU" sz="2800" dirty="0" err="1">
                <a:solidFill>
                  <a:schemeClr val="bg2"/>
                </a:solidFill>
              </a:rPr>
              <a:t>образователни</a:t>
            </a:r>
            <a:r>
              <a:rPr lang="ru-RU" sz="2800" dirty="0">
                <a:solidFill>
                  <a:schemeClr val="bg2"/>
                </a:solidFill>
              </a:rPr>
              <a:t> потребности в </a:t>
            </a:r>
            <a:r>
              <a:rPr lang="ru-RU" sz="2800" dirty="0" err="1">
                <a:solidFill>
                  <a:schemeClr val="bg2"/>
                </a:solidFill>
              </a:rPr>
              <a:t>институциите</a:t>
            </a:r>
            <a:r>
              <a:rPr lang="ru-RU" sz="2800" dirty="0">
                <a:solidFill>
                  <a:schemeClr val="bg2"/>
                </a:solidFill>
              </a:rPr>
              <a:t> в </a:t>
            </a:r>
            <a:r>
              <a:rPr lang="ru-RU" sz="2800" dirty="0" err="1">
                <a:solidFill>
                  <a:schemeClr val="bg2"/>
                </a:solidFill>
              </a:rPr>
              <a:t>системата</a:t>
            </a:r>
            <a:r>
              <a:rPr lang="ru-RU" sz="2800" dirty="0">
                <a:solidFill>
                  <a:schemeClr val="bg2"/>
                </a:solidFill>
              </a:rPr>
              <a:t> на </a:t>
            </a:r>
            <a:r>
              <a:rPr lang="ru-RU" sz="2800" dirty="0" err="1">
                <a:solidFill>
                  <a:schemeClr val="bg2"/>
                </a:solidFill>
              </a:rPr>
              <a:t>предучилищното</a:t>
            </a:r>
            <a:r>
              <a:rPr lang="ru-RU" sz="2800" dirty="0">
                <a:solidFill>
                  <a:schemeClr val="bg2"/>
                </a:solidFill>
              </a:rPr>
              <a:t> и </a:t>
            </a:r>
            <a:r>
              <a:rPr lang="ru-RU" sz="2800" dirty="0" err="1">
                <a:solidFill>
                  <a:schemeClr val="bg2"/>
                </a:solidFill>
              </a:rPr>
              <a:t>училищно</a:t>
            </a:r>
            <a:r>
              <a:rPr lang="ru-RU" sz="2800" dirty="0">
                <a:solidFill>
                  <a:schemeClr val="bg2"/>
                </a:solidFill>
              </a:rPr>
              <a:t> образование. </a:t>
            </a:r>
            <a:endParaRPr lang="en-GB" sz="2800" dirty="0">
              <a:solidFill>
                <a:schemeClr val="bg2"/>
              </a:solidFill>
            </a:endParaRPr>
          </a:p>
        </p:txBody>
      </p:sp>
      <p:grpSp>
        <p:nvGrpSpPr>
          <p:cNvPr id="441" name="Google Shape;441;p40"/>
          <p:cNvGrpSpPr/>
          <p:nvPr/>
        </p:nvGrpSpPr>
        <p:grpSpPr>
          <a:xfrm rot="190180">
            <a:off x="7819086" y="2196348"/>
            <a:ext cx="861152" cy="933669"/>
            <a:chOff x="406050" y="593000"/>
            <a:chExt cx="2752350" cy="2984125"/>
          </a:xfrm>
        </p:grpSpPr>
        <p:sp>
          <p:nvSpPr>
            <p:cNvPr id="442" name="Google Shape;442;p40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0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0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40"/>
          <p:cNvSpPr/>
          <p:nvPr/>
        </p:nvSpPr>
        <p:spPr>
          <a:xfrm>
            <a:off x="7793932" y="1062076"/>
            <a:ext cx="912033" cy="165244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385;p37">
            <a:extLst>
              <a:ext uri="{FF2B5EF4-FFF2-40B4-BE49-F238E27FC236}">
                <a16:creationId xmlns:a16="http://schemas.microsoft.com/office/drawing/2014/main" id="{7898E9A2-2D7C-1157-9602-751A87A8C4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t="18871" b="31218"/>
          <a:stretch/>
        </p:blipFill>
        <p:spPr>
          <a:xfrm>
            <a:off x="4699192" y="3718035"/>
            <a:ext cx="4444808" cy="1445956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" name="Google Shape;387;p37">
            <a:extLst>
              <a:ext uri="{FF2B5EF4-FFF2-40B4-BE49-F238E27FC236}">
                <a16:creationId xmlns:a16="http://schemas.microsoft.com/office/drawing/2014/main" id="{592A00E0-E33F-6705-9E73-C10EF4CF7453}"/>
              </a:ext>
            </a:extLst>
          </p:cNvPr>
          <p:cNvSpPr/>
          <p:nvPr/>
        </p:nvSpPr>
        <p:spPr>
          <a:xfrm>
            <a:off x="212233" y="81054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B1C12-D78C-2FE8-7EDD-39EA3C767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93" y="208203"/>
            <a:ext cx="1365622" cy="1140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9241D2A-63ED-3EE3-8E38-0933EC67E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0133"/>
              </p:ext>
            </p:extLst>
          </p:nvPr>
        </p:nvGraphicFramePr>
        <p:xfrm>
          <a:off x="680381" y="243282"/>
          <a:ext cx="7222048" cy="466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77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1720612-BE14-8347-E8FA-EB293D0C0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819968"/>
              </p:ext>
            </p:extLst>
          </p:nvPr>
        </p:nvGraphicFramePr>
        <p:xfrm>
          <a:off x="318407" y="119063"/>
          <a:ext cx="8507186" cy="48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8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85D8714-FFAF-E9B3-5C00-AACBB523BD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2778451"/>
              </p:ext>
            </p:extLst>
          </p:nvPr>
        </p:nvGraphicFramePr>
        <p:xfrm>
          <a:off x="587829" y="302079"/>
          <a:ext cx="7960178" cy="4588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58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8084AA-224C-B091-BBE9-258B14331E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1358972"/>
              </p:ext>
            </p:extLst>
          </p:nvPr>
        </p:nvGraphicFramePr>
        <p:xfrm>
          <a:off x="375557" y="146957"/>
          <a:ext cx="8384722" cy="4735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2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22C2971-EAAD-316F-1B85-13639E933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234350"/>
              </p:ext>
            </p:extLst>
          </p:nvPr>
        </p:nvGraphicFramePr>
        <p:xfrm>
          <a:off x="424544" y="244930"/>
          <a:ext cx="8499020" cy="477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94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7FD82DB-6EC9-2EA2-2E7B-0DC6795D0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747130"/>
              </p:ext>
            </p:extLst>
          </p:nvPr>
        </p:nvGraphicFramePr>
        <p:xfrm>
          <a:off x="547007" y="326571"/>
          <a:ext cx="7870372" cy="4678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027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34"/>
          <p:cNvGrpSpPr/>
          <p:nvPr/>
        </p:nvGrpSpPr>
        <p:grpSpPr>
          <a:xfrm rot="190180">
            <a:off x="7842353" y="4137163"/>
            <a:ext cx="861152" cy="933669"/>
            <a:chOff x="406050" y="593000"/>
            <a:chExt cx="2752350" cy="2984125"/>
          </a:xfrm>
        </p:grpSpPr>
        <p:sp>
          <p:nvSpPr>
            <p:cNvPr id="335" name="Google Shape;335;p34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34"/>
          <p:cNvGrpSpPr/>
          <p:nvPr/>
        </p:nvGrpSpPr>
        <p:grpSpPr>
          <a:xfrm>
            <a:off x="98714" y="4094750"/>
            <a:ext cx="1018507" cy="1018507"/>
            <a:chOff x="7731858" y="-8"/>
            <a:chExt cx="1397513" cy="1397513"/>
          </a:xfrm>
        </p:grpSpPr>
        <p:sp>
          <p:nvSpPr>
            <p:cNvPr id="342" name="Google Shape;342;p34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3" name="Google Shape;343;p34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44" name="Google Shape;344;p34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4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F88FF5E-0347-CB77-79ED-C58DBB22F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7522340"/>
              </p:ext>
            </p:extLst>
          </p:nvPr>
        </p:nvGraphicFramePr>
        <p:xfrm>
          <a:off x="789705" y="322604"/>
          <a:ext cx="7423117" cy="4310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F03F721-4F84-9EDB-A623-2FC3C4470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39032"/>
              </p:ext>
            </p:extLst>
          </p:nvPr>
        </p:nvGraphicFramePr>
        <p:xfrm>
          <a:off x="636814" y="269423"/>
          <a:ext cx="7315200" cy="2302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7E9EBC7-396D-88CE-6AEC-2F3CE095A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401760"/>
              </p:ext>
            </p:extLst>
          </p:nvPr>
        </p:nvGraphicFramePr>
        <p:xfrm>
          <a:off x="440871" y="2671081"/>
          <a:ext cx="7511143" cy="2202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538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790DFD9-B0E5-13BD-39E4-365095546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6567973"/>
              </p:ext>
            </p:extLst>
          </p:nvPr>
        </p:nvGraphicFramePr>
        <p:xfrm>
          <a:off x="538843" y="228601"/>
          <a:ext cx="7911193" cy="2735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4A2C03C-BAB7-64D4-EC8A-E23115F71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650846"/>
              </p:ext>
            </p:extLst>
          </p:nvPr>
        </p:nvGraphicFramePr>
        <p:xfrm>
          <a:off x="538843" y="2963637"/>
          <a:ext cx="8066314" cy="2009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50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8871" b="31218"/>
          <a:stretch/>
        </p:blipFill>
        <p:spPr>
          <a:xfrm>
            <a:off x="806700" y="530050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86" name="Google Shape;386;p37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717784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bg2"/>
                </a:solidFill>
              </a:rPr>
              <a:t>Постигане</a:t>
            </a:r>
            <a:r>
              <a:rPr lang="ru-RU" sz="1800" dirty="0">
                <a:solidFill>
                  <a:schemeClr val="bg2"/>
                </a:solidFill>
              </a:rPr>
              <a:t> </a:t>
            </a:r>
            <a:r>
              <a:rPr lang="ru-RU" sz="1800" dirty="0" err="1">
                <a:solidFill>
                  <a:schemeClr val="bg2"/>
                </a:solidFill>
              </a:rPr>
              <a:t>устойчивост</a:t>
            </a:r>
            <a:r>
              <a:rPr lang="ru-RU" sz="1800" dirty="0">
                <a:solidFill>
                  <a:schemeClr val="bg2"/>
                </a:solidFill>
              </a:rPr>
              <a:t> на </a:t>
            </a:r>
            <a:r>
              <a:rPr lang="ru-RU" sz="1800" dirty="0" err="1">
                <a:solidFill>
                  <a:schemeClr val="bg2"/>
                </a:solidFill>
              </a:rPr>
              <a:t>взаимодействието</a:t>
            </a:r>
            <a:r>
              <a:rPr lang="ru-RU" sz="1800" dirty="0">
                <a:solidFill>
                  <a:schemeClr val="bg2"/>
                </a:solidFill>
              </a:rPr>
              <a:t> между </a:t>
            </a:r>
            <a:r>
              <a:rPr lang="ru-RU" sz="1800" dirty="0" err="1">
                <a:solidFill>
                  <a:schemeClr val="bg2"/>
                </a:solidFill>
              </a:rPr>
              <a:t>участниците</a:t>
            </a:r>
            <a:r>
              <a:rPr lang="ru-RU" sz="1800" dirty="0">
                <a:solidFill>
                  <a:schemeClr val="bg2"/>
                </a:solidFill>
              </a:rPr>
              <a:t> в </a:t>
            </a:r>
            <a:r>
              <a:rPr lang="ru-RU" sz="1800" dirty="0" err="1">
                <a:solidFill>
                  <a:schemeClr val="bg2"/>
                </a:solidFill>
              </a:rPr>
              <a:t>образователния</a:t>
            </a:r>
            <a:r>
              <a:rPr lang="ru-RU" sz="1800" dirty="0">
                <a:solidFill>
                  <a:schemeClr val="bg2"/>
                </a:solidFill>
              </a:rPr>
              <a:t> </a:t>
            </a:r>
            <a:r>
              <a:rPr lang="ru-RU" sz="1800" dirty="0" err="1">
                <a:solidFill>
                  <a:schemeClr val="bg2"/>
                </a:solidFill>
              </a:rPr>
              <a:t>процес</a:t>
            </a:r>
            <a:r>
              <a:rPr lang="ru-RU" sz="1800" dirty="0">
                <a:solidFill>
                  <a:schemeClr val="bg2"/>
                </a:solidFill>
              </a:rPr>
              <a:t> (</a:t>
            </a:r>
            <a:r>
              <a:rPr lang="ru-RU" sz="1800" dirty="0" err="1">
                <a:solidFill>
                  <a:schemeClr val="bg2"/>
                </a:solidFill>
              </a:rPr>
              <a:t>деца</a:t>
            </a:r>
            <a:r>
              <a:rPr lang="ru-RU" sz="1800" dirty="0">
                <a:solidFill>
                  <a:schemeClr val="bg2"/>
                </a:solidFill>
              </a:rPr>
              <a:t> и </a:t>
            </a:r>
            <a:r>
              <a:rPr lang="ru-RU" sz="1800" dirty="0" err="1">
                <a:solidFill>
                  <a:schemeClr val="bg2"/>
                </a:solidFill>
              </a:rPr>
              <a:t>ученици</a:t>
            </a:r>
            <a:r>
              <a:rPr lang="ru-RU" sz="1800" dirty="0">
                <a:solidFill>
                  <a:schemeClr val="bg2"/>
                </a:solidFill>
              </a:rPr>
              <a:t>, педагогически </a:t>
            </a:r>
            <a:r>
              <a:rPr lang="ru-RU" sz="1800" dirty="0" err="1">
                <a:solidFill>
                  <a:schemeClr val="bg2"/>
                </a:solidFill>
              </a:rPr>
              <a:t>специалисти</a:t>
            </a:r>
            <a:r>
              <a:rPr lang="ru-RU" sz="1800" dirty="0">
                <a:solidFill>
                  <a:schemeClr val="bg2"/>
                </a:solidFill>
              </a:rPr>
              <a:t> и родители) и между </a:t>
            </a:r>
            <a:r>
              <a:rPr lang="ru-RU" sz="1800" dirty="0" err="1">
                <a:solidFill>
                  <a:schemeClr val="bg2"/>
                </a:solidFill>
              </a:rPr>
              <a:t>институциите</a:t>
            </a:r>
            <a:r>
              <a:rPr lang="ru-RU" sz="1800" dirty="0">
                <a:solidFill>
                  <a:schemeClr val="bg2"/>
                </a:solidFill>
              </a:rPr>
              <a:t>, за </a:t>
            </a:r>
            <a:r>
              <a:rPr lang="ru-RU" sz="1800" dirty="0" err="1">
                <a:solidFill>
                  <a:schemeClr val="bg2"/>
                </a:solidFill>
              </a:rPr>
              <a:t>осигуряване</a:t>
            </a:r>
            <a:r>
              <a:rPr lang="ru-RU" sz="1800" dirty="0">
                <a:solidFill>
                  <a:schemeClr val="bg2"/>
                </a:solidFill>
              </a:rPr>
              <a:t> на най-</a:t>
            </a:r>
            <a:r>
              <a:rPr lang="ru-RU" sz="1800" dirty="0" err="1">
                <a:solidFill>
                  <a:schemeClr val="bg2"/>
                </a:solidFill>
              </a:rPr>
              <a:t>добрия</a:t>
            </a:r>
            <a:r>
              <a:rPr lang="ru-RU" sz="1800" dirty="0">
                <a:solidFill>
                  <a:schemeClr val="bg2"/>
                </a:solidFill>
              </a:rPr>
              <a:t> интерес на </a:t>
            </a:r>
            <a:r>
              <a:rPr lang="ru-RU" sz="1800" dirty="0" err="1">
                <a:solidFill>
                  <a:schemeClr val="bg2"/>
                </a:solidFill>
              </a:rPr>
              <a:t>детето</a:t>
            </a:r>
            <a:r>
              <a:rPr lang="ru-RU" sz="1800" dirty="0">
                <a:solidFill>
                  <a:schemeClr val="bg2"/>
                </a:solidFill>
              </a:rPr>
              <a:t> и ученика. </a:t>
            </a:r>
            <a:endParaRPr sz="1800" dirty="0">
              <a:solidFill>
                <a:schemeClr val="bg2"/>
              </a:solidFill>
            </a:endParaRPr>
          </a:p>
        </p:txBody>
      </p:sp>
      <p:sp>
        <p:nvSpPr>
          <p:cNvPr id="387" name="Google Shape;387;p37"/>
          <p:cNvSpPr/>
          <p:nvPr/>
        </p:nvSpPr>
        <p:spPr>
          <a:xfrm>
            <a:off x="789896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88" name="Google Shape;388;p37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10</a:t>
            </a:r>
            <a:endParaRPr dirty="0"/>
          </a:p>
        </p:txBody>
      </p:sp>
      <p:sp>
        <p:nvSpPr>
          <p:cNvPr id="389" name="Google Shape;389;p37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7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7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392" name="Google Shape;392;p37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7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399" name="Google Shape;399;p37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37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01" name="Google Shape;401;p37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7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0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EC74D4E-206F-04F9-862D-A9B7264AB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840335"/>
              </p:ext>
            </p:extLst>
          </p:nvPr>
        </p:nvGraphicFramePr>
        <p:xfrm>
          <a:off x="804338" y="173154"/>
          <a:ext cx="7702099" cy="212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BA57EA6-EBF6-73EE-EDA5-2A2F82539C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315034"/>
              </p:ext>
            </p:extLst>
          </p:nvPr>
        </p:nvGraphicFramePr>
        <p:xfrm>
          <a:off x="837893" y="2491530"/>
          <a:ext cx="7702099" cy="219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390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CA97949-7592-D539-650F-949E7A657B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169252"/>
              </p:ext>
            </p:extLst>
          </p:nvPr>
        </p:nvGraphicFramePr>
        <p:xfrm>
          <a:off x="302079" y="416379"/>
          <a:ext cx="8401050" cy="444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29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F4F512F-082C-DC32-4C4D-D02BDB2E63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538970"/>
              </p:ext>
            </p:extLst>
          </p:nvPr>
        </p:nvGraphicFramePr>
        <p:xfrm>
          <a:off x="236764" y="2628900"/>
          <a:ext cx="8670472" cy="2326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8AA5F89-0B01-6005-30A0-0B00725077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490964"/>
              </p:ext>
            </p:extLst>
          </p:nvPr>
        </p:nvGraphicFramePr>
        <p:xfrm>
          <a:off x="302078" y="274184"/>
          <a:ext cx="8670471" cy="2162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7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D7CA8F9-2352-0314-8BEE-9C8FF6FA11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410273"/>
              </p:ext>
            </p:extLst>
          </p:nvPr>
        </p:nvGraphicFramePr>
        <p:xfrm>
          <a:off x="717776" y="485775"/>
          <a:ext cx="7675110" cy="4184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07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1127" b="39109"/>
          <a:stretch/>
        </p:blipFill>
        <p:spPr>
          <a:xfrm>
            <a:off x="806700" y="530050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2057100" y="3266600"/>
            <a:ext cx="63738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>
                <a:solidFill>
                  <a:schemeClr val="bg2"/>
                </a:solidFill>
              </a:rPr>
              <a:t>Постигане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устойчивост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обществената</a:t>
            </a:r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 err="1">
                <a:solidFill>
                  <a:schemeClr val="bg2"/>
                </a:solidFill>
              </a:rPr>
              <a:t>информираност</a:t>
            </a:r>
            <a:r>
              <a:rPr lang="ru-RU" sz="2000" dirty="0">
                <a:solidFill>
                  <a:schemeClr val="bg2"/>
                </a:solidFill>
              </a:rPr>
              <a:t> и </a:t>
            </a:r>
            <a:r>
              <a:rPr lang="ru-RU" sz="2000" dirty="0" err="1">
                <a:solidFill>
                  <a:schemeClr val="bg2"/>
                </a:solidFill>
              </a:rPr>
              <a:t>чувствителност</a:t>
            </a:r>
            <a:r>
              <a:rPr lang="ru-RU" sz="2000" dirty="0">
                <a:solidFill>
                  <a:schemeClr val="bg2"/>
                </a:solidFill>
              </a:rPr>
              <a:t>, </a:t>
            </a:r>
            <a:r>
              <a:rPr lang="ru-RU" sz="2000" dirty="0" err="1">
                <a:solidFill>
                  <a:schemeClr val="bg2"/>
                </a:solidFill>
              </a:rPr>
              <a:t>относно</a:t>
            </a:r>
            <a:r>
              <a:rPr lang="ru-RU" sz="2000" dirty="0">
                <a:solidFill>
                  <a:schemeClr val="bg2"/>
                </a:solidFill>
              </a:rPr>
              <a:t> целите и </a:t>
            </a:r>
            <a:r>
              <a:rPr lang="ru-RU" sz="2000" dirty="0" err="1">
                <a:solidFill>
                  <a:schemeClr val="bg2"/>
                </a:solidFill>
              </a:rPr>
              <a:t>принципите</a:t>
            </a:r>
            <a:r>
              <a:rPr lang="ru-RU" sz="2000" dirty="0">
                <a:solidFill>
                  <a:schemeClr val="bg2"/>
                </a:solidFill>
              </a:rPr>
              <a:t> на </a:t>
            </a:r>
            <a:r>
              <a:rPr lang="ru-RU" sz="2000" dirty="0" err="1">
                <a:solidFill>
                  <a:schemeClr val="bg2"/>
                </a:solidFill>
              </a:rPr>
              <a:t>приобщаващото</a:t>
            </a:r>
            <a:r>
              <a:rPr lang="ru-RU" sz="2000" dirty="0">
                <a:solidFill>
                  <a:schemeClr val="bg2"/>
                </a:solidFill>
              </a:rPr>
              <a:t> образование. </a:t>
            </a:r>
          </a:p>
        </p:txBody>
      </p:sp>
      <p:sp>
        <p:nvSpPr>
          <p:cNvPr id="311" name="Google Shape;311;p33"/>
          <p:cNvSpPr/>
          <p:nvPr/>
        </p:nvSpPr>
        <p:spPr>
          <a:xfrm>
            <a:off x="789896" y="3351059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12" name="Google Shape;312;p33"/>
          <p:cNvSpPr txBox="1">
            <a:spLocks noGrp="1"/>
          </p:cNvSpPr>
          <p:nvPr>
            <p:ph type="title" idx="2"/>
          </p:nvPr>
        </p:nvSpPr>
        <p:spPr>
          <a:xfrm>
            <a:off x="914075" y="3707150"/>
            <a:ext cx="10185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11</a:t>
            </a:r>
            <a:endParaRPr dirty="0"/>
          </a:p>
        </p:txBody>
      </p:sp>
      <p:sp>
        <p:nvSpPr>
          <p:cNvPr id="313" name="Google Shape;313;p33"/>
          <p:cNvSpPr/>
          <p:nvPr/>
        </p:nvSpPr>
        <p:spPr>
          <a:xfrm flipH="1">
            <a:off x="8561068" y="1644134"/>
            <a:ext cx="1507582" cy="273236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 flipH="1">
            <a:off x="-417023" y="4804695"/>
            <a:ext cx="1420276" cy="202955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33"/>
          <p:cNvGrpSpPr/>
          <p:nvPr/>
        </p:nvGrpSpPr>
        <p:grpSpPr>
          <a:xfrm rot="1553403">
            <a:off x="-129310" y="46968"/>
            <a:ext cx="1034387" cy="1121493"/>
            <a:chOff x="406050" y="593000"/>
            <a:chExt cx="2752350" cy="2984125"/>
          </a:xfrm>
        </p:grpSpPr>
        <p:sp>
          <p:nvSpPr>
            <p:cNvPr id="316" name="Google Shape;316;p33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3"/>
          <p:cNvGrpSpPr/>
          <p:nvPr/>
        </p:nvGrpSpPr>
        <p:grpSpPr>
          <a:xfrm>
            <a:off x="8125489" y="4396925"/>
            <a:ext cx="1018507" cy="1018507"/>
            <a:chOff x="7731858" y="-8"/>
            <a:chExt cx="1397513" cy="1397513"/>
          </a:xfrm>
        </p:grpSpPr>
        <p:sp>
          <p:nvSpPr>
            <p:cNvPr id="323" name="Google Shape;323;p33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33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325" name="Google Shape;325;p33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81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23F121C-E76A-F921-2734-BB1AE1A3FE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401536"/>
              </p:ext>
            </p:extLst>
          </p:nvPr>
        </p:nvGraphicFramePr>
        <p:xfrm>
          <a:off x="697641" y="200287"/>
          <a:ext cx="3705225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91D858E-C9EF-E9C3-200D-80CAC14729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4909705"/>
              </p:ext>
            </p:extLst>
          </p:nvPr>
        </p:nvGraphicFramePr>
        <p:xfrm>
          <a:off x="4914288" y="88128"/>
          <a:ext cx="2778417" cy="4072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255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326742E-00D4-F754-6B05-7E8C95DB2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41124"/>
              </p:ext>
            </p:extLst>
          </p:nvPr>
        </p:nvGraphicFramePr>
        <p:xfrm>
          <a:off x="829504" y="882766"/>
          <a:ext cx="7291039" cy="2741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49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25083" b="25078"/>
          <a:stretch/>
        </p:blipFill>
        <p:spPr>
          <a:xfrm>
            <a:off x="806825" y="2070625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427" name="Google Shape;427;p39"/>
          <p:cNvSpPr/>
          <p:nvPr/>
        </p:nvSpPr>
        <p:spPr>
          <a:xfrm>
            <a:off x="826923" y="539500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428" name="Google Shape;428;p39"/>
          <p:cNvSpPr txBox="1">
            <a:spLocks noGrp="1"/>
          </p:cNvSpPr>
          <p:nvPr>
            <p:ph type="title"/>
          </p:nvPr>
        </p:nvSpPr>
        <p:spPr>
          <a:xfrm flipH="1">
            <a:off x="2094175" y="539500"/>
            <a:ext cx="6336600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500" dirty="0">
                <a:solidFill>
                  <a:schemeClr val="dk2"/>
                </a:solidFill>
              </a:rPr>
              <a:t>ОЦЕНКА на        </a:t>
            </a:r>
            <a:r>
              <a:rPr lang="bg-BG" sz="3500" dirty="0">
                <a:solidFill>
                  <a:schemeClr val="tx1"/>
                </a:solidFill>
              </a:rPr>
              <a:t>целевите</a:t>
            </a:r>
            <a:r>
              <a:rPr lang="bg-BG" sz="3500" dirty="0">
                <a:solidFill>
                  <a:schemeClr val="dk2"/>
                </a:solidFill>
              </a:rPr>
              <a:t> </a:t>
            </a:r>
            <a:r>
              <a:rPr lang="bg-BG" sz="3500" dirty="0">
                <a:solidFill>
                  <a:schemeClr val="tx1"/>
                </a:solidFill>
              </a:rPr>
              <a:t>групи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429" name="Google Shape;429;p39"/>
          <p:cNvSpPr txBox="1">
            <a:spLocks noGrp="1"/>
          </p:cNvSpPr>
          <p:nvPr>
            <p:ph type="title" idx="2"/>
          </p:nvPr>
        </p:nvSpPr>
        <p:spPr>
          <a:xfrm flipH="1">
            <a:off x="908375" y="895600"/>
            <a:ext cx="11043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bg-BG" dirty="0"/>
              <a:t>2</a:t>
            </a:r>
            <a:endParaRPr dirty="0"/>
          </a:p>
        </p:txBody>
      </p:sp>
      <p:grpSp>
        <p:nvGrpSpPr>
          <p:cNvPr id="430" name="Google Shape;430;p39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431" name="Google Shape;431;p39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39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33" name="Google Shape;433;p39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9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3472230-8280-B8A9-CFDD-CDE2A0F15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194738"/>
              </p:ext>
            </p:extLst>
          </p:nvPr>
        </p:nvGraphicFramePr>
        <p:xfrm>
          <a:off x="498022" y="553130"/>
          <a:ext cx="8270421" cy="4037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78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1"/>
          <p:cNvSpPr txBox="1">
            <a:spLocks noGrp="1"/>
          </p:cNvSpPr>
          <p:nvPr>
            <p:ph type="title"/>
          </p:nvPr>
        </p:nvSpPr>
        <p:spPr>
          <a:xfrm>
            <a:off x="1006775" y="540000"/>
            <a:ext cx="7130400" cy="12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dirty="0"/>
              <a:t>Благодарим за вниманието</a:t>
            </a:r>
            <a:r>
              <a:rPr lang="en" dirty="0"/>
              <a:t>!</a:t>
            </a:r>
            <a:endParaRPr dirty="0"/>
          </a:p>
        </p:txBody>
      </p:sp>
      <p:sp>
        <p:nvSpPr>
          <p:cNvPr id="455" name="Google Shape;455;p41"/>
          <p:cNvSpPr txBox="1"/>
          <p:nvPr/>
        </p:nvSpPr>
        <p:spPr>
          <a:xfrm>
            <a:off x="2496150" y="434360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2233"/>
                </a:solidFill>
                <a:latin typeface="Montserrat"/>
                <a:ea typeface="Montserrat"/>
                <a:cs typeface="Montserrat"/>
                <a:sym typeface="Montserrat"/>
              </a:rPr>
              <a:t>Please keep this slide for attribution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1" name="Google Shape;471;p41"/>
          <p:cNvGrpSpPr/>
          <p:nvPr/>
        </p:nvGrpSpPr>
        <p:grpSpPr>
          <a:xfrm>
            <a:off x="8000172" y="1579862"/>
            <a:ext cx="861210" cy="933733"/>
            <a:chOff x="406050" y="593000"/>
            <a:chExt cx="2752350" cy="2984125"/>
          </a:xfrm>
        </p:grpSpPr>
        <p:sp>
          <p:nvSpPr>
            <p:cNvPr id="472" name="Google Shape;472;p41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41"/>
          <p:cNvGrpSpPr/>
          <p:nvPr/>
        </p:nvGrpSpPr>
        <p:grpSpPr>
          <a:xfrm flipH="1">
            <a:off x="-85966" y="3268925"/>
            <a:ext cx="1018507" cy="1018507"/>
            <a:chOff x="7731858" y="-8"/>
            <a:chExt cx="1397513" cy="1397513"/>
          </a:xfrm>
        </p:grpSpPr>
        <p:sp>
          <p:nvSpPr>
            <p:cNvPr id="479" name="Google Shape;479;p41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0" name="Google Shape;480;p41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481" name="Google Shape;481;p41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1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C8E8038-F02F-E808-C5A5-E7C32877DB40}"/>
              </a:ext>
            </a:extLst>
          </p:cNvPr>
          <p:cNvSpPr/>
          <p:nvPr/>
        </p:nvSpPr>
        <p:spPr>
          <a:xfrm>
            <a:off x="1006775" y="3363875"/>
            <a:ext cx="7345289" cy="136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" name="Google Shape;304;p32"/>
          <p:cNvGraphicFramePr/>
          <p:nvPr>
            <p:extLst>
              <p:ext uri="{D42A27DB-BD31-4B8C-83A1-F6EECF244321}">
                <p14:modId xmlns:p14="http://schemas.microsoft.com/office/powerpoint/2010/main" val="830544409"/>
              </p:ext>
            </p:extLst>
          </p:nvPr>
        </p:nvGraphicFramePr>
        <p:xfrm>
          <a:off x="531628" y="361505"/>
          <a:ext cx="3919870" cy="3748775"/>
        </p:xfrm>
        <a:graphic>
          <a:graphicData uri="http://schemas.openxmlformats.org/drawingml/2006/table">
            <a:tbl>
              <a:tblPr>
                <a:noFill/>
                <a:tableStyleId>{4596895B-9524-42C8-89CF-59861201423F}</a:tableStyleId>
              </a:tblPr>
              <a:tblGrid>
                <a:gridCol w="45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9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509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Обща</a:t>
                      </a:r>
                      <a:r>
                        <a:rPr lang="bg-BG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подкрепа</a:t>
                      </a:r>
                      <a:endParaRPr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5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1</a:t>
                      </a:r>
                      <a:endParaRPr sz="1800" dirty="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200" b="1" i="0" u="none" strike="noStrike" cap="none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Консултации</a:t>
                      </a:r>
                      <a:r>
                        <a:rPr lang="bg-BG" sz="1200" b="0" i="0" u="none" strike="noStrike" cap="none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по учебни предмети</a:t>
                      </a:r>
                      <a:endParaRPr sz="1200" b="0" i="0" u="none" strike="noStrike" cap="none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42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2</a:t>
                      </a:r>
                      <a:endParaRPr sz="180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Допълнително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обучение по </a:t>
                      </a: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учебни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предмети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при </a:t>
                      </a:r>
                      <a:r>
                        <a:rPr lang="ru-RU" sz="120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условията</a:t>
                      </a:r>
                      <a:r>
                        <a:rPr lang="ru-RU" sz="12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ЗПУО</a:t>
                      </a:r>
                      <a:endParaRPr sz="120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2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3</a:t>
                      </a:r>
                      <a:endParaRPr sz="1800" dirty="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Ранно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оценяване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</a:t>
                      </a: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потребностите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 превенция на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обучителните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затруднения,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логопедична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работа</a:t>
                      </a:r>
                      <a:endParaRPr sz="1200" b="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0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4</a:t>
                      </a:r>
                      <a:endParaRPr sz="1800" dirty="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Кариерно </a:t>
                      </a:r>
                      <a:r>
                        <a:rPr lang="bg-BG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ориентиране на учениците</a:t>
                      </a:r>
                      <a:endParaRPr sz="1200" b="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Google Shape;304;p32">
            <a:extLst>
              <a:ext uri="{FF2B5EF4-FFF2-40B4-BE49-F238E27FC236}">
                <a16:creationId xmlns:a16="http://schemas.microsoft.com/office/drawing/2014/main" id="{D7AB24EA-5B82-9E71-B4F3-1AC64CE826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9387148"/>
              </p:ext>
            </p:extLst>
          </p:nvPr>
        </p:nvGraphicFramePr>
        <p:xfrm>
          <a:off x="4692504" y="361505"/>
          <a:ext cx="4125433" cy="3867512"/>
        </p:xfrm>
        <a:graphic>
          <a:graphicData uri="http://schemas.openxmlformats.org/drawingml/2006/table">
            <a:tbl>
              <a:tblPr>
                <a:noFill/>
                <a:tableStyleId>{4596895B-9524-42C8-89CF-59861201423F}</a:tableStyleId>
              </a:tblPr>
              <a:tblGrid>
                <a:gridCol w="449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5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11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Допълнителна</a:t>
                      </a:r>
                      <a:r>
                        <a:rPr lang="bg-BG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подкрепа</a:t>
                      </a:r>
                      <a:endParaRPr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0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1</a:t>
                      </a:r>
                      <a:endParaRPr sz="180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Психо-</a:t>
                      </a: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социална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рехабилитация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рехабилитация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слуха и говора,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зрителна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на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комуникативните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нарушения и при физически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увреждания</a:t>
                      </a:r>
                      <a:endParaRPr sz="1200" b="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0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2</a:t>
                      </a:r>
                      <a:endParaRPr sz="180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Осигуряване</a:t>
                      </a:r>
                      <a:r>
                        <a:rPr lang="ru-RU" sz="12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</a:t>
                      </a: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достъпна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архитектурна среда</a:t>
                      </a:r>
                      <a:r>
                        <a:rPr lang="ru-RU" sz="12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обща и </a:t>
                      </a:r>
                      <a:r>
                        <a:rPr lang="ru-RU" sz="120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специализирана</a:t>
                      </a:r>
                      <a:r>
                        <a:rPr lang="ru-RU" sz="12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подкрепяща</a:t>
                      </a:r>
                      <a:r>
                        <a:rPr lang="ru-RU" sz="12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среда</a:t>
                      </a:r>
                      <a:endParaRPr sz="120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7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3</a:t>
                      </a:r>
                      <a:endParaRPr sz="180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Осигуряване</a:t>
                      </a: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технически средства,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специализирано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оборудване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дидактически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материали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методики и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специалисти</a:t>
                      </a:r>
                      <a:endParaRPr sz="1200" b="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7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4</a:t>
                      </a:r>
                      <a:endParaRPr sz="1800" dirty="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Предоставяне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обучение по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специалните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учебни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предмети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за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ученици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със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сензорни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увреждания</a:t>
                      </a:r>
                      <a:endParaRPr sz="1200" b="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D93D7F4-A597-A3B9-BFA4-CEE3ED8A9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6419"/>
              </p:ext>
            </p:extLst>
          </p:nvPr>
        </p:nvGraphicFramePr>
        <p:xfrm>
          <a:off x="4692504" y="4229017"/>
          <a:ext cx="4125433" cy="765752"/>
        </p:xfrm>
        <a:graphic>
          <a:graphicData uri="http://schemas.openxmlformats.org/drawingml/2006/table">
            <a:tbl>
              <a:tblPr>
                <a:noFill/>
                <a:tableStyleId>{4596895B-9524-42C8-89CF-59861201423F}</a:tableStyleId>
              </a:tblPr>
              <a:tblGrid>
                <a:gridCol w="449536">
                  <a:extLst>
                    <a:ext uri="{9D8B030D-6E8A-4147-A177-3AD203B41FA5}">
                      <a16:colId xmlns:a16="http://schemas.microsoft.com/office/drawing/2014/main" val="3757499960"/>
                    </a:ext>
                  </a:extLst>
                </a:gridCol>
                <a:gridCol w="3675897">
                  <a:extLst>
                    <a:ext uri="{9D8B030D-6E8A-4147-A177-3AD203B41FA5}">
                      <a16:colId xmlns:a16="http://schemas.microsoft.com/office/drawing/2014/main" val="917205140"/>
                    </a:ext>
                  </a:extLst>
                </a:gridCol>
              </a:tblGrid>
              <a:tr h="7657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800" dirty="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5</a:t>
                      </a:r>
                      <a:endParaRPr sz="1800" dirty="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Ресурсно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подпомагане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ученици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със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специални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образователни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потребности.</a:t>
                      </a:r>
                      <a:endParaRPr sz="1200" b="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96424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06FCE3-ADD2-83EC-D359-BD29DD65A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371179"/>
              </p:ext>
            </p:extLst>
          </p:nvPr>
        </p:nvGraphicFramePr>
        <p:xfrm>
          <a:off x="531625" y="4110280"/>
          <a:ext cx="3919870" cy="807099"/>
        </p:xfrm>
        <a:graphic>
          <a:graphicData uri="http://schemas.openxmlformats.org/drawingml/2006/table">
            <a:tbl>
              <a:tblPr>
                <a:noFill/>
                <a:tableStyleId>{4596895B-9524-42C8-89CF-59861201423F}</a:tableStyleId>
              </a:tblPr>
              <a:tblGrid>
                <a:gridCol w="450000">
                  <a:extLst>
                    <a:ext uri="{9D8B030D-6E8A-4147-A177-3AD203B41FA5}">
                      <a16:colId xmlns:a16="http://schemas.microsoft.com/office/drawing/2014/main" val="529365342"/>
                    </a:ext>
                  </a:extLst>
                </a:gridCol>
                <a:gridCol w="3469870">
                  <a:extLst>
                    <a:ext uri="{9D8B030D-6E8A-4147-A177-3AD203B41FA5}">
                      <a16:colId xmlns:a16="http://schemas.microsoft.com/office/drawing/2014/main" val="3357962216"/>
                    </a:ext>
                  </a:extLst>
                </a:gridCol>
              </a:tblGrid>
              <a:tr h="8070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800" dirty="0">
                          <a:solidFill>
                            <a:schemeClr val="dk2"/>
                          </a:solidFill>
                          <a:latin typeface="Krona One"/>
                          <a:ea typeface="Krona One"/>
                          <a:cs typeface="Krona One"/>
                          <a:sym typeface="Krona One"/>
                        </a:rPr>
                        <a:t>5</a:t>
                      </a:r>
                      <a:endParaRPr sz="1800" dirty="0">
                        <a:solidFill>
                          <a:schemeClr val="dk2"/>
                        </a:solidFill>
                        <a:latin typeface="Krona One"/>
                        <a:ea typeface="Krona One"/>
                        <a:cs typeface="Krona One"/>
                        <a:sym typeface="Kron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Занимания по </a:t>
                      </a:r>
                      <a:r>
                        <a:rPr lang="ru-RU" sz="1200" b="1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интереси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; Библиотечно-информационно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обслужване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;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Грижа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за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здравето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; </a:t>
                      </a:r>
                      <a:r>
                        <a:rPr lang="ru-RU" sz="1200" b="0" dirty="0" err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Осигуряване</a:t>
                      </a:r>
                      <a:r>
                        <a:rPr lang="ru-RU" sz="1200" b="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на общежитие;</a:t>
                      </a:r>
                      <a:endParaRPr sz="1200" b="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58969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E35CF57-7A74-8F50-4BFF-A93A5C449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5115398"/>
              </p:ext>
            </p:extLst>
          </p:nvPr>
        </p:nvGraphicFramePr>
        <p:xfrm>
          <a:off x="-57928" y="114300"/>
          <a:ext cx="894067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72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>
            <a:spLocks noGrp="1"/>
          </p:cNvSpPr>
          <p:nvPr>
            <p:ph type="subTitle" idx="1"/>
          </p:nvPr>
        </p:nvSpPr>
        <p:spPr>
          <a:xfrm>
            <a:off x="298079" y="210400"/>
            <a:ext cx="8586297" cy="4880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bg-B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7" name="Google Shape;277;p30"/>
          <p:cNvSpPr/>
          <p:nvPr/>
        </p:nvSpPr>
        <p:spPr>
          <a:xfrm flipH="1">
            <a:off x="8620388" y="21040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/>
          <p:nvPr/>
        </p:nvSpPr>
        <p:spPr>
          <a:xfrm flipH="1">
            <a:off x="-847687" y="2170500"/>
            <a:ext cx="1331412" cy="241352"/>
          </a:xfrm>
          <a:custGeom>
            <a:avLst/>
            <a:gdLst/>
            <a:ahLst/>
            <a:cxnLst/>
            <a:rect l="l" t="t" r="r" b="b"/>
            <a:pathLst>
              <a:path w="623612" h="137132" extrusionOk="0">
                <a:moveTo>
                  <a:pt x="458305" y="1"/>
                </a:moveTo>
                <a:cubicBezTo>
                  <a:pt x="432811" y="1"/>
                  <a:pt x="406990" y="5462"/>
                  <a:pt x="383240" y="14778"/>
                </a:cubicBezTo>
                <a:cubicBezTo>
                  <a:pt x="337741" y="32524"/>
                  <a:pt x="298513" y="63279"/>
                  <a:pt x="261620" y="95202"/>
                </a:cubicBezTo>
                <a:cubicBezTo>
                  <a:pt x="247905" y="107084"/>
                  <a:pt x="232680" y="119833"/>
                  <a:pt x="214685" y="119833"/>
                </a:cubicBezTo>
                <a:cubicBezTo>
                  <a:pt x="214342" y="119833"/>
                  <a:pt x="213998" y="119829"/>
                  <a:pt x="213653" y="119819"/>
                </a:cubicBezTo>
                <a:cubicBezTo>
                  <a:pt x="198642" y="119419"/>
                  <a:pt x="185466" y="110046"/>
                  <a:pt x="172090" y="103141"/>
                </a:cubicBezTo>
                <a:cubicBezTo>
                  <a:pt x="152041" y="92685"/>
                  <a:pt x="129457" y="87373"/>
                  <a:pt x="106894" y="87373"/>
                </a:cubicBezTo>
                <a:cubicBezTo>
                  <a:pt x="89363" y="87373"/>
                  <a:pt x="71846" y="90579"/>
                  <a:pt x="55540" y="97070"/>
                </a:cubicBezTo>
                <a:cubicBezTo>
                  <a:pt x="34058" y="105476"/>
                  <a:pt x="14944" y="119553"/>
                  <a:pt x="0" y="137132"/>
                </a:cubicBezTo>
                <a:lnTo>
                  <a:pt x="623612" y="137132"/>
                </a:lnTo>
                <a:cubicBezTo>
                  <a:pt x="602897" y="87897"/>
                  <a:pt x="573409" y="38628"/>
                  <a:pt x="525675" y="14978"/>
                </a:cubicBezTo>
                <a:cubicBezTo>
                  <a:pt x="504723" y="4581"/>
                  <a:pt x="481652" y="1"/>
                  <a:pt x="45830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30"/>
          <p:cNvGrpSpPr/>
          <p:nvPr/>
        </p:nvGrpSpPr>
        <p:grpSpPr>
          <a:xfrm rot="190180">
            <a:off x="8000203" y="4137163"/>
            <a:ext cx="861152" cy="933669"/>
            <a:chOff x="406050" y="593000"/>
            <a:chExt cx="2752350" cy="2984125"/>
          </a:xfrm>
        </p:grpSpPr>
        <p:sp>
          <p:nvSpPr>
            <p:cNvPr id="280" name="Google Shape;280;p30"/>
            <p:cNvSpPr/>
            <p:nvPr/>
          </p:nvSpPr>
          <p:spPr>
            <a:xfrm>
              <a:off x="574750" y="593000"/>
              <a:ext cx="2576825" cy="1508400"/>
            </a:xfrm>
            <a:custGeom>
              <a:avLst/>
              <a:gdLst/>
              <a:ahLst/>
              <a:cxnLst/>
              <a:rect l="l" t="t" r="r" b="b"/>
              <a:pathLst>
                <a:path w="103073" h="60336" extrusionOk="0">
                  <a:moveTo>
                    <a:pt x="54621" y="1490"/>
                  </a:moveTo>
                  <a:lnTo>
                    <a:pt x="101157" y="35533"/>
                  </a:lnTo>
                  <a:lnTo>
                    <a:pt x="48390" y="58816"/>
                  </a:lnTo>
                  <a:lnTo>
                    <a:pt x="1854" y="24743"/>
                  </a:lnTo>
                  <a:lnTo>
                    <a:pt x="54621" y="1490"/>
                  </a:lnTo>
                  <a:close/>
                  <a:moveTo>
                    <a:pt x="54439" y="1"/>
                  </a:moveTo>
                  <a:lnTo>
                    <a:pt x="122" y="23952"/>
                  </a:lnTo>
                  <a:lnTo>
                    <a:pt x="0" y="25199"/>
                  </a:lnTo>
                  <a:lnTo>
                    <a:pt x="47904" y="60275"/>
                  </a:lnTo>
                  <a:lnTo>
                    <a:pt x="48633" y="60336"/>
                  </a:lnTo>
                  <a:lnTo>
                    <a:pt x="102920" y="36415"/>
                  </a:lnTo>
                  <a:lnTo>
                    <a:pt x="103072" y="35168"/>
                  </a:lnTo>
                  <a:lnTo>
                    <a:pt x="55169" y="92"/>
                  </a:lnTo>
                  <a:lnTo>
                    <a:pt x="54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406050" y="1193325"/>
              <a:ext cx="1394425" cy="2381500"/>
            </a:xfrm>
            <a:custGeom>
              <a:avLst/>
              <a:gdLst/>
              <a:ahLst/>
              <a:cxnLst/>
              <a:rect l="l" t="t" r="r" b="b"/>
              <a:pathLst>
                <a:path w="55777" h="95260" extrusionOk="0">
                  <a:moveTo>
                    <a:pt x="7751" y="1915"/>
                  </a:moveTo>
                  <a:lnTo>
                    <a:pt x="54318" y="35989"/>
                  </a:lnTo>
                  <a:lnTo>
                    <a:pt x="48056" y="93315"/>
                  </a:lnTo>
                  <a:lnTo>
                    <a:pt x="1520" y="59241"/>
                  </a:lnTo>
                  <a:lnTo>
                    <a:pt x="7751" y="1915"/>
                  </a:lnTo>
                  <a:close/>
                  <a:moveTo>
                    <a:pt x="7569" y="0"/>
                  </a:moveTo>
                  <a:lnTo>
                    <a:pt x="6444" y="517"/>
                  </a:lnTo>
                  <a:lnTo>
                    <a:pt x="0" y="59545"/>
                  </a:lnTo>
                  <a:lnTo>
                    <a:pt x="304" y="60183"/>
                  </a:lnTo>
                  <a:lnTo>
                    <a:pt x="48238" y="95260"/>
                  </a:lnTo>
                  <a:lnTo>
                    <a:pt x="49363" y="94713"/>
                  </a:lnTo>
                  <a:lnTo>
                    <a:pt x="55777" y="35715"/>
                  </a:lnTo>
                  <a:lnTo>
                    <a:pt x="55473" y="35077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997250" y="1324050"/>
              <a:ext cx="1570725" cy="1521225"/>
            </a:xfrm>
            <a:custGeom>
              <a:avLst/>
              <a:gdLst/>
              <a:ahLst/>
              <a:cxnLst/>
              <a:rect l="l" t="t" r="r" b="b"/>
              <a:pathLst>
                <a:path w="62829" h="60849" extrusionOk="0">
                  <a:moveTo>
                    <a:pt x="31418" y="0"/>
                  </a:moveTo>
                  <a:cubicBezTo>
                    <a:pt x="27260" y="0"/>
                    <a:pt x="23081" y="852"/>
                    <a:pt x="19150" y="2583"/>
                  </a:cubicBezTo>
                  <a:cubicBezTo>
                    <a:pt x="9180" y="6929"/>
                    <a:pt x="2341" y="16322"/>
                    <a:pt x="1186" y="27112"/>
                  </a:cubicBezTo>
                  <a:cubicBezTo>
                    <a:pt x="0" y="37903"/>
                    <a:pt x="4681" y="48541"/>
                    <a:pt x="13435" y="54954"/>
                  </a:cubicBezTo>
                  <a:cubicBezTo>
                    <a:pt x="18749" y="58852"/>
                    <a:pt x="25064" y="60848"/>
                    <a:pt x="31424" y="60848"/>
                  </a:cubicBezTo>
                  <a:cubicBezTo>
                    <a:pt x="35578" y="60848"/>
                    <a:pt x="39752" y="59997"/>
                    <a:pt x="43679" y="58268"/>
                  </a:cubicBezTo>
                  <a:cubicBezTo>
                    <a:pt x="53649" y="53891"/>
                    <a:pt x="60488" y="44529"/>
                    <a:pt x="61673" y="33738"/>
                  </a:cubicBezTo>
                  <a:cubicBezTo>
                    <a:pt x="62828" y="22887"/>
                    <a:pt x="58178" y="12309"/>
                    <a:pt x="49393" y="5866"/>
                  </a:cubicBezTo>
                  <a:cubicBezTo>
                    <a:pt x="44083" y="1989"/>
                    <a:pt x="37774" y="0"/>
                    <a:pt x="3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406050" y="593000"/>
              <a:ext cx="2752350" cy="2984125"/>
            </a:xfrm>
            <a:custGeom>
              <a:avLst/>
              <a:gdLst/>
              <a:ahLst/>
              <a:cxnLst/>
              <a:rect l="l" t="t" r="r" b="b"/>
              <a:pathLst>
                <a:path w="110094" h="119365" extrusionOk="0">
                  <a:moveTo>
                    <a:pt x="61369" y="1490"/>
                  </a:moveTo>
                  <a:lnTo>
                    <a:pt x="108604" y="36050"/>
                  </a:lnTo>
                  <a:lnTo>
                    <a:pt x="102282" y="94227"/>
                  </a:lnTo>
                  <a:lnTo>
                    <a:pt x="48755" y="117844"/>
                  </a:lnTo>
                  <a:lnTo>
                    <a:pt x="1520" y="83254"/>
                  </a:lnTo>
                  <a:lnTo>
                    <a:pt x="7843" y="25077"/>
                  </a:lnTo>
                  <a:lnTo>
                    <a:pt x="61369" y="1490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58"/>
                  </a:lnTo>
                  <a:lnTo>
                    <a:pt x="304" y="84196"/>
                  </a:lnTo>
                  <a:lnTo>
                    <a:pt x="48238" y="119273"/>
                  </a:lnTo>
                  <a:lnTo>
                    <a:pt x="48938" y="119364"/>
                  </a:lnTo>
                  <a:lnTo>
                    <a:pt x="103255" y="95382"/>
                  </a:lnTo>
                  <a:lnTo>
                    <a:pt x="103650" y="94804"/>
                  </a:lnTo>
                  <a:lnTo>
                    <a:pt x="110094" y="35807"/>
                  </a:lnTo>
                  <a:lnTo>
                    <a:pt x="109790" y="35168"/>
                  </a:lnTo>
                  <a:lnTo>
                    <a:pt x="61856" y="92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406050" y="593000"/>
              <a:ext cx="1554000" cy="2107200"/>
            </a:xfrm>
            <a:custGeom>
              <a:avLst/>
              <a:gdLst/>
              <a:ahLst/>
              <a:cxnLst/>
              <a:rect l="l" t="t" r="r" b="b"/>
              <a:pathLst>
                <a:path w="62160" h="84288" extrusionOk="0">
                  <a:moveTo>
                    <a:pt x="60609" y="1824"/>
                  </a:moveTo>
                  <a:lnTo>
                    <a:pt x="54378" y="59181"/>
                  </a:lnTo>
                  <a:lnTo>
                    <a:pt x="1611" y="82464"/>
                  </a:lnTo>
                  <a:lnTo>
                    <a:pt x="7843" y="25077"/>
                  </a:lnTo>
                  <a:lnTo>
                    <a:pt x="60609" y="1824"/>
                  </a:lnTo>
                  <a:close/>
                  <a:moveTo>
                    <a:pt x="61157" y="1"/>
                  </a:moveTo>
                  <a:lnTo>
                    <a:pt x="6839" y="23952"/>
                  </a:lnTo>
                  <a:lnTo>
                    <a:pt x="6444" y="24530"/>
                  </a:lnTo>
                  <a:lnTo>
                    <a:pt x="0" y="83528"/>
                  </a:lnTo>
                  <a:lnTo>
                    <a:pt x="1034" y="84288"/>
                  </a:lnTo>
                  <a:lnTo>
                    <a:pt x="55321" y="60336"/>
                  </a:lnTo>
                  <a:lnTo>
                    <a:pt x="55746" y="59789"/>
                  </a:lnTo>
                  <a:lnTo>
                    <a:pt x="62160" y="761"/>
                  </a:lnTo>
                  <a:lnTo>
                    <a:pt x="61157" y="1"/>
                  </a:lnTo>
                  <a:close/>
                </a:path>
              </a:pathLst>
            </a:custGeom>
            <a:solidFill>
              <a:srgbClr val="0E5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413650" y="2068700"/>
              <a:ext cx="2577575" cy="1508425"/>
            </a:xfrm>
            <a:custGeom>
              <a:avLst/>
              <a:gdLst/>
              <a:ahLst/>
              <a:cxnLst/>
              <a:rect l="l" t="t" r="r" b="b"/>
              <a:pathLst>
                <a:path w="103103" h="60337" extrusionOk="0">
                  <a:moveTo>
                    <a:pt x="54682" y="1429"/>
                  </a:moveTo>
                  <a:lnTo>
                    <a:pt x="101218" y="35503"/>
                  </a:lnTo>
                  <a:lnTo>
                    <a:pt x="48451" y="58816"/>
                  </a:lnTo>
                  <a:lnTo>
                    <a:pt x="1885" y="24773"/>
                  </a:lnTo>
                  <a:lnTo>
                    <a:pt x="54682" y="1429"/>
                  </a:lnTo>
                  <a:close/>
                  <a:moveTo>
                    <a:pt x="54470" y="1"/>
                  </a:moveTo>
                  <a:lnTo>
                    <a:pt x="152" y="23922"/>
                  </a:lnTo>
                  <a:lnTo>
                    <a:pt x="0" y="25168"/>
                  </a:lnTo>
                  <a:lnTo>
                    <a:pt x="47934" y="60245"/>
                  </a:lnTo>
                  <a:lnTo>
                    <a:pt x="48634" y="60336"/>
                  </a:lnTo>
                  <a:lnTo>
                    <a:pt x="102951" y="36384"/>
                  </a:lnTo>
                  <a:lnTo>
                    <a:pt x="103103" y="35138"/>
                  </a:lnTo>
                  <a:lnTo>
                    <a:pt x="55169" y="62"/>
                  </a:lnTo>
                  <a:lnTo>
                    <a:pt x="544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504017D-FF81-3071-DF68-23784887BA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147505"/>
              </p:ext>
            </p:extLst>
          </p:nvPr>
        </p:nvGraphicFramePr>
        <p:xfrm>
          <a:off x="295946" y="243209"/>
          <a:ext cx="6264652" cy="232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B32B4C9-B2B7-62BC-6D49-09132575A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986318"/>
              </p:ext>
            </p:extLst>
          </p:nvPr>
        </p:nvGraphicFramePr>
        <p:xfrm>
          <a:off x="331357" y="2646318"/>
          <a:ext cx="6116986" cy="2210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E5D7153-22D6-E7C2-9398-EECFA09F669C}"/>
              </a:ext>
            </a:extLst>
          </p:cNvPr>
          <p:cNvSpPr/>
          <p:nvPr/>
        </p:nvSpPr>
        <p:spPr>
          <a:xfrm>
            <a:off x="6844683" y="1012054"/>
            <a:ext cx="1393795" cy="3728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2"/>
                </a:solidFill>
              </a:rPr>
              <a:t>80,4%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A33F95-B1AB-C392-7D18-6CAA2359BFF7}"/>
              </a:ext>
            </a:extLst>
          </p:cNvPr>
          <p:cNvSpPr/>
          <p:nvPr/>
        </p:nvSpPr>
        <p:spPr>
          <a:xfrm>
            <a:off x="6857387" y="1472083"/>
            <a:ext cx="1393795" cy="3728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2"/>
                </a:solidFill>
              </a:rPr>
              <a:t>71,7%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93A1A-E308-3BE5-E2F2-078533092131}"/>
              </a:ext>
            </a:extLst>
          </p:cNvPr>
          <p:cNvSpPr/>
          <p:nvPr/>
        </p:nvSpPr>
        <p:spPr>
          <a:xfrm>
            <a:off x="6857387" y="3281559"/>
            <a:ext cx="1393795" cy="3728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2"/>
                </a:solidFill>
              </a:rPr>
              <a:t>68,1%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7FEE47-6ECA-BCFD-A892-702580C8B62F}"/>
              </a:ext>
            </a:extLst>
          </p:cNvPr>
          <p:cNvSpPr/>
          <p:nvPr/>
        </p:nvSpPr>
        <p:spPr>
          <a:xfrm>
            <a:off x="6851411" y="3786091"/>
            <a:ext cx="1393795" cy="3728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tx2"/>
                </a:solidFill>
              </a:rPr>
              <a:t>66,3%</a:t>
            </a:r>
            <a:endParaRPr lang="en-GB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47078" b="11391"/>
          <a:stretch/>
        </p:blipFill>
        <p:spPr>
          <a:xfrm>
            <a:off x="806825" y="2070625"/>
            <a:ext cx="7530600" cy="2501400"/>
          </a:xfrm>
          <a:prstGeom prst="round2DiagRect">
            <a:avLst>
              <a:gd name="adj1" fmla="val 16667"/>
              <a:gd name="adj2" fmla="val 0"/>
            </a:avLst>
          </a:prstGeom>
        </p:spPr>
      </p:pic>
      <p:sp>
        <p:nvSpPr>
          <p:cNvPr id="291" name="Google Shape;291;p31"/>
          <p:cNvSpPr/>
          <p:nvPr/>
        </p:nvSpPr>
        <p:spPr>
          <a:xfrm>
            <a:off x="826923" y="539500"/>
            <a:ext cx="1267200" cy="126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 flipH="1">
            <a:off x="2094175" y="539500"/>
            <a:ext cx="6696697" cy="14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2"/>
                </a:solidFill>
              </a:rPr>
              <a:t>Оценка на </a:t>
            </a:r>
            <a:r>
              <a:rPr lang="ru-RU" sz="2800" dirty="0" err="1">
                <a:solidFill>
                  <a:schemeClr val="dk2"/>
                </a:solidFill>
              </a:rPr>
              <a:t>предоставяната</a:t>
            </a:r>
            <a:r>
              <a:rPr lang="ru-RU" sz="2800" dirty="0">
                <a:solidFill>
                  <a:schemeClr val="dk2"/>
                </a:solidFill>
              </a:rPr>
              <a:t> </a:t>
            </a:r>
            <a:r>
              <a:rPr lang="ru-RU" sz="2800" dirty="0" err="1">
                <a:solidFill>
                  <a:schemeClr val="dk2"/>
                </a:solidFill>
              </a:rPr>
              <a:t>допълнителна</a:t>
            </a:r>
            <a:r>
              <a:rPr lang="ru-RU" sz="2800" dirty="0">
                <a:solidFill>
                  <a:schemeClr val="dk2"/>
                </a:solidFill>
              </a:rPr>
              <a:t> </a:t>
            </a:r>
            <a:r>
              <a:rPr lang="ru-RU" sz="2800" dirty="0" err="1">
                <a:solidFill>
                  <a:schemeClr val="dk2"/>
                </a:solidFill>
              </a:rPr>
              <a:t>подкрепа</a:t>
            </a:r>
            <a:r>
              <a:rPr lang="ru-RU" sz="2800" dirty="0">
                <a:solidFill>
                  <a:schemeClr val="dk2"/>
                </a:solidFill>
              </a:rPr>
              <a:t> за личностно развитие на </a:t>
            </a:r>
            <a:r>
              <a:rPr lang="ru-RU" sz="2800" dirty="0" err="1">
                <a:solidFill>
                  <a:schemeClr val="dk2"/>
                </a:solidFill>
              </a:rPr>
              <a:t>децата</a:t>
            </a:r>
            <a:r>
              <a:rPr lang="ru-RU" sz="2800" dirty="0">
                <a:solidFill>
                  <a:schemeClr val="dk2"/>
                </a:solidFill>
              </a:rPr>
              <a:t> и </a:t>
            </a:r>
            <a:r>
              <a:rPr lang="ru-RU" sz="2800" dirty="0" err="1">
                <a:solidFill>
                  <a:schemeClr val="dk2"/>
                </a:solidFill>
              </a:rPr>
              <a:t>учениците</a:t>
            </a:r>
            <a:r>
              <a:rPr lang="ru-RU" sz="2800" dirty="0">
                <a:solidFill>
                  <a:schemeClr val="dk2"/>
                </a:solidFill>
              </a:rPr>
              <a:t> </a:t>
            </a:r>
            <a:endParaRPr sz="2800" dirty="0"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/>
          </p:nvPr>
        </p:nvSpPr>
        <p:spPr>
          <a:xfrm flipH="1">
            <a:off x="677767" y="895600"/>
            <a:ext cx="1334908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r>
              <a:rPr lang="bg-BG" dirty="0"/>
              <a:t>.1</a:t>
            </a:r>
            <a:endParaRPr dirty="0"/>
          </a:p>
        </p:txBody>
      </p:sp>
      <p:grpSp>
        <p:nvGrpSpPr>
          <p:cNvPr id="294" name="Google Shape;294;p31"/>
          <p:cNvGrpSpPr/>
          <p:nvPr/>
        </p:nvGrpSpPr>
        <p:grpSpPr>
          <a:xfrm flipH="1">
            <a:off x="7921521" y="1975600"/>
            <a:ext cx="1018507" cy="1018507"/>
            <a:chOff x="7731858" y="-8"/>
            <a:chExt cx="1397513" cy="1397513"/>
          </a:xfrm>
        </p:grpSpPr>
        <p:sp>
          <p:nvSpPr>
            <p:cNvPr id="295" name="Google Shape;295;p31"/>
            <p:cNvSpPr/>
            <p:nvPr/>
          </p:nvSpPr>
          <p:spPr>
            <a:xfrm>
              <a:off x="7862275" y="130275"/>
              <a:ext cx="1137000" cy="113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" name="Google Shape;296;p31"/>
            <p:cNvGrpSpPr/>
            <p:nvPr/>
          </p:nvGrpSpPr>
          <p:grpSpPr>
            <a:xfrm>
              <a:off x="7731858" y="-8"/>
              <a:ext cx="1397513" cy="1397513"/>
              <a:chOff x="6125050" y="304020"/>
              <a:chExt cx="1608000" cy="1608000"/>
            </a:xfrm>
          </p:grpSpPr>
          <p:sp>
            <p:nvSpPr>
              <p:cNvPr id="297" name="Google Shape;297;p31"/>
              <p:cNvSpPr/>
              <p:nvPr/>
            </p:nvSpPr>
            <p:spPr>
              <a:xfrm rot="2700000">
                <a:off x="6360536" y="539506"/>
                <a:ext cx="1137028" cy="1137028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1"/>
              <p:cNvSpPr/>
              <p:nvPr/>
            </p:nvSpPr>
            <p:spPr>
              <a:xfrm>
                <a:off x="6360536" y="539506"/>
                <a:ext cx="1137000" cy="1137000"/>
              </a:xfrm>
              <a:prstGeom prst="mathMultiply">
                <a:avLst>
                  <a:gd name="adj1" fmla="val 54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ases of Psycho-Pedagogical Evaluation by Slidesgo">
  <a:themeElements>
    <a:clrScheme name="Simple Light">
      <a:dk1>
        <a:srgbClr val="35CEC3"/>
      </a:dk1>
      <a:lt1>
        <a:srgbClr val="FFFFFF"/>
      </a:lt1>
      <a:dk2>
        <a:srgbClr val="084B5E"/>
      </a:dk2>
      <a:lt2>
        <a:srgbClr val="FFAA2D"/>
      </a:lt2>
      <a:accent1>
        <a:srgbClr val="D1F1E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4B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4041</Words>
  <Application>Microsoft Office PowerPoint</Application>
  <PresentationFormat>On-screen Show (16:9)</PresentationFormat>
  <Paragraphs>246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Montserrat ExtraBold</vt:lpstr>
      <vt:lpstr>Roboto Black</vt:lpstr>
      <vt:lpstr>Symbol</vt:lpstr>
      <vt:lpstr>Montserrat</vt:lpstr>
      <vt:lpstr>Times New Roman</vt:lpstr>
      <vt:lpstr>Nunito Light</vt:lpstr>
      <vt:lpstr>Krona One</vt:lpstr>
      <vt:lpstr>Arial</vt:lpstr>
      <vt:lpstr>Calibri</vt:lpstr>
      <vt:lpstr>Phases of Psycho-Pedagogical Evaluation by Slidesgo</vt:lpstr>
      <vt:lpstr>Областната стратегия за личностното развитие на децата и учениците в Софийска област 2020 – 2022 </vt:lpstr>
      <vt:lpstr>Училища с СО по брой и вид </vt:lpstr>
      <vt:lpstr>ИНФОРМИРАНОСТ На целевите групи</vt:lpstr>
      <vt:lpstr>PowerPoint Presentation</vt:lpstr>
      <vt:lpstr>ОЦЕНКА на        целевите групи</vt:lpstr>
      <vt:lpstr>PowerPoint Presentation</vt:lpstr>
      <vt:lpstr>PowerPoint Presentation</vt:lpstr>
      <vt:lpstr>PowerPoint Presentation</vt:lpstr>
      <vt:lpstr>Оценка на предоставяната допълнителна подкрепа за личностно развитие на децата и учениците </vt:lpstr>
      <vt:lpstr>PowerPoint Presentation</vt:lpstr>
      <vt:lpstr>Дейности на образователните институции и общините за подкрепа на дарбите и талантите на учениците</vt:lpstr>
      <vt:lpstr>PowerPoint Presentation</vt:lpstr>
      <vt:lpstr>Дейности по кариерно ориентиране и консултиране като част от общата подкрепа</vt:lpstr>
      <vt:lpstr>PowerPoint Presentation</vt:lpstr>
      <vt:lpstr>PowerPoint Presentation</vt:lpstr>
      <vt:lpstr>PowerPoint Presentation</vt:lpstr>
      <vt:lpstr>PowerPoint Presentation</vt:lpstr>
      <vt:lpstr>Подготовка на педагогическите специалисти за предотвратяване на ранното напускане и риска от ранно напускане на училищното образование </vt:lpstr>
      <vt:lpstr>PowerPoint Presentation</vt:lpstr>
      <vt:lpstr>Оценка на целевите групи по отношение осигуряване на качество на човешките ресурси за ефективно посрещане на разнообразието от потребности на всички деца и ученици</vt:lpstr>
      <vt:lpstr>PowerPoint Presentation</vt:lpstr>
      <vt:lpstr>PowerPoint Presentation</vt:lpstr>
      <vt:lpstr>PowerPoint Presentation</vt:lpstr>
      <vt:lpstr>Квалификацията на педагогическите специалисти и необходимост от усъвършенстване на компетентностите за идентифициране на потребностите и предоставяне на обща и допълнителна подкрепа</vt:lpstr>
      <vt:lpstr>PowerPoint Presentation</vt:lpstr>
      <vt:lpstr>PowerPoint Presentation</vt:lpstr>
      <vt:lpstr>PowerPoint Presentation</vt:lpstr>
      <vt:lpstr>PowerPoint Presentation</vt:lpstr>
      <vt:lpstr>Методическа подкрепа на екипите за подкрепа за личностно развитие в училищата и детските градини </vt:lpstr>
      <vt:lpstr>PowerPoint Presentation</vt:lpstr>
      <vt:lpstr>PowerPoint Presentation</vt:lpstr>
      <vt:lpstr>PowerPoint Presentation</vt:lpstr>
      <vt:lpstr>              Подобряване на материалните условия и достъпност на средата за обучение на деца със специални образователни потребности в институциите в системата на предучилищното и училищно образование.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Постигане устойчивост на взаимодействието между участниците в образователния процес (деца и ученици, педагогически специалисти и родители) и между институциите, за осигуряване на най-добрия интерес на детето и ученика. </vt:lpstr>
      <vt:lpstr>PowerPoint Presentation</vt:lpstr>
      <vt:lpstr>PowerPoint Presentation</vt:lpstr>
      <vt:lpstr>PowerPoint Presentation</vt:lpstr>
      <vt:lpstr>PowerPoint Presentation</vt:lpstr>
      <vt:lpstr>Постигане устойчивост на обществената информираност и чувствителност, относно целите и принципите на приобщаващото образование. </vt:lpstr>
      <vt:lpstr>PowerPoint Presentation</vt:lpstr>
      <vt:lpstr>PowerPoint Presentation</vt:lpstr>
      <vt:lpstr>PowerPoint Presentation</vt:lpstr>
      <vt:lpstr>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Идентифициране на отношението и нагласите на директори, учители и родители на ученици по отношение на Областната стратегия за личностното развитие на децата и учениците в Софийска област 2020 – 2022 г.</dc:title>
  <dc:creator>gm</dc:creator>
  <cp:lastModifiedBy>ralitsa</cp:lastModifiedBy>
  <cp:revision>24</cp:revision>
  <cp:lastPrinted>2023-03-06T10:15:44Z</cp:lastPrinted>
  <dcterms:modified xsi:type="dcterms:W3CDTF">2023-03-06T11:09:21Z</dcterms:modified>
</cp:coreProperties>
</file>