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61" r:id="rId2"/>
    <p:sldId id="256" r:id="rId3"/>
    <p:sldId id="262" r:id="rId4"/>
    <p:sldId id="275" r:id="rId5"/>
    <p:sldId id="274" r:id="rId6"/>
    <p:sldId id="272" r:id="rId7"/>
    <p:sldId id="273" r:id="rId8"/>
    <p:sldId id="271" r:id="rId9"/>
    <p:sldId id="258" r:id="rId10"/>
    <p:sldId id="268" r:id="rId11"/>
    <p:sldId id="269" r:id="rId12"/>
    <p:sldId id="259" r:id="rId13"/>
    <p:sldId id="263" r:id="rId14"/>
    <p:sldId id="260" r:id="rId15"/>
    <p:sldId id="270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na Vutsova" initials="AV" lastIdx="2" clrIdx="0">
    <p:extLst>
      <p:ext uri="{19B8F6BF-5375-455C-9EA6-DF929625EA0E}">
        <p15:presenceInfo xmlns:p15="http://schemas.microsoft.com/office/powerpoint/2012/main" userId="Albena Vuts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9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yana Nikolova-Damyanova" userId="0248fd3a954072d2" providerId="LiveId" clId="{A73E5614-0841-495E-8D30-C610B30E67D4}"/>
    <pc:docChg chg="modSld">
      <pc:chgData name="Boryana Nikolova-Damyanova" userId="0248fd3a954072d2" providerId="LiveId" clId="{A73E5614-0841-495E-8D30-C610B30E67D4}" dt="2023-04-12T20:46:18.595" v="5" actId="20577"/>
      <pc:docMkLst>
        <pc:docMk/>
      </pc:docMkLst>
      <pc:sldChg chg="modSp mod">
        <pc:chgData name="Boryana Nikolova-Damyanova" userId="0248fd3a954072d2" providerId="LiveId" clId="{A73E5614-0841-495E-8D30-C610B30E67D4}" dt="2023-04-12T20:46:18.595" v="5" actId="20577"/>
        <pc:sldMkLst>
          <pc:docMk/>
          <pc:sldMk cId="3494298269" sldId="270"/>
        </pc:sldMkLst>
        <pc:spChg chg="mod">
          <ac:chgData name="Boryana Nikolova-Damyanova" userId="0248fd3a954072d2" providerId="LiveId" clId="{A73E5614-0841-495E-8D30-C610B30E67D4}" dt="2023-04-12T20:46:18.595" v="5" actId="20577"/>
          <ac:spMkLst>
            <pc:docMk/>
            <pc:sldMk cId="3494298269" sldId="270"/>
            <ac:spMk id="3" creationId="{59770A47-1D8C-9D8C-667E-30E7FC9A07A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E153E-9187-46B5-95F2-0D654B3B1B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BC5AF8-AF39-460C-940C-F1D8C9A803EF}">
      <dgm:prSet/>
      <dgm:spPr/>
      <dgm:t>
        <a:bodyPr/>
        <a:lstStyle/>
        <a:p>
          <a:r>
            <a:rPr lang="bg-BG"/>
            <a:t>Стратегия за личностно развитие на учениците</a:t>
          </a:r>
          <a:endParaRPr lang="en-US"/>
        </a:p>
      </dgm:t>
    </dgm:pt>
    <dgm:pt modelId="{397B6AD6-EDAD-4F37-AE44-2C1C1D4D1AD5}" type="parTrans" cxnId="{475EE969-14C2-46AD-BE6D-5CBACFB14E6D}">
      <dgm:prSet/>
      <dgm:spPr/>
      <dgm:t>
        <a:bodyPr/>
        <a:lstStyle/>
        <a:p>
          <a:endParaRPr lang="en-US"/>
        </a:p>
      </dgm:t>
    </dgm:pt>
    <dgm:pt modelId="{5B05FE91-448E-4506-A218-6284C3F3FE4A}" type="sibTrans" cxnId="{475EE969-14C2-46AD-BE6D-5CBACFB14E6D}">
      <dgm:prSet/>
      <dgm:spPr/>
      <dgm:t>
        <a:bodyPr/>
        <a:lstStyle/>
        <a:p>
          <a:endParaRPr lang="en-US"/>
        </a:p>
      </dgm:t>
    </dgm:pt>
    <dgm:pt modelId="{ACC956A9-C2F3-48CC-922D-A667BD89F28C}">
      <dgm:prSet/>
      <dgm:spPr/>
      <dgm:t>
        <a:bodyPr/>
        <a:lstStyle/>
        <a:p>
          <a:r>
            <a:rPr lang="bg-BG" dirty="0"/>
            <a:t>Стратегия за развитие на училището</a:t>
          </a:r>
          <a:endParaRPr lang="en-US" dirty="0"/>
        </a:p>
      </dgm:t>
    </dgm:pt>
    <dgm:pt modelId="{6896C536-0A87-48AA-A71E-63C9578CBD2A}" type="parTrans" cxnId="{04C692F8-F54C-4425-87EA-DF90ACD2EDEF}">
      <dgm:prSet/>
      <dgm:spPr/>
      <dgm:t>
        <a:bodyPr/>
        <a:lstStyle/>
        <a:p>
          <a:endParaRPr lang="en-US"/>
        </a:p>
      </dgm:t>
    </dgm:pt>
    <dgm:pt modelId="{35AF5F2C-B399-4EC6-B4BA-D1979162F919}" type="sibTrans" cxnId="{04C692F8-F54C-4425-87EA-DF90ACD2EDEF}">
      <dgm:prSet/>
      <dgm:spPr/>
      <dgm:t>
        <a:bodyPr/>
        <a:lstStyle/>
        <a:p>
          <a:endParaRPr lang="en-US"/>
        </a:p>
      </dgm:t>
    </dgm:pt>
    <dgm:pt modelId="{D8897BFF-1DB2-4A96-A473-9F637C66617E}">
      <dgm:prSet/>
      <dgm:spPr/>
      <dgm:t>
        <a:bodyPr/>
        <a:lstStyle/>
        <a:p>
          <a:r>
            <a:rPr lang="bg-BG"/>
            <a:t>План за развитие</a:t>
          </a:r>
          <a:endParaRPr lang="en-US"/>
        </a:p>
      </dgm:t>
    </dgm:pt>
    <dgm:pt modelId="{E646A4CC-40F8-489D-B1C0-FBCA0593371B}" type="parTrans" cxnId="{E39FDCAE-62AF-4DC1-985A-DDBB2A2E5AB1}">
      <dgm:prSet/>
      <dgm:spPr/>
      <dgm:t>
        <a:bodyPr/>
        <a:lstStyle/>
        <a:p>
          <a:endParaRPr lang="en-US"/>
        </a:p>
      </dgm:t>
    </dgm:pt>
    <dgm:pt modelId="{52C788F0-C6AD-456C-8031-60464A30A423}" type="sibTrans" cxnId="{E39FDCAE-62AF-4DC1-985A-DDBB2A2E5AB1}">
      <dgm:prSet/>
      <dgm:spPr/>
      <dgm:t>
        <a:bodyPr/>
        <a:lstStyle/>
        <a:p>
          <a:endParaRPr lang="en-US"/>
        </a:p>
      </dgm:t>
    </dgm:pt>
    <dgm:pt modelId="{F9F756D5-0384-4241-A9FF-981B54144F58}">
      <dgm:prSet/>
      <dgm:spPr/>
      <dgm:t>
        <a:bodyPr/>
        <a:lstStyle/>
        <a:p>
          <a:r>
            <a:rPr lang="ru-RU" b="0" i="0"/>
            <a:t>Мерки за превенция на ранно напускане на училище</a:t>
          </a:r>
          <a:endParaRPr lang="en-US"/>
        </a:p>
      </dgm:t>
    </dgm:pt>
    <dgm:pt modelId="{F14C4C26-EA37-4644-AD7D-95309BFB25F8}" type="parTrans" cxnId="{91F055F6-C654-476D-B5CB-A4D4A2AC65E8}">
      <dgm:prSet/>
      <dgm:spPr/>
      <dgm:t>
        <a:bodyPr/>
        <a:lstStyle/>
        <a:p>
          <a:endParaRPr lang="en-US"/>
        </a:p>
      </dgm:t>
    </dgm:pt>
    <dgm:pt modelId="{F4ADC80D-258F-4393-BA76-E1681A29D873}" type="sibTrans" cxnId="{91F055F6-C654-476D-B5CB-A4D4A2AC65E8}">
      <dgm:prSet/>
      <dgm:spPr/>
      <dgm:t>
        <a:bodyPr/>
        <a:lstStyle/>
        <a:p>
          <a:endParaRPr lang="en-US"/>
        </a:p>
      </dgm:t>
    </dgm:pt>
    <dgm:pt modelId="{BA7C3D83-0E7A-4B6D-8D27-0888457C63F9}">
      <dgm:prSet/>
      <dgm:spPr/>
      <dgm:t>
        <a:bodyPr/>
        <a:lstStyle/>
        <a:p>
          <a:r>
            <a:rPr lang="ru-RU" b="0" i="0"/>
            <a:t>Мерки за повишаване качеството на образованието</a:t>
          </a:r>
          <a:endParaRPr lang="en-US"/>
        </a:p>
      </dgm:t>
    </dgm:pt>
    <dgm:pt modelId="{EFE1EC5B-2BA4-4692-B451-A007DFE277A2}" type="parTrans" cxnId="{47B879DC-37D3-4D48-AB7B-F3C124BB9388}">
      <dgm:prSet/>
      <dgm:spPr/>
      <dgm:t>
        <a:bodyPr/>
        <a:lstStyle/>
        <a:p>
          <a:endParaRPr lang="en-US"/>
        </a:p>
      </dgm:t>
    </dgm:pt>
    <dgm:pt modelId="{AB5F4171-FF01-4921-BAE8-2779B5BAFED7}" type="sibTrans" cxnId="{47B879DC-37D3-4D48-AB7B-F3C124BB9388}">
      <dgm:prSet/>
      <dgm:spPr/>
      <dgm:t>
        <a:bodyPr/>
        <a:lstStyle/>
        <a:p>
          <a:endParaRPr lang="en-US"/>
        </a:p>
      </dgm:t>
    </dgm:pt>
    <dgm:pt modelId="{0D25BA63-85EC-49D1-957F-A03FAB662449}">
      <dgm:prSet/>
      <dgm:spPr/>
      <dgm:t>
        <a:bodyPr/>
        <a:lstStyle/>
        <a:p>
          <a:r>
            <a:rPr lang="ru-RU" b="0" i="0"/>
            <a:t>Мерки за повишаване квалификацията на учителите</a:t>
          </a:r>
          <a:endParaRPr lang="en-US"/>
        </a:p>
      </dgm:t>
    </dgm:pt>
    <dgm:pt modelId="{881C5AB4-1382-4629-95BD-5673EC76D8DB}" type="parTrans" cxnId="{8CCDCD56-A247-4EF8-BE7F-2DCDC858700E}">
      <dgm:prSet/>
      <dgm:spPr/>
      <dgm:t>
        <a:bodyPr/>
        <a:lstStyle/>
        <a:p>
          <a:endParaRPr lang="en-US"/>
        </a:p>
      </dgm:t>
    </dgm:pt>
    <dgm:pt modelId="{D5015683-67C5-4B3E-8492-91A4A39935D9}" type="sibTrans" cxnId="{8CCDCD56-A247-4EF8-BE7F-2DCDC858700E}">
      <dgm:prSet/>
      <dgm:spPr/>
      <dgm:t>
        <a:bodyPr/>
        <a:lstStyle/>
        <a:p>
          <a:endParaRPr lang="en-US"/>
        </a:p>
      </dgm:t>
    </dgm:pt>
    <dgm:pt modelId="{7348B75C-7146-4F25-B143-19DE484694F2}">
      <dgm:prSet/>
      <dgm:spPr/>
      <dgm:t>
        <a:bodyPr/>
        <a:lstStyle/>
        <a:p>
          <a:r>
            <a:rPr lang="ru-RU"/>
            <a:t>Етичен кодекс</a:t>
          </a:r>
          <a:endParaRPr lang="en-US"/>
        </a:p>
      </dgm:t>
    </dgm:pt>
    <dgm:pt modelId="{0F13A084-4E6F-4511-ADCD-71A7A62E4432}" type="parTrans" cxnId="{D9E75BFA-4D48-4903-B01D-DDC55AA28982}">
      <dgm:prSet/>
      <dgm:spPr/>
      <dgm:t>
        <a:bodyPr/>
        <a:lstStyle/>
        <a:p>
          <a:endParaRPr lang="en-US"/>
        </a:p>
      </dgm:t>
    </dgm:pt>
    <dgm:pt modelId="{9DE0B446-D9E0-416E-B65D-2022571EF284}" type="sibTrans" cxnId="{D9E75BFA-4D48-4903-B01D-DDC55AA28982}">
      <dgm:prSet/>
      <dgm:spPr/>
      <dgm:t>
        <a:bodyPr/>
        <a:lstStyle/>
        <a:p>
          <a:endParaRPr lang="en-US"/>
        </a:p>
      </dgm:t>
    </dgm:pt>
    <dgm:pt modelId="{E0BDEF27-D95B-4B2D-BFB1-E3CA3FD0C0F2}">
      <dgm:prSet/>
      <dgm:spPr/>
      <dgm:t>
        <a:bodyPr/>
        <a:lstStyle/>
        <a:p>
          <a:r>
            <a:rPr lang="ru-RU" b="0" i="0"/>
            <a:t>Отчет за изпълнението на бюджета</a:t>
          </a:r>
          <a:endParaRPr lang="en-US"/>
        </a:p>
      </dgm:t>
    </dgm:pt>
    <dgm:pt modelId="{C9FB7D6C-859D-452A-A945-A99359879FC0}" type="parTrans" cxnId="{52739AAB-46CE-4A01-BE85-BE27C466267D}">
      <dgm:prSet/>
      <dgm:spPr/>
      <dgm:t>
        <a:bodyPr/>
        <a:lstStyle/>
        <a:p>
          <a:endParaRPr lang="en-US"/>
        </a:p>
      </dgm:t>
    </dgm:pt>
    <dgm:pt modelId="{8C29D379-7B34-4E2E-B4A3-017D2A07C00C}" type="sibTrans" cxnId="{52739AAB-46CE-4A01-BE85-BE27C466267D}">
      <dgm:prSet/>
      <dgm:spPr/>
      <dgm:t>
        <a:bodyPr/>
        <a:lstStyle/>
        <a:p>
          <a:endParaRPr lang="en-US"/>
        </a:p>
      </dgm:t>
    </dgm:pt>
    <dgm:pt modelId="{66A6CBC9-DC88-4108-8E2A-6190081AEB23}">
      <dgm:prSet/>
      <dgm:spPr/>
      <dgm:t>
        <a:bodyPr/>
        <a:lstStyle/>
        <a:p>
          <a:r>
            <a:rPr lang="ru-RU"/>
            <a:t>Други документи</a:t>
          </a:r>
          <a:endParaRPr lang="en-US"/>
        </a:p>
      </dgm:t>
    </dgm:pt>
    <dgm:pt modelId="{5C3F48EF-D2BE-4C23-9E77-1BB796596194}" type="parTrans" cxnId="{CF30170C-891C-47DF-979F-0309243ED595}">
      <dgm:prSet/>
      <dgm:spPr/>
      <dgm:t>
        <a:bodyPr/>
        <a:lstStyle/>
        <a:p>
          <a:endParaRPr lang="en-US"/>
        </a:p>
      </dgm:t>
    </dgm:pt>
    <dgm:pt modelId="{330F9663-4BF8-49F7-9687-731369624FA4}" type="sibTrans" cxnId="{CF30170C-891C-47DF-979F-0309243ED595}">
      <dgm:prSet/>
      <dgm:spPr/>
      <dgm:t>
        <a:bodyPr/>
        <a:lstStyle/>
        <a:p>
          <a:endParaRPr lang="en-US"/>
        </a:p>
      </dgm:t>
    </dgm:pt>
    <dgm:pt modelId="{049A25D9-3924-4B41-B1BF-01C7B8F89D5A}" type="pres">
      <dgm:prSet presAssocID="{7BFE153E-9187-46B5-95F2-0D654B3B1B49}" presName="diagram" presStyleCnt="0">
        <dgm:presLayoutVars>
          <dgm:dir/>
          <dgm:resizeHandles val="exact"/>
        </dgm:presLayoutVars>
      </dgm:prSet>
      <dgm:spPr/>
    </dgm:pt>
    <dgm:pt modelId="{FA18791D-9A35-4B0F-9F9B-E0BD9B07FC56}" type="pres">
      <dgm:prSet presAssocID="{F0BC5AF8-AF39-460C-940C-F1D8C9A803EF}" presName="node" presStyleLbl="node1" presStyleIdx="0" presStyleCnt="9">
        <dgm:presLayoutVars>
          <dgm:bulletEnabled val="1"/>
        </dgm:presLayoutVars>
      </dgm:prSet>
      <dgm:spPr/>
    </dgm:pt>
    <dgm:pt modelId="{9968B711-342E-40E0-9455-436C7B122C19}" type="pres">
      <dgm:prSet presAssocID="{5B05FE91-448E-4506-A218-6284C3F3FE4A}" presName="sibTrans" presStyleCnt="0"/>
      <dgm:spPr/>
    </dgm:pt>
    <dgm:pt modelId="{9B6E3FEB-07AD-491C-95CA-FC13CEF437D5}" type="pres">
      <dgm:prSet presAssocID="{ACC956A9-C2F3-48CC-922D-A667BD89F28C}" presName="node" presStyleLbl="node1" presStyleIdx="1" presStyleCnt="9">
        <dgm:presLayoutVars>
          <dgm:bulletEnabled val="1"/>
        </dgm:presLayoutVars>
      </dgm:prSet>
      <dgm:spPr/>
    </dgm:pt>
    <dgm:pt modelId="{3892A7F7-676D-4DA9-90C5-09C9586FD978}" type="pres">
      <dgm:prSet presAssocID="{35AF5F2C-B399-4EC6-B4BA-D1979162F919}" presName="sibTrans" presStyleCnt="0"/>
      <dgm:spPr/>
    </dgm:pt>
    <dgm:pt modelId="{DB50B45C-E60F-4B67-A71E-60A55E320E6A}" type="pres">
      <dgm:prSet presAssocID="{D8897BFF-1DB2-4A96-A473-9F637C66617E}" presName="node" presStyleLbl="node1" presStyleIdx="2" presStyleCnt="9">
        <dgm:presLayoutVars>
          <dgm:bulletEnabled val="1"/>
        </dgm:presLayoutVars>
      </dgm:prSet>
      <dgm:spPr/>
    </dgm:pt>
    <dgm:pt modelId="{997D26FB-81DD-4549-8573-C47E1E2F6B4B}" type="pres">
      <dgm:prSet presAssocID="{52C788F0-C6AD-456C-8031-60464A30A423}" presName="sibTrans" presStyleCnt="0"/>
      <dgm:spPr/>
    </dgm:pt>
    <dgm:pt modelId="{6551303A-5551-4DAA-8A46-733812D85D64}" type="pres">
      <dgm:prSet presAssocID="{F9F756D5-0384-4241-A9FF-981B54144F58}" presName="node" presStyleLbl="node1" presStyleIdx="3" presStyleCnt="9">
        <dgm:presLayoutVars>
          <dgm:bulletEnabled val="1"/>
        </dgm:presLayoutVars>
      </dgm:prSet>
      <dgm:spPr/>
    </dgm:pt>
    <dgm:pt modelId="{0686485A-E22D-4CEE-AF22-CF86D5FEBF7B}" type="pres">
      <dgm:prSet presAssocID="{F4ADC80D-258F-4393-BA76-E1681A29D873}" presName="sibTrans" presStyleCnt="0"/>
      <dgm:spPr/>
    </dgm:pt>
    <dgm:pt modelId="{95F23241-BD89-4607-8197-6556D32082A9}" type="pres">
      <dgm:prSet presAssocID="{BA7C3D83-0E7A-4B6D-8D27-0888457C63F9}" presName="node" presStyleLbl="node1" presStyleIdx="4" presStyleCnt="9">
        <dgm:presLayoutVars>
          <dgm:bulletEnabled val="1"/>
        </dgm:presLayoutVars>
      </dgm:prSet>
      <dgm:spPr/>
    </dgm:pt>
    <dgm:pt modelId="{12580A8B-C172-47C8-AE2E-F377540D9BAA}" type="pres">
      <dgm:prSet presAssocID="{AB5F4171-FF01-4921-BAE8-2779B5BAFED7}" presName="sibTrans" presStyleCnt="0"/>
      <dgm:spPr/>
    </dgm:pt>
    <dgm:pt modelId="{0845EC34-0897-478D-B61F-1319A0832E57}" type="pres">
      <dgm:prSet presAssocID="{0D25BA63-85EC-49D1-957F-A03FAB662449}" presName="node" presStyleLbl="node1" presStyleIdx="5" presStyleCnt="9">
        <dgm:presLayoutVars>
          <dgm:bulletEnabled val="1"/>
        </dgm:presLayoutVars>
      </dgm:prSet>
      <dgm:spPr/>
    </dgm:pt>
    <dgm:pt modelId="{71927888-C4A3-42BB-B875-E791F370938F}" type="pres">
      <dgm:prSet presAssocID="{D5015683-67C5-4B3E-8492-91A4A39935D9}" presName="sibTrans" presStyleCnt="0"/>
      <dgm:spPr/>
    </dgm:pt>
    <dgm:pt modelId="{BE154ED0-94DB-4092-8BF3-A1BA70DA2861}" type="pres">
      <dgm:prSet presAssocID="{7348B75C-7146-4F25-B143-19DE484694F2}" presName="node" presStyleLbl="node1" presStyleIdx="6" presStyleCnt="9">
        <dgm:presLayoutVars>
          <dgm:bulletEnabled val="1"/>
        </dgm:presLayoutVars>
      </dgm:prSet>
      <dgm:spPr/>
    </dgm:pt>
    <dgm:pt modelId="{09C82706-42C2-4428-BB28-6A1970D5CE73}" type="pres">
      <dgm:prSet presAssocID="{9DE0B446-D9E0-416E-B65D-2022571EF284}" presName="sibTrans" presStyleCnt="0"/>
      <dgm:spPr/>
    </dgm:pt>
    <dgm:pt modelId="{72CAA893-D252-4D61-B653-401A481AC86B}" type="pres">
      <dgm:prSet presAssocID="{E0BDEF27-D95B-4B2D-BFB1-E3CA3FD0C0F2}" presName="node" presStyleLbl="node1" presStyleIdx="7" presStyleCnt="9">
        <dgm:presLayoutVars>
          <dgm:bulletEnabled val="1"/>
        </dgm:presLayoutVars>
      </dgm:prSet>
      <dgm:spPr/>
    </dgm:pt>
    <dgm:pt modelId="{2EBC6AAB-DCA7-491F-BD52-BCEDBDAEA4AE}" type="pres">
      <dgm:prSet presAssocID="{8C29D379-7B34-4E2E-B4A3-017D2A07C00C}" presName="sibTrans" presStyleCnt="0"/>
      <dgm:spPr/>
    </dgm:pt>
    <dgm:pt modelId="{CE1DCAF1-078C-41BA-9887-05069F5040B2}" type="pres">
      <dgm:prSet presAssocID="{66A6CBC9-DC88-4108-8E2A-6190081AEB23}" presName="node" presStyleLbl="node1" presStyleIdx="8" presStyleCnt="9">
        <dgm:presLayoutVars>
          <dgm:bulletEnabled val="1"/>
        </dgm:presLayoutVars>
      </dgm:prSet>
      <dgm:spPr/>
    </dgm:pt>
  </dgm:ptLst>
  <dgm:cxnLst>
    <dgm:cxn modelId="{53839708-2303-456B-9794-97C2F8996EC7}" type="presOf" srcId="{0D25BA63-85EC-49D1-957F-A03FAB662449}" destId="{0845EC34-0897-478D-B61F-1319A0832E57}" srcOrd="0" destOrd="0" presId="urn:microsoft.com/office/officeart/2005/8/layout/default"/>
    <dgm:cxn modelId="{CF30170C-891C-47DF-979F-0309243ED595}" srcId="{7BFE153E-9187-46B5-95F2-0D654B3B1B49}" destId="{66A6CBC9-DC88-4108-8E2A-6190081AEB23}" srcOrd="8" destOrd="0" parTransId="{5C3F48EF-D2BE-4C23-9E77-1BB796596194}" sibTransId="{330F9663-4BF8-49F7-9687-731369624FA4}"/>
    <dgm:cxn modelId="{CD08A63C-2803-48EB-AA35-4F50C80608BE}" type="presOf" srcId="{F0BC5AF8-AF39-460C-940C-F1D8C9A803EF}" destId="{FA18791D-9A35-4B0F-9F9B-E0BD9B07FC56}" srcOrd="0" destOrd="0" presId="urn:microsoft.com/office/officeart/2005/8/layout/default"/>
    <dgm:cxn modelId="{7133235E-0569-431F-B452-87709C28CFC2}" type="presOf" srcId="{7BFE153E-9187-46B5-95F2-0D654B3B1B49}" destId="{049A25D9-3924-4B41-B1BF-01C7B8F89D5A}" srcOrd="0" destOrd="0" presId="urn:microsoft.com/office/officeart/2005/8/layout/default"/>
    <dgm:cxn modelId="{475EE969-14C2-46AD-BE6D-5CBACFB14E6D}" srcId="{7BFE153E-9187-46B5-95F2-0D654B3B1B49}" destId="{F0BC5AF8-AF39-460C-940C-F1D8C9A803EF}" srcOrd="0" destOrd="0" parTransId="{397B6AD6-EDAD-4F37-AE44-2C1C1D4D1AD5}" sibTransId="{5B05FE91-448E-4506-A218-6284C3F3FE4A}"/>
    <dgm:cxn modelId="{DEC4AD54-D46B-4534-B822-21A2E91B0164}" type="presOf" srcId="{ACC956A9-C2F3-48CC-922D-A667BD89F28C}" destId="{9B6E3FEB-07AD-491C-95CA-FC13CEF437D5}" srcOrd="0" destOrd="0" presId="urn:microsoft.com/office/officeart/2005/8/layout/default"/>
    <dgm:cxn modelId="{8CCDCD56-A247-4EF8-BE7F-2DCDC858700E}" srcId="{7BFE153E-9187-46B5-95F2-0D654B3B1B49}" destId="{0D25BA63-85EC-49D1-957F-A03FAB662449}" srcOrd="5" destOrd="0" parTransId="{881C5AB4-1382-4629-95BD-5673EC76D8DB}" sibTransId="{D5015683-67C5-4B3E-8492-91A4A39935D9}"/>
    <dgm:cxn modelId="{0A2D1B98-D40C-49D0-8D8B-B3D37D3789D0}" type="presOf" srcId="{F9F756D5-0384-4241-A9FF-981B54144F58}" destId="{6551303A-5551-4DAA-8A46-733812D85D64}" srcOrd="0" destOrd="0" presId="urn:microsoft.com/office/officeart/2005/8/layout/default"/>
    <dgm:cxn modelId="{52739AAB-46CE-4A01-BE85-BE27C466267D}" srcId="{7BFE153E-9187-46B5-95F2-0D654B3B1B49}" destId="{E0BDEF27-D95B-4B2D-BFB1-E3CA3FD0C0F2}" srcOrd="7" destOrd="0" parTransId="{C9FB7D6C-859D-452A-A945-A99359879FC0}" sibTransId="{8C29D379-7B34-4E2E-B4A3-017D2A07C00C}"/>
    <dgm:cxn modelId="{56C296AE-FC75-448D-80F1-BAD9350188AD}" type="presOf" srcId="{D8897BFF-1DB2-4A96-A473-9F637C66617E}" destId="{DB50B45C-E60F-4B67-A71E-60A55E320E6A}" srcOrd="0" destOrd="0" presId="urn:microsoft.com/office/officeart/2005/8/layout/default"/>
    <dgm:cxn modelId="{E39FDCAE-62AF-4DC1-985A-DDBB2A2E5AB1}" srcId="{7BFE153E-9187-46B5-95F2-0D654B3B1B49}" destId="{D8897BFF-1DB2-4A96-A473-9F637C66617E}" srcOrd="2" destOrd="0" parTransId="{E646A4CC-40F8-489D-B1C0-FBCA0593371B}" sibTransId="{52C788F0-C6AD-456C-8031-60464A30A423}"/>
    <dgm:cxn modelId="{B7D5C7B8-95B4-48E0-A358-DB802AFBAFBB}" type="presOf" srcId="{66A6CBC9-DC88-4108-8E2A-6190081AEB23}" destId="{CE1DCAF1-078C-41BA-9887-05069F5040B2}" srcOrd="0" destOrd="0" presId="urn:microsoft.com/office/officeart/2005/8/layout/default"/>
    <dgm:cxn modelId="{FA9BF9C4-2A97-444F-A41B-E08D84B7ACD2}" type="presOf" srcId="{E0BDEF27-D95B-4B2D-BFB1-E3CA3FD0C0F2}" destId="{72CAA893-D252-4D61-B653-401A481AC86B}" srcOrd="0" destOrd="0" presId="urn:microsoft.com/office/officeart/2005/8/layout/default"/>
    <dgm:cxn modelId="{88AB4AD5-6C67-46F7-B495-5D6EE06AE25A}" type="presOf" srcId="{7348B75C-7146-4F25-B143-19DE484694F2}" destId="{BE154ED0-94DB-4092-8BF3-A1BA70DA2861}" srcOrd="0" destOrd="0" presId="urn:microsoft.com/office/officeart/2005/8/layout/default"/>
    <dgm:cxn modelId="{35D797D7-5639-4A79-AFE1-D9C72C67A3F8}" type="presOf" srcId="{BA7C3D83-0E7A-4B6D-8D27-0888457C63F9}" destId="{95F23241-BD89-4607-8197-6556D32082A9}" srcOrd="0" destOrd="0" presId="urn:microsoft.com/office/officeart/2005/8/layout/default"/>
    <dgm:cxn modelId="{47B879DC-37D3-4D48-AB7B-F3C124BB9388}" srcId="{7BFE153E-9187-46B5-95F2-0D654B3B1B49}" destId="{BA7C3D83-0E7A-4B6D-8D27-0888457C63F9}" srcOrd="4" destOrd="0" parTransId="{EFE1EC5B-2BA4-4692-B451-A007DFE277A2}" sibTransId="{AB5F4171-FF01-4921-BAE8-2779B5BAFED7}"/>
    <dgm:cxn modelId="{91F055F6-C654-476D-B5CB-A4D4A2AC65E8}" srcId="{7BFE153E-9187-46B5-95F2-0D654B3B1B49}" destId="{F9F756D5-0384-4241-A9FF-981B54144F58}" srcOrd="3" destOrd="0" parTransId="{F14C4C26-EA37-4644-AD7D-95309BFB25F8}" sibTransId="{F4ADC80D-258F-4393-BA76-E1681A29D873}"/>
    <dgm:cxn modelId="{04C692F8-F54C-4425-87EA-DF90ACD2EDEF}" srcId="{7BFE153E-9187-46B5-95F2-0D654B3B1B49}" destId="{ACC956A9-C2F3-48CC-922D-A667BD89F28C}" srcOrd="1" destOrd="0" parTransId="{6896C536-0A87-48AA-A71E-63C9578CBD2A}" sibTransId="{35AF5F2C-B399-4EC6-B4BA-D1979162F919}"/>
    <dgm:cxn modelId="{D9E75BFA-4D48-4903-B01D-DDC55AA28982}" srcId="{7BFE153E-9187-46B5-95F2-0D654B3B1B49}" destId="{7348B75C-7146-4F25-B143-19DE484694F2}" srcOrd="6" destOrd="0" parTransId="{0F13A084-4E6F-4511-ADCD-71A7A62E4432}" sibTransId="{9DE0B446-D9E0-416E-B65D-2022571EF284}"/>
    <dgm:cxn modelId="{D0041FBC-CE95-47C7-87FA-4EB48ED49E07}" type="presParOf" srcId="{049A25D9-3924-4B41-B1BF-01C7B8F89D5A}" destId="{FA18791D-9A35-4B0F-9F9B-E0BD9B07FC56}" srcOrd="0" destOrd="0" presId="urn:microsoft.com/office/officeart/2005/8/layout/default"/>
    <dgm:cxn modelId="{AAE7A1E3-AC8C-4BB4-BDED-696BC9AE4FB1}" type="presParOf" srcId="{049A25D9-3924-4B41-B1BF-01C7B8F89D5A}" destId="{9968B711-342E-40E0-9455-436C7B122C19}" srcOrd="1" destOrd="0" presId="urn:microsoft.com/office/officeart/2005/8/layout/default"/>
    <dgm:cxn modelId="{EC3D0F36-8BBE-47F6-8A0D-083F1FD871B3}" type="presParOf" srcId="{049A25D9-3924-4B41-B1BF-01C7B8F89D5A}" destId="{9B6E3FEB-07AD-491C-95CA-FC13CEF437D5}" srcOrd="2" destOrd="0" presId="urn:microsoft.com/office/officeart/2005/8/layout/default"/>
    <dgm:cxn modelId="{4C6646A6-49C0-4B96-A810-1CAB42C526F2}" type="presParOf" srcId="{049A25D9-3924-4B41-B1BF-01C7B8F89D5A}" destId="{3892A7F7-676D-4DA9-90C5-09C9586FD978}" srcOrd="3" destOrd="0" presId="urn:microsoft.com/office/officeart/2005/8/layout/default"/>
    <dgm:cxn modelId="{8701241E-D94A-4701-9FFD-3D65B8C78F65}" type="presParOf" srcId="{049A25D9-3924-4B41-B1BF-01C7B8F89D5A}" destId="{DB50B45C-E60F-4B67-A71E-60A55E320E6A}" srcOrd="4" destOrd="0" presId="urn:microsoft.com/office/officeart/2005/8/layout/default"/>
    <dgm:cxn modelId="{2A23767D-3615-47BE-9D8A-4EAE67CAB0AC}" type="presParOf" srcId="{049A25D9-3924-4B41-B1BF-01C7B8F89D5A}" destId="{997D26FB-81DD-4549-8573-C47E1E2F6B4B}" srcOrd="5" destOrd="0" presId="urn:microsoft.com/office/officeart/2005/8/layout/default"/>
    <dgm:cxn modelId="{0D11F3EB-9092-49DD-A495-16D8F3A42BB4}" type="presParOf" srcId="{049A25D9-3924-4B41-B1BF-01C7B8F89D5A}" destId="{6551303A-5551-4DAA-8A46-733812D85D64}" srcOrd="6" destOrd="0" presId="urn:microsoft.com/office/officeart/2005/8/layout/default"/>
    <dgm:cxn modelId="{7888D523-455B-4341-B0C9-5E386F1715F5}" type="presParOf" srcId="{049A25D9-3924-4B41-B1BF-01C7B8F89D5A}" destId="{0686485A-E22D-4CEE-AF22-CF86D5FEBF7B}" srcOrd="7" destOrd="0" presId="urn:microsoft.com/office/officeart/2005/8/layout/default"/>
    <dgm:cxn modelId="{C2811E29-3330-4CFE-A9B4-F86419B7584A}" type="presParOf" srcId="{049A25D9-3924-4B41-B1BF-01C7B8F89D5A}" destId="{95F23241-BD89-4607-8197-6556D32082A9}" srcOrd="8" destOrd="0" presId="urn:microsoft.com/office/officeart/2005/8/layout/default"/>
    <dgm:cxn modelId="{96A3E38C-F72A-4586-9291-F28FF1AC0245}" type="presParOf" srcId="{049A25D9-3924-4B41-B1BF-01C7B8F89D5A}" destId="{12580A8B-C172-47C8-AE2E-F377540D9BAA}" srcOrd="9" destOrd="0" presId="urn:microsoft.com/office/officeart/2005/8/layout/default"/>
    <dgm:cxn modelId="{50376417-5383-4B0A-8086-40822B46051E}" type="presParOf" srcId="{049A25D9-3924-4B41-B1BF-01C7B8F89D5A}" destId="{0845EC34-0897-478D-B61F-1319A0832E57}" srcOrd="10" destOrd="0" presId="urn:microsoft.com/office/officeart/2005/8/layout/default"/>
    <dgm:cxn modelId="{A599A766-B109-4E59-B411-7E7710380429}" type="presParOf" srcId="{049A25D9-3924-4B41-B1BF-01C7B8F89D5A}" destId="{71927888-C4A3-42BB-B875-E791F370938F}" srcOrd="11" destOrd="0" presId="urn:microsoft.com/office/officeart/2005/8/layout/default"/>
    <dgm:cxn modelId="{505A36B9-D611-4EB7-BCE4-D9B793D7C6A6}" type="presParOf" srcId="{049A25D9-3924-4B41-B1BF-01C7B8F89D5A}" destId="{BE154ED0-94DB-4092-8BF3-A1BA70DA2861}" srcOrd="12" destOrd="0" presId="urn:microsoft.com/office/officeart/2005/8/layout/default"/>
    <dgm:cxn modelId="{1B1A3BF1-866A-4BD1-B407-480287408C82}" type="presParOf" srcId="{049A25D9-3924-4B41-B1BF-01C7B8F89D5A}" destId="{09C82706-42C2-4428-BB28-6A1970D5CE73}" srcOrd="13" destOrd="0" presId="urn:microsoft.com/office/officeart/2005/8/layout/default"/>
    <dgm:cxn modelId="{180BE436-4873-4054-A721-70FAC7F6C0F0}" type="presParOf" srcId="{049A25D9-3924-4B41-B1BF-01C7B8F89D5A}" destId="{72CAA893-D252-4D61-B653-401A481AC86B}" srcOrd="14" destOrd="0" presId="urn:microsoft.com/office/officeart/2005/8/layout/default"/>
    <dgm:cxn modelId="{A42DDB87-08A8-4E9F-9DD0-C4CE78F77FC2}" type="presParOf" srcId="{049A25D9-3924-4B41-B1BF-01C7B8F89D5A}" destId="{2EBC6AAB-DCA7-491F-BD52-BCEDBDAEA4AE}" srcOrd="15" destOrd="0" presId="urn:microsoft.com/office/officeart/2005/8/layout/default"/>
    <dgm:cxn modelId="{0EEAB01C-E01F-4DD2-9F13-403B26D995D0}" type="presParOf" srcId="{049A25D9-3924-4B41-B1BF-01C7B8F89D5A}" destId="{CE1DCAF1-078C-41BA-9887-05069F5040B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8791D-9A35-4B0F-9F9B-E0BD9B07FC56}">
      <dsp:nvSpPr>
        <dsp:cNvPr id="0" name=""/>
        <dsp:cNvSpPr/>
      </dsp:nvSpPr>
      <dsp:spPr>
        <a:xfrm>
          <a:off x="0" y="100147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Стратегия за личностно развитие на учениците</a:t>
          </a:r>
          <a:endParaRPr lang="en-US" sz="1800" kern="1200"/>
        </a:p>
      </dsp:txBody>
      <dsp:txXfrm>
        <a:off x="0" y="100147"/>
        <a:ext cx="1954260" cy="1172556"/>
      </dsp:txXfrm>
    </dsp:sp>
    <dsp:sp modelId="{9B6E3FEB-07AD-491C-95CA-FC13CEF437D5}">
      <dsp:nvSpPr>
        <dsp:cNvPr id="0" name=""/>
        <dsp:cNvSpPr/>
      </dsp:nvSpPr>
      <dsp:spPr>
        <a:xfrm>
          <a:off x="2149687" y="100147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Стратегия за развитие на училището</a:t>
          </a:r>
          <a:endParaRPr lang="en-US" sz="1800" kern="1200" dirty="0"/>
        </a:p>
      </dsp:txBody>
      <dsp:txXfrm>
        <a:off x="2149687" y="100147"/>
        <a:ext cx="1954260" cy="1172556"/>
      </dsp:txXfrm>
    </dsp:sp>
    <dsp:sp modelId="{DB50B45C-E60F-4B67-A71E-60A55E320E6A}">
      <dsp:nvSpPr>
        <dsp:cNvPr id="0" name=""/>
        <dsp:cNvSpPr/>
      </dsp:nvSpPr>
      <dsp:spPr>
        <a:xfrm>
          <a:off x="4299374" y="100147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План за развитие</a:t>
          </a:r>
          <a:endParaRPr lang="en-US" sz="1800" kern="1200"/>
        </a:p>
      </dsp:txBody>
      <dsp:txXfrm>
        <a:off x="4299374" y="100147"/>
        <a:ext cx="1954260" cy="1172556"/>
      </dsp:txXfrm>
    </dsp:sp>
    <dsp:sp modelId="{6551303A-5551-4DAA-8A46-733812D85D64}">
      <dsp:nvSpPr>
        <dsp:cNvPr id="0" name=""/>
        <dsp:cNvSpPr/>
      </dsp:nvSpPr>
      <dsp:spPr>
        <a:xfrm>
          <a:off x="0" y="1468130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/>
            <a:t>Мерки за превенция на ранно напускане на училище</a:t>
          </a:r>
          <a:endParaRPr lang="en-US" sz="1800" kern="1200"/>
        </a:p>
      </dsp:txBody>
      <dsp:txXfrm>
        <a:off x="0" y="1468130"/>
        <a:ext cx="1954260" cy="1172556"/>
      </dsp:txXfrm>
    </dsp:sp>
    <dsp:sp modelId="{95F23241-BD89-4607-8197-6556D32082A9}">
      <dsp:nvSpPr>
        <dsp:cNvPr id="0" name=""/>
        <dsp:cNvSpPr/>
      </dsp:nvSpPr>
      <dsp:spPr>
        <a:xfrm>
          <a:off x="2149687" y="1468130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/>
            <a:t>Мерки за повишаване качеството на образованието</a:t>
          </a:r>
          <a:endParaRPr lang="en-US" sz="1800" kern="1200"/>
        </a:p>
      </dsp:txBody>
      <dsp:txXfrm>
        <a:off x="2149687" y="1468130"/>
        <a:ext cx="1954260" cy="1172556"/>
      </dsp:txXfrm>
    </dsp:sp>
    <dsp:sp modelId="{0845EC34-0897-478D-B61F-1319A0832E57}">
      <dsp:nvSpPr>
        <dsp:cNvPr id="0" name=""/>
        <dsp:cNvSpPr/>
      </dsp:nvSpPr>
      <dsp:spPr>
        <a:xfrm>
          <a:off x="4299374" y="1468130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/>
            <a:t>Мерки за повишаване квалификацията на учителите</a:t>
          </a:r>
          <a:endParaRPr lang="en-US" sz="1800" kern="1200"/>
        </a:p>
      </dsp:txBody>
      <dsp:txXfrm>
        <a:off x="4299374" y="1468130"/>
        <a:ext cx="1954260" cy="1172556"/>
      </dsp:txXfrm>
    </dsp:sp>
    <dsp:sp modelId="{BE154ED0-94DB-4092-8BF3-A1BA70DA2861}">
      <dsp:nvSpPr>
        <dsp:cNvPr id="0" name=""/>
        <dsp:cNvSpPr/>
      </dsp:nvSpPr>
      <dsp:spPr>
        <a:xfrm>
          <a:off x="0" y="2836112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Етичен кодекс</a:t>
          </a:r>
          <a:endParaRPr lang="en-US" sz="1800" kern="1200"/>
        </a:p>
      </dsp:txBody>
      <dsp:txXfrm>
        <a:off x="0" y="2836112"/>
        <a:ext cx="1954260" cy="1172556"/>
      </dsp:txXfrm>
    </dsp:sp>
    <dsp:sp modelId="{72CAA893-D252-4D61-B653-401A481AC86B}">
      <dsp:nvSpPr>
        <dsp:cNvPr id="0" name=""/>
        <dsp:cNvSpPr/>
      </dsp:nvSpPr>
      <dsp:spPr>
        <a:xfrm>
          <a:off x="2149687" y="2836112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/>
            <a:t>Отчет за изпълнението на бюджета</a:t>
          </a:r>
          <a:endParaRPr lang="en-US" sz="1800" kern="1200"/>
        </a:p>
      </dsp:txBody>
      <dsp:txXfrm>
        <a:off x="2149687" y="2836112"/>
        <a:ext cx="1954260" cy="1172556"/>
      </dsp:txXfrm>
    </dsp:sp>
    <dsp:sp modelId="{CE1DCAF1-078C-41BA-9887-05069F5040B2}">
      <dsp:nvSpPr>
        <dsp:cNvPr id="0" name=""/>
        <dsp:cNvSpPr/>
      </dsp:nvSpPr>
      <dsp:spPr>
        <a:xfrm>
          <a:off x="4299374" y="2836112"/>
          <a:ext cx="1954260" cy="117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Други документи</a:t>
          </a:r>
          <a:endParaRPr lang="en-US" sz="1800" kern="1200"/>
        </a:p>
      </dsp:txBody>
      <dsp:txXfrm>
        <a:off x="4299374" y="2836112"/>
        <a:ext cx="1954260" cy="117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B1A2-843C-0CCD-C661-E1CAC31FF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D8E61-77FE-B460-807D-14AE0EC3A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D8E9F-1B2A-8160-C4DA-A520B6D5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EE708-67F7-8FDE-68BA-058ACBD4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36E48-1126-BBD6-14BC-D27C5BCE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2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5AEF-46E7-384B-C7AC-3429C02B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5429F-3A7A-D42C-FFBB-61158220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601FC-4FCD-0682-A570-60AEC974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CE88F-D813-3379-287F-DF0F7C70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79354-C7D3-0491-A1A1-637F2EA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9CF71-A570-E401-C661-E25993764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50671-3171-E23A-04F7-DE0A50303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E9704-DE72-AC33-C012-FF829977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CB1AF-A432-B015-946E-D47F6BE5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ADFA6-A406-AD92-2EC4-643AD298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4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29A4-946A-CA6D-F4E0-10372922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C45C-EDED-1021-B97B-BC7B4D1C9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781A-B2F4-44EB-39B7-2E0401A2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4F795-FE23-72D4-1907-AF369F2F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72E6E-F2F3-CA89-7F3F-BDF2D60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58A8-8DB1-BC2A-5A09-2677A4BE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9C959-1208-D9BA-7387-CE43BD45B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45877-9EFC-483C-EE42-5116BEF6E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A88F-3334-F5AD-1085-0FBE9406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79289-2E8B-EC76-DB36-CC6F8557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2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48E7-3C4C-C228-F33C-9E35629C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0FE7E-FDB8-6666-1141-016F714CF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301F9-B9A4-B882-3027-9C2EBE6B2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E6529-F43F-B1A5-CB80-64BB4B12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1AF60-4912-3C90-1C52-38884C15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6B0AC-4540-402E-64E5-ABDADEB9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4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BDAB-0A9D-ABB4-5955-EB81A3FA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DFF7F-6B5C-1880-7941-3C2B6643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9205B-15EC-F8AF-1011-F13BA4E2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87939-D813-0E3C-9575-B5FD1157E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B444C-E3F4-6C72-90D5-F1D36F464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5D006-409D-1EE1-C005-F4F91731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9B616-7C0E-E550-11C6-89623008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A5CDF3-5F60-C145-E069-BAAF7FF2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458F-F290-F207-E69A-50CFD072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ABEB3-EA45-C523-5872-3C13F1D0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3EF6E-3C40-855A-32F0-6C2E7452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55D21-1C15-CEED-31A9-50D1CF23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0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C9AB3-659A-84DD-BBB3-C95FDB6C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8BE07-CE58-CA50-9520-DB3FDB08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13341-14E5-0650-C29D-435148C6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0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33E7-2856-37E8-4ED8-6B1E5667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69F34-0E66-1676-3174-CDCDE86D9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0E076-C6BA-F91F-A084-EFE46AC0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F3807-01C6-8128-7628-4C35435C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DFDBA-8305-41DD-30A1-5867B61B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FE71A-65DC-0B9E-83C9-63599A44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2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4BB5-1F0A-321E-E3AC-E7C68C49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81271-48BD-2CD7-B952-3AC289B22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CC356-F6F5-D9B3-8AD9-6079A16D0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4C69A-FF89-4B92-AC3B-D19F4A61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82EC4-69A6-52FA-7BCE-C2C07967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CE7D5-A74C-1889-53D8-6326829E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6CEF3-12C8-5634-610F-2CDD88EF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1BA2-AED0-F6C2-19E0-A0379220B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010C-723B-7412-EDE8-DFF2792FB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E7368-A626-7B36-7F79-51B44FED9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2E79A-2E58-166A-75A4-C3F4A85F3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hyperlink" Target="https://drive.google.com/drive/folders/1Qngi56PY-YdWPn9VnQPvs6AgAYRdqwL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2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8349-F980-4BC2-EB35-39AFA843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2343150"/>
            <a:ext cx="11810999" cy="4305299"/>
          </a:xfrm>
        </p:spPr>
        <p:txBody>
          <a:bodyPr>
            <a:normAutofit fontScale="77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ОПЕРАТИВНА ПРОГРАМА </a:t>
            </a:r>
            <a:b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„ДОБРО УПРАВЛЕНИЕ“ 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BG05SFOP001-2.025-0006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„Повишаване на гражданското участие в процесите на изпълнение и мониторинг на политиката за </a:t>
            </a:r>
            <a:br>
              <a:rPr lang="en-US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подкрепа за личностно развитие на децата и учениците от </a:t>
            </a:r>
            <a:br>
              <a:rPr lang="bg-BG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Софийска област“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Целта на проекта е 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подобри подготовка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изпълнение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Областните стратегии за подкрепа за личностно развитие на децата и учениците от Софийска област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като се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повиш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участие</a:t>
            </a: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 на гражданите</a:t>
            </a:r>
            <a:r>
              <a:rPr lang="az-Latn-A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този процес. </a:t>
            </a:r>
            <a:endParaRPr lang="en-US" sz="23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3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 стойност на проекта</a:t>
            </a:r>
            <a:r>
              <a:rPr lang="bg-BG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59 921,51 лв., от които 50 933, 28  европейско и 8988,23 национално съфинансиране 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Бенефициент</a:t>
            </a:r>
            <a:r>
              <a:rPr lang="bg-BG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Сдружение „Център за изследване и анализи“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Начална дата на проекта:</a:t>
            </a:r>
            <a:r>
              <a:rPr lang="bg-BG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12.07.2022 г. 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81175" algn="l"/>
              </a:tabLst>
            </a:pPr>
            <a:r>
              <a:rPr lang="bg-BG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Крайна дата на проекта:</a:t>
            </a:r>
            <a:r>
              <a:rPr lang="bg-BG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12.07.2023г. (12 месеца)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4F253-4EA4-2BAB-10A7-57F4B03AC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01" y="385965"/>
            <a:ext cx="1512599" cy="1580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2D33BAC4-7EB8-750E-8247-74873FE4F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876" y="385964"/>
            <a:ext cx="1739489" cy="1708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2FDCC5-A5C3-11B0-E305-D68EC0FCC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52" y="385964"/>
            <a:ext cx="2161504" cy="164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87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9816D9-D7A5-E5E2-68AA-1EBF5B97A953}"/>
              </a:ext>
            </a:extLst>
          </p:cNvPr>
          <p:cNvSpPr/>
          <p:nvPr/>
        </p:nvSpPr>
        <p:spPr>
          <a:xfrm>
            <a:off x="354831" y="2454742"/>
            <a:ext cx="11513319" cy="363202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6D44-471A-3F7D-AA33-8653404F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076" y="2824431"/>
            <a:ext cx="11019848" cy="4960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200" b="1" dirty="0" err="1"/>
              <a:t>Подчертава</a:t>
            </a:r>
            <a:r>
              <a:rPr lang="ru-RU" sz="2200" b="1" dirty="0"/>
              <a:t> </a:t>
            </a:r>
            <a:r>
              <a:rPr lang="ru-RU" sz="2200" b="1" dirty="0" err="1"/>
              <a:t>необходимостта</a:t>
            </a:r>
            <a:r>
              <a:rPr lang="ru-RU" sz="2200" b="1" dirty="0"/>
              <a:t> от идентифициране на потребностите на децата още от най-</a:t>
            </a:r>
            <a:r>
              <a:rPr lang="ru-RU" sz="2200" b="1" dirty="0" err="1"/>
              <a:t>ранна</a:t>
            </a:r>
            <a:r>
              <a:rPr lang="ru-RU" sz="2200" b="1" dirty="0"/>
              <a:t> </a:t>
            </a:r>
            <a:r>
              <a:rPr lang="ru-RU" sz="2200" b="1" dirty="0" err="1"/>
              <a:t>възраст</a:t>
            </a:r>
            <a:r>
              <a:rPr lang="ru-RU" sz="2200" b="1" dirty="0"/>
              <a:t> и </a:t>
            </a:r>
            <a:r>
              <a:rPr lang="ru-RU" sz="2200" b="1" dirty="0" err="1"/>
              <a:t>квалифицирани</a:t>
            </a:r>
            <a:r>
              <a:rPr lang="ru-RU" sz="2200" b="1" dirty="0"/>
              <a:t> </a:t>
            </a:r>
            <a:r>
              <a:rPr lang="ru-RU" sz="2200" b="1" dirty="0" err="1"/>
              <a:t>специалисти</a:t>
            </a:r>
            <a:r>
              <a:rPr lang="ru-RU" sz="2200" b="1" dirty="0"/>
              <a:t> за </a:t>
            </a:r>
            <a:r>
              <a:rPr lang="ru-RU" sz="2200" b="1" dirty="0" err="1"/>
              <a:t>това</a:t>
            </a:r>
            <a:r>
              <a:rPr lang="ru-RU" sz="2200" b="1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 </a:t>
            </a:r>
            <a:r>
              <a:rPr lang="ru-RU" sz="2200" b="1" dirty="0" err="1"/>
              <a:t>Предвижда</a:t>
            </a:r>
            <a:r>
              <a:rPr lang="ru-RU" sz="2200" b="1" dirty="0"/>
              <a:t> мерки и </a:t>
            </a:r>
            <a:r>
              <a:rPr lang="ru-RU" sz="2200" b="1" dirty="0" err="1"/>
              <a:t>дейности</a:t>
            </a:r>
            <a:r>
              <a:rPr lang="ru-RU" sz="2200" b="1" dirty="0"/>
              <a:t>, </a:t>
            </a:r>
            <a:r>
              <a:rPr lang="ru-RU" sz="2200" b="1" dirty="0" err="1"/>
              <a:t>подпомагащи</a:t>
            </a:r>
            <a:r>
              <a:rPr lang="ru-RU" sz="2200" b="1" dirty="0"/>
              <a:t>  </a:t>
            </a:r>
            <a:r>
              <a:rPr lang="ru-RU" sz="2200" b="1" dirty="0" err="1"/>
              <a:t>развитието</a:t>
            </a:r>
            <a:r>
              <a:rPr lang="ru-RU" sz="2200" b="1" dirty="0"/>
              <a:t> на  </a:t>
            </a:r>
            <a:r>
              <a:rPr lang="ru-RU" sz="2200" b="1" dirty="0" err="1"/>
              <a:t>даровити</a:t>
            </a:r>
            <a:r>
              <a:rPr lang="ru-RU" sz="2200" b="1" dirty="0"/>
              <a:t> </a:t>
            </a:r>
            <a:r>
              <a:rPr lang="ru-RU" sz="2200" b="1" dirty="0" err="1"/>
              <a:t>деца</a:t>
            </a:r>
            <a:r>
              <a:rPr lang="ru-RU" sz="2200" b="1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 </a:t>
            </a:r>
            <a:r>
              <a:rPr lang="ru-RU" sz="2200" b="1" dirty="0" err="1"/>
              <a:t>Обръща</a:t>
            </a:r>
            <a:r>
              <a:rPr lang="ru-RU" sz="2200" b="1" dirty="0"/>
              <a:t> </a:t>
            </a:r>
            <a:r>
              <a:rPr lang="ru-RU" sz="2200" b="1" dirty="0" err="1"/>
              <a:t>специално</a:t>
            </a:r>
            <a:r>
              <a:rPr lang="ru-RU" sz="2200" b="1" dirty="0"/>
              <a:t> внимание на </a:t>
            </a:r>
            <a:r>
              <a:rPr lang="ru-RU" sz="2200" b="1" dirty="0" err="1"/>
              <a:t>необходимостта</a:t>
            </a:r>
            <a:r>
              <a:rPr lang="ru-RU" sz="2200" b="1" dirty="0"/>
              <a:t> от </a:t>
            </a:r>
            <a:r>
              <a:rPr lang="ru-RU" sz="2200" b="1" dirty="0" err="1"/>
              <a:t>повишаване</a:t>
            </a:r>
            <a:r>
              <a:rPr lang="ru-RU" sz="2200" b="1" dirty="0"/>
              <a:t> </a:t>
            </a:r>
            <a:r>
              <a:rPr lang="ru-RU" sz="2200" b="1" dirty="0" err="1"/>
              <a:t>квалификацията</a:t>
            </a:r>
            <a:r>
              <a:rPr lang="ru-RU" sz="2200" b="1" dirty="0"/>
              <a:t> на </a:t>
            </a:r>
            <a:r>
              <a:rPr lang="ru-RU" sz="2200" b="1" dirty="0" err="1"/>
              <a:t>учителите</a:t>
            </a:r>
            <a:r>
              <a:rPr lang="ru-RU" sz="2200" b="1" dirty="0"/>
              <a:t>, </a:t>
            </a:r>
            <a:r>
              <a:rPr lang="ru-RU" sz="2200" b="1" dirty="0" err="1"/>
              <a:t>включително</a:t>
            </a:r>
            <a:r>
              <a:rPr lang="ru-RU" sz="2200" b="1" dirty="0"/>
              <a:t> </a:t>
            </a:r>
            <a:r>
              <a:rPr lang="ru-RU" sz="2200" b="1" dirty="0" err="1"/>
              <a:t>подготовката</a:t>
            </a:r>
            <a:r>
              <a:rPr lang="ru-RU" sz="2200" b="1" dirty="0"/>
              <a:t> на </a:t>
            </a:r>
            <a:r>
              <a:rPr lang="ru-RU" sz="2200" b="1" dirty="0" err="1"/>
              <a:t>помощни</a:t>
            </a:r>
            <a:r>
              <a:rPr lang="ru-RU" sz="2200" b="1" dirty="0"/>
              <a:t> учители, </a:t>
            </a:r>
            <a:r>
              <a:rPr lang="ru-RU" sz="2200" b="1" dirty="0" err="1"/>
              <a:t>ресурсни</a:t>
            </a:r>
            <a:r>
              <a:rPr lang="ru-RU" sz="2200" b="1" dirty="0"/>
              <a:t> учители, </a:t>
            </a:r>
            <a:r>
              <a:rPr lang="ru-RU" sz="2200" b="1" dirty="0" err="1"/>
              <a:t>логопеди</a:t>
            </a:r>
            <a:r>
              <a:rPr lang="ru-RU" sz="2200" b="1" dirty="0"/>
              <a:t>, </a:t>
            </a:r>
            <a:r>
              <a:rPr lang="ru-RU" sz="2200" b="1" dirty="0" err="1"/>
              <a:t>специалисти</a:t>
            </a:r>
            <a:r>
              <a:rPr lang="ru-RU" sz="2200" b="1" dirty="0"/>
              <a:t>,  в подкрепа на </a:t>
            </a:r>
            <a:r>
              <a:rPr lang="ru-RU" sz="2200" b="1" dirty="0" err="1"/>
              <a:t>деца</a:t>
            </a:r>
            <a:r>
              <a:rPr lang="ru-RU" sz="2200" b="1" dirty="0"/>
              <a:t> със СОП и </a:t>
            </a:r>
            <a:r>
              <a:rPr lang="ru-RU" sz="2200" b="1" dirty="0" err="1"/>
              <a:t>даровити</a:t>
            </a:r>
            <a:r>
              <a:rPr lang="ru-RU" sz="2200" b="1" dirty="0"/>
              <a:t> </a:t>
            </a:r>
            <a:r>
              <a:rPr lang="ru-RU" sz="2200" b="1" dirty="0" err="1"/>
              <a:t>деца</a:t>
            </a:r>
            <a:r>
              <a:rPr lang="ru-RU" sz="2200" b="1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 </a:t>
            </a:r>
            <a:r>
              <a:rPr lang="ru-RU" sz="2200" b="1" dirty="0" err="1"/>
              <a:t>Отчита</a:t>
            </a:r>
            <a:r>
              <a:rPr lang="ru-RU" sz="2200" b="1" dirty="0"/>
              <a:t> необходимостта от активно участие на обществото в образователния </a:t>
            </a:r>
            <a:r>
              <a:rPr lang="ru-RU" sz="2200" b="1" dirty="0" err="1"/>
              <a:t>процес</a:t>
            </a:r>
            <a:r>
              <a:rPr lang="ru-RU" sz="2200" b="1" dirty="0"/>
              <a:t> ; </a:t>
            </a:r>
            <a:r>
              <a:rPr lang="ru-RU" sz="2200" b="1" dirty="0" err="1"/>
              <a:t>поставя</a:t>
            </a:r>
            <a:r>
              <a:rPr lang="ru-RU" sz="2200" b="1" dirty="0"/>
              <a:t>  акцент на  </a:t>
            </a:r>
            <a:r>
              <a:rPr lang="ru-RU" sz="2200" b="1" dirty="0" err="1"/>
              <a:t>участието</a:t>
            </a:r>
            <a:r>
              <a:rPr lang="ru-RU" sz="2200" b="1" dirty="0"/>
              <a:t>  на  родители.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A4835-A1AF-5C63-F07F-B188CB319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F63E087F-9697-3B97-EE32-A3D44826A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1E31EE-5C2C-C2AF-1118-8C7E876701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296EFAF-1D6B-ADAB-5413-D364EEC9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9" name="Graphic 8" descr="Badge Follow with solid fill">
            <a:extLst>
              <a:ext uri="{FF2B5EF4-FFF2-40B4-BE49-F238E27FC236}">
                <a16:creationId xmlns:a16="http://schemas.microsoft.com/office/drawing/2014/main" id="{33C6EDE8-B40E-F1BB-4BFA-7C462DD09EA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715" y="1521092"/>
            <a:ext cx="914400" cy="9144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24946B0-4000-EBD7-F2D2-81A1A7E0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15" y="1172658"/>
            <a:ext cx="10515600" cy="1690688"/>
          </a:xfrm>
        </p:spPr>
        <p:txBody>
          <a:bodyPr>
            <a:normAutofit/>
          </a:bodyPr>
          <a:lstStyle/>
          <a:p>
            <a:r>
              <a:rPr lang="bg-BG" sz="4000" b="1" cap="all" dirty="0">
                <a:solidFill>
                  <a:srgbClr val="002060"/>
                </a:solidFill>
              </a:rPr>
              <a:t>Силни страни на Стратегията</a:t>
            </a:r>
            <a:endParaRPr lang="en-US" sz="4000" b="1" cap="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3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DD7EFA-7014-D188-3031-9DB2FEC191FE}"/>
              </a:ext>
            </a:extLst>
          </p:cNvPr>
          <p:cNvSpPr/>
          <p:nvPr/>
        </p:nvSpPr>
        <p:spPr>
          <a:xfrm>
            <a:off x="286807" y="2220115"/>
            <a:ext cx="11513319" cy="427275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28F68-315E-29CF-FF3F-2D774571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457" y="1357285"/>
            <a:ext cx="10525125" cy="973325"/>
          </a:xfrm>
        </p:spPr>
        <p:txBody>
          <a:bodyPr/>
          <a:lstStyle/>
          <a:p>
            <a:r>
              <a:rPr kumimoji="0" lang="bg-BG" sz="40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Слаби страни на Стратегията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707E-1991-5F78-74B0-B5B9E21F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18" y="2278057"/>
            <a:ext cx="10714182" cy="533982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bg-BG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Насочена е основно към децата със СОП, отчитайки дефинираните оперативни цели, мерки и индикатори. (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Данните на областната управа показват, че тази целева група  в Областта не надвишава 5</a:t>
            </a:r>
            <a:r>
              <a:rPr lang="bg-BG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%).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Чрез този подход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трудно</a:t>
            </a:r>
            <a:r>
              <a:rPr kumimoji="0" lang="bg-BG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ще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 прецени кой проблем има най-голяма тежест за личностното развитие на децата и учениците в областта – децата със СОП,  децата с противообществените прояви или  ранното отпадане от училище. 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отделя достатъчно внимание на  специфичната квалификация на учителите, която е особена необходима  при  ранно установяване на проблемните деца  и им осигурява компетентност при работа с деца със СОП и/или с даровити деца.</a:t>
            </a:r>
            <a:endParaRPr lang="en-US" sz="2000" b="1" dirty="0">
              <a:solidFill>
                <a:prstClr val="black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акцентира върху работата с  основната група деца</a:t>
            </a:r>
            <a:r>
              <a:rPr lang="bg-BG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даровитите деца с или без СОП</a:t>
            </a:r>
            <a:r>
              <a:rPr lang="bg-BG" sz="2000" b="1" baseline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kumimoji="0" lang="bg-BG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мерките са формални и недостатъчни. (Например- в</a:t>
            </a:r>
            <a:r>
              <a:rPr kumimoji="0" lang="bg-BG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мярката  за напредъка на надарените се отчитат само участия в олимпиади и състезания.)</a:t>
            </a:r>
          </a:p>
          <a:p>
            <a:endParaRPr lang="bg-B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112B9-3DE6-6593-69FE-270A1D167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62EA74EF-ACCD-2F67-0C87-A3ECAC86F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F35626-F408-4167-8A27-CB96EC0B81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012317C-04E9-1A4E-F02B-71FD1755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10" name="Graphic 9" descr="Badge Unfollow with solid fill">
            <a:extLst>
              <a:ext uri="{FF2B5EF4-FFF2-40B4-BE49-F238E27FC236}">
                <a16:creationId xmlns:a16="http://schemas.microsoft.com/office/drawing/2014/main" id="{EA48A62D-50EB-04D3-2511-6EEA7F5C770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057" y="13389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6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BBC5BE-9A4F-4CE9-38D5-0F9C1E345A10}"/>
              </a:ext>
            </a:extLst>
          </p:cNvPr>
          <p:cNvSpPr/>
          <p:nvPr/>
        </p:nvSpPr>
        <p:spPr>
          <a:xfrm>
            <a:off x="286807" y="2336800"/>
            <a:ext cx="11513319" cy="415607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B946E-D444-C29F-2CE0-69AD801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392" y="1334378"/>
            <a:ext cx="10515600" cy="1325563"/>
          </a:xfrm>
        </p:spPr>
        <p:txBody>
          <a:bodyPr>
            <a:normAutofit/>
          </a:bodyPr>
          <a:lstStyle/>
          <a:p>
            <a:r>
              <a:rPr lang="bg-BG" sz="4000" b="1" cap="all" dirty="0">
                <a:solidFill>
                  <a:srgbClr val="002060"/>
                </a:solidFill>
              </a:rPr>
              <a:t>Слаби страни на Стратегията</a:t>
            </a:r>
            <a:endParaRPr lang="en-US" sz="4000" b="1" cap="all" dirty="0">
              <a:solidFill>
                <a:srgbClr val="00206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0E60DE-A717-2062-E335-EE2D9A2C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5" y="2610924"/>
            <a:ext cx="11220163" cy="4975226"/>
          </a:xfrm>
        </p:spPr>
        <p:txBody>
          <a:bodyPr>
            <a:noAutofit/>
          </a:bodyPr>
          <a:lstStyle/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Разработена е на областно ниво, с ограничени отговорности (написване , разпространение  и събиране на отчети). </a:t>
            </a:r>
            <a:endParaRPr lang="bg-BG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Стратегическата цел е формулирана прекалено общо. (Споменават се ключови фактори и ресурси, които трябва да се осигурят, но не е ясно кои са те).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Оперативна цел 1 е по същество стратегическа цел, задава посока, но липсва „оперативно“ изискване. </a:t>
            </a:r>
            <a:endParaRPr lang="bg-BG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Общините са междинното звено в процеса. Те изготвят стратегиите си</a:t>
            </a:r>
            <a:r>
              <a:rPr lang="bg-BG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но </a:t>
            </a: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става ясно чия е отговорностат за мониторинга на изпълнението им и кои са  авторските колективи. </a:t>
            </a:r>
            <a:endParaRPr lang="bg-BG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9568E6-29B1-64D6-5DB2-17CA8FFE1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49C3867D-FA44-820D-9FC4-0F8C7F11A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3B8C09-99B7-FB40-7AE8-0B4A611C4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3AF72FD-7BDC-1C3B-45E3-953C981C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9" name="Graphic 8" descr="Badge Unfollow with solid fill">
            <a:extLst>
              <a:ext uri="{FF2B5EF4-FFF2-40B4-BE49-F238E27FC236}">
                <a16:creationId xmlns:a16="http://schemas.microsoft.com/office/drawing/2014/main" id="{ED792BB2-2CE7-0775-0311-366AEF341F0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4900" y="15013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7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FE91DF5-CEFA-237D-A835-C7A96811284C}"/>
              </a:ext>
            </a:extLst>
          </p:cNvPr>
          <p:cNvSpPr/>
          <p:nvPr/>
        </p:nvSpPr>
        <p:spPr>
          <a:xfrm>
            <a:off x="286807" y="2336800"/>
            <a:ext cx="11513319" cy="415607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B946E-D444-C29F-2CE0-69AD801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392" y="1264327"/>
            <a:ext cx="10515600" cy="1325563"/>
          </a:xfrm>
        </p:spPr>
        <p:txBody>
          <a:bodyPr/>
          <a:lstStyle/>
          <a:p>
            <a:r>
              <a:rPr kumimoji="0" lang="bg-BG" sz="40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Слаби страни на Стратегията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0E60DE-A717-2062-E335-EE2D9A2C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342" y="2171315"/>
            <a:ext cx="11360248" cy="5274734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bg-B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предвижда сериозни мерки за ангажиране на обществени организации, университети, бизнеси в работата за личностно развитие на децата. 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Не предвижда цели , свързани с устойчива информационна политика. Липсват мерки и дейности за информиране на обществото, относно същността и целите на приобщаващото образование във всичките му аспекти</a:t>
            </a:r>
            <a:r>
              <a:rPr lang="bg-BG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Индикаторите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отчитане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предимно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количествени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(например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брой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направени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архитектурни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подобрения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,но  и в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значителна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степен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формални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Липсва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информация за 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резултатите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мерките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усилията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за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фактическото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личностно развитие на 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всички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деца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включително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даровити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деца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или без СОП</a:t>
            </a:r>
            <a:endParaRPr lang="bg-BG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4628D6-676E-9CEE-58C1-3B753DE8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84144D1E-40B7-7FFD-689F-E9C04B542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07BE71-8043-004F-5257-C9B6330DDA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1307031-E809-A322-CD14-737DEB63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9" name="Graphic 8" descr="Badge Unfollow with solid fill">
            <a:extLst>
              <a:ext uri="{FF2B5EF4-FFF2-40B4-BE49-F238E27FC236}">
                <a16:creationId xmlns:a16="http://schemas.microsoft.com/office/drawing/2014/main" id="{72F62BF8-C008-36DC-6CF7-777FD9CCF42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638" y="14223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4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32F3B7-6DAA-23C1-6F9A-71399A97C8CF}"/>
              </a:ext>
            </a:extLst>
          </p:cNvPr>
          <p:cNvSpPr/>
          <p:nvPr/>
        </p:nvSpPr>
        <p:spPr>
          <a:xfrm>
            <a:off x="286807" y="2336800"/>
            <a:ext cx="11513319" cy="41560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60329-B351-789F-0949-8D943937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07" y="1267498"/>
            <a:ext cx="10515600" cy="1325563"/>
          </a:xfrm>
        </p:spPr>
        <p:txBody>
          <a:bodyPr>
            <a:normAutofit/>
          </a:bodyPr>
          <a:lstStyle/>
          <a:p>
            <a:r>
              <a:rPr lang="bg-BG" sz="4000" b="1" cap="all" dirty="0">
                <a:solidFill>
                  <a:srgbClr val="002060"/>
                </a:solidFill>
              </a:rPr>
              <a:t>Препоръки</a:t>
            </a:r>
            <a:endParaRPr lang="en-US" sz="4000" b="1" cap="all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35E0F-6E4C-7292-99C0-8BDCC597A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2519510"/>
            <a:ext cx="10701867" cy="549486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 </a:t>
            </a:r>
            <a:r>
              <a:rPr lang="ru-RU" sz="2000" b="1" dirty="0" err="1"/>
              <a:t>Общините</a:t>
            </a:r>
            <a:r>
              <a:rPr lang="ru-RU" sz="2000" b="1" dirty="0"/>
              <a:t> да се </a:t>
            </a:r>
            <a:r>
              <a:rPr lang="ru-RU" sz="2000" b="1" dirty="0" err="1"/>
              <a:t>ангажират</a:t>
            </a:r>
            <a:r>
              <a:rPr lang="ru-RU" sz="2000" b="1" dirty="0"/>
              <a:t> с  </a:t>
            </a:r>
            <a:r>
              <a:rPr lang="ru-RU" sz="2000" b="1" dirty="0" err="1"/>
              <a:t>реализиране</a:t>
            </a:r>
            <a:r>
              <a:rPr lang="ru-RU" sz="2000" b="1" dirty="0"/>
              <a:t> на </a:t>
            </a:r>
            <a:r>
              <a:rPr lang="ru-RU" sz="2000" b="1" dirty="0" err="1"/>
              <a:t>Стратегията</a:t>
            </a:r>
            <a:r>
              <a:rPr lang="ru-RU" sz="2000" b="1" dirty="0"/>
              <a:t>  и с </a:t>
            </a:r>
            <a:r>
              <a:rPr lang="ru-RU" sz="2000" b="1" dirty="0" err="1"/>
              <a:t>изпълнението</a:t>
            </a:r>
            <a:r>
              <a:rPr lang="ru-RU" sz="2000" b="1" dirty="0"/>
              <a:t> на програмите по образование, </a:t>
            </a:r>
            <a:r>
              <a:rPr lang="ru-RU" sz="2000" b="1" dirty="0" err="1"/>
              <a:t>като</a:t>
            </a:r>
            <a:r>
              <a:rPr lang="ru-RU" sz="2000" b="1" dirty="0"/>
              <a:t> се </a:t>
            </a:r>
            <a:r>
              <a:rPr lang="ru-RU" sz="2000" b="1" dirty="0" err="1"/>
              <a:t>отчитат</a:t>
            </a:r>
            <a:r>
              <a:rPr lang="ru-RU" sz="2000" b="1" dirty="0"/>
              <a:t> </a:t>
            </a:r>
            <a:r>
              <a:rPr lang="ru-RU" sz="2000" b="1" dirty="0" err="1"/>
              <a:t>специфичните</a:t>
            </a:r>
            <a:r>
              <a:rPr lang="ru-RU" sz="2000" b="1" dirty="0"/>
              <a:t> им потребности 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b="1" dirty="0"/>
              <a:t> </a:t>
            </a:r>
            <a:r>
              <a:rPr lang="ru-RU" sz="2000" b="1" dirty="0" err="1"/>
              <a:t>Грижата</a:t>
            </a:r>
            <a:r>
              <a:rPr lang="ru-RU" sz="2000" b="1" dirty="0"/>
              <a:t> за </a:t>
            </a:r>
            <a:r>
              <a:rPr lang="ru-RU" sz="2000" b="1" dirty="0" err="1"/>
              <a:t>развитието</a:t>
            </a:r>
            <a:r>
              <a:rPr lang="ru-RU" sz="2000" b="1" dirty="0"/>
              <a:t> на </a:t>
            </a:r>
            <a:r>
              <a:rPr lang="ru-RU" sz="2000" b="1" dirty="0" err="1"/>
              <a:t>основната</a:t>
            </a:r>
            <a:r>
              <a:rPr lang="ru-RU" sz="2000" b="1" dirty="0"/>
              <a:t> </a:t>
            </a:r>
            <a:r>
              <a:rPr lang="ru-RU" sz="2000" b="1" dirty="0" err="1"/>
              <a:t>маса</a:t>
            </a:r>
            <a:r>
              <a:rPr lang="ru-RU" sz="2000" b="1" dirty="0"/>
              <a:t> ученици и </a:t>
            </a:r>
            <a:r>
              <a:rPr lang="ru-RU" sz="2000" b="1" dirty="0" err="1"/>
              <a:t>особено</a:t>
            </a:r>
            <a:r>
              <a:rPr lang="ru-RU" sz="2000" b="1" dirty="0"/>
              <a:t> на </a:t>
            </a:r>
            <a:r>
              <a:rPr lang="ru-RU" sz="2000" b="1" dirty="0" err="1"/>
              <a:t>даровитите</a:t>
            </a:r>
            <a:r>
              <a:rPr lang="ru-RU" sz="2000" b="1" dirty="0"/>
              <a:t> </a:t>
            </a:r>
            <a:r>
              <a:rPr lang="ru-RU" sz="2000" b="1" dirty="0" err="1"/>
              <a:t>деца</a:t>
            </a:r>
            <a:r>
              <a:rPr lang="ru-RU" sz="2000" b="1" dirty="0"/>
              <a:t> със или без СОП да стане приоритет , </a:t>
            </a:r>
            <a:r>
              <a:rPr lang="ru-RU" sz="2000" b="1" dirty="0" err="1"/>
              <a:t>като</a:t>
            </a:r>
            <a:r>
              <a:rPr lang="ru-RU" sz="2000" b="1" dirty="0"/>
              <a:t> се предвидят мерки за </a:t>
            </a:r>
            <a:r>
              <a:rPr lang="ru-RU" sz="2000" b="1" dirty="0" err="1"/>
              <a:t>проследяване</a:t>
            </a:r>
            <a:r>
              <a:rPr lang="ru-RU" sz="2000" b="1" dirty="0"/>
              <a:t> на </a:t>
            </a:r>
            <a:r>
              <a:rPr lang="ru-RU" sz="2000" b="1" dirty="0" err="1"/>
              <a:t>развитието</a:t>
            </a:r>
            <a:r>
              <a:rPr lang="ru-RU" sz="2000" b="1" dirty="0"/>
              <a:t> им </a:t>
            </a:r>
            <a:r>
              <a:rPr lang="ru-RU" sz="2000" b="1" dirty="0" err="1"/>
              <a:t>извън</a:t>
            </a:r>
            <a:r>
              <a:rPr lang="ru-RU" sz="2000" b="1" dirty="0"/>
              <a:t> </a:t>
            </a:r>
            <a:r>
              <a:rPr lang="ru-RU" sz="2000" b="1" dirty="0" err="1"/>
              <a:t>участието</a:t>
            </a:r>
            <a:r>
              <a:rPr lang="ru-RU" sz="2000" b="1" dirty="0"/>
              <a:t> в </a:t>
            </a:r>
            <a:r>
              <a:rPr lang="ru-RU" sz="2000" b="1" dirty="0" err="1"/>
              <a:t>олимпиади</a:t>
            </a:r>
            <a:r>
              <a:rPr lang="ru-RU" sz="2000" b="1" dirty="0"/>
              <a:t> и </a:t>
            </a:r>
            <a:r>
              <a:rPr lang="ru-RU" sz="2000" b="1" dirty="0" err="1"/>
              <a:t>състезания</a:t>
            </a:r>
            <a:r>
              <a:rPr lang="ru-RU" sz="2000" b="1" dirty="0"/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b="1" dirty="0"/>
              <a:t> Да се </a:t>
            </a:r>
            <a:r>
              <a:rPr lang="ru-RU" sz="2000" b="1" dirty="0" err="1"/>
              <a:t>конкретизират</a:t>
            </a:r>
            <a:r>
              <a:rPr lang="ru-RU" sz="2000" b="1" dirty="0"/>
              <a:t> и </a:t>
            </a:r>
            <a:r>
              <a:rPr lang="ru-RU" sz="2000" b="1" dirty="0" err="1"/>
              <a:t>разширят</a:t>
            </a:r>
            <a:r>
              <a:rPr lang="ru-RU" sz="2000" b="1" dirty="0"/>
              <a:t> </a:t>
            </a:r>
            <a:r>
              <a:rPr lang="ru-RU" sz="2000" b="1" dirty="0" err="1"/>
              <a:t>мерките</a:t>
            </a:r>
            <a:r>
              <a:rPr lang="ru-RU" sz="2000" b="1" dirty="0"/>
              <a:t> за подготовка на учители, </a:t>
            </a:r>
            <a:r>
              <a:rPr lang="ru-RU" sz="2000" b="1" dirty="0" err="1"/>
              <a:t>които</a:t>
            </a:r>
            <a:r>
              <a:rPr lang="ru-RU" sz="2000" b="1" dirty="0"/>
              <a:t> да </a:t>
            </a:r>
            <a:r>
              <a:rPr lang="ru-RU" sz="2000" b="1" dirty="0" err="1"/>
              <a:t>добият</a:t>
            </a:r>
            <a:r>
              <a:rPr lang="ru-RU" sz="2000" b="1" dirty="0"/>
              <a:t> умения за работа с </a:t>
            </a:r>
            <a:r>
              <a:rPr lang="ru-RU" sz="2000" b="1" dirty="0" err="1"/>
              <a:t>деца</a:t>
            </a:r>
            <a:r>
              <a:rPr lang="ru-RU" sz="2000" b="1" dirty="0"/>
              <a:t> със СОП и/или </a:t>
            </a:r>
            <a:r>
              <a:rPr lang="ru-RU" sz="2000" b="1" dirty="0" err="1"/>
              <a:t>даровити</a:t>
            </a:r>
            <a:r>
              <a:rPr lang="ru-RU" sz="2000" b="1" dirty="0"/>
              <a:t> </a:t>
            </a:r>
            <a:r>
              <a:rPr lang="ru-RU" sz="2000" b="1" dirty="0" err="1"/>
              <a:t>деца</a:t>
            </a:r>
            <a:r>
              <a:rPr lang="ru-RU" sz="2000" b="1" dirty="0"/>
              <a:t>; </a:t>
            </a:r>
            <a:r>
              <a:rPr lang="ru-RU" sz="2000" b="1" dirty="0" err="1"/>
              <a:t>както</a:t>
            </a:r>
            <a:r>
              <a:rPr lang="ru-RU" sz="2000" b="1" dirty="0"/>
              <a:t> и знания </a:t>
            </a:r>
            <a:r>
              <a:rPr lang="ru-RU" sz="2000" b="1" dirty="0" err="1"/>
              <a:t>относно</a:t>
            </a:r>
            <a:r>
              <a:rPr lang="ru-RU" sz="2000" b="1" dirty="0"/>
              <a:t>  </a:t>
            </a:r>
            <a:r>
              <a:rPr lang="ru-RU" sz="2000" b="1" dirty="0" err="1"/>
              <a:t>основни</a:t>
            </a:r>
            <a:r>
              <a:rPr lang="ru-RU" sz="2000" b="1" dirty="0"/>
              <a:t> понятия за психология.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b="1" dirty="0"/>
              <a:t> Да се  </a:t>
            </a:r>
            <a:r>
              <a:rPr lang="ru-RU" sz="2000" b="1" dirty="0" err="1"/>
              <a:t>осигури</a:t>
            </a:r>
            <a:r>
              <a:rPr lang="ru-RU" sz="2000" b="1" dirty="0"/>
              <a:t> </a:t>
            </a:r>
            <a:r>
              <a:rPr lang="ru-RU" sz="2000" b="1" dirty="0" err="1"/>
              <a:t>публичност</a:t>
            </a:r>
            <a:r>
              <a:rPr lang="ru-RU" sz="2000" b="1" dirty="0"/>
              <a:t> на </a:t>
            </a:r>
            <a:r>
              <a:rPr lang="ru-RU" sz="2000" b="1" dirty="0" err="1"/>
              <a:t>мерките</a:t>
            </a:r>
            <a:r>
              <a:rPr lang="ru-RU" sz="2000" b="1" dirty="0"/>
              <a:t>, </a:t>
            </a:r>
            <a:r>
              <a:rPr lang="ru-RU" sz="2000" b="1" dirty="0" err="1"/>
              <a:t>дейностите</a:t>
            </a:r>
            <a:r>
              <a:rPr lang="ru-RU" sz="2000" b="1" dirty="0"/>
              <a:t> и  </a:t>
            </a:r>
            <a:r>
              <a:rPr lang="ru-RU" sz="2000" b="1" dirty="0" err="1"/>
              <a:t>постигнатите</a:t>
            </a:r>
            <a:r>
              <a:rPr lang="ru-RU" sz="2000" b="1" dirty="0"/>
              <a:t> </a:t>
            </a:r>
            <a:r>
              <a:rPr lang="ru-RU" sz="2000" b="1" dirty="0" err="1"/>
              <a:t>резултатите</a:t>
            </a:r>
            <a:r>
              <a:rPr lang="ru-RU" sz="2000" b="1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B1483F-9B24-DA68-32C9-238E20768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D0BBCFE5-C3D9-FCBD-6C1B-1D16380B0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BA2CA5-27B2-6A94-31C3-9CD69930C0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6201E0B-65CA-BBAD-AD64-33ADEE10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</p:spTree>
    <p:extLst>
      <p:ext uri="{BB962C8B-B14F-4D97-AF65-F5344CB8AC3E}">
        <p14:creationId xmlns:p14="http://schemas.microsoft.com/office/powerpoint/2010/main" val="298620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39F9A9C-3F00-6913-CFB3-BB03EC9F9219}"/>
              </a:ext>
            </a:extLst>
          </p:cNvPr>
          <p:cNvSpPr/>
          <p:nvPr/>
        </p:nvSpPr>
        <p:spPr>
          <a:xfrm>
            <a:off x="286807" y="2126191"/>
            <a:ext cx="11513319" cy="43666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FD78C-F260-D554-03B3-61488B29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07" y="1174764"/>
            <a:ext cx="10515600" cy="1325563"/>
          </a:xfrm>
        </p:spPr>
        <p:txBody>
          <a:bodyPr/>
          <a:lstStyle/>
          <a:p>
            <a:r>
              <a:rPr kumimoji="0" lang="bg-BG" sz="40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Препоръки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0A47-1D8C-9D8C-667E-30E7FC9A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16" y="2205612"/>
            <a:ext cx="11016384" cy="43666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sz="2600" b="1" dirty="0"/>
              <a:t>Да се </a:t>
            </a:r>
            <a:r>
              <a:rPr lang="ru-RU" sz="2600" b="1" dirty="0" err="1"/>
              <a:t>разшири</a:t>
            </a:r>
            <a:r>
              <a:rPr lang="ru-RU" sz="2600" b="1" dirty="0"/>
              <a:t> обхвата на </a:t>
            </a:r>
            <a:r>
              <a:rPr lang="ru-RU" sz="2600" b="1" dirty="0" err="1"/>
              <a:t>индикаторите</a:t>
            </a:r>
            <a:r>
              <a:rPr lang="ru-RU" sz="2600" b="1" dirty="0"/>
              <a:t>, </a:t>
            </a:r>
            <a:r>
              <a:rPr lang="ru-RU" sz="2600" b="1" dirty="0" err="1"/>
              <a:t>отчитащи</a:t>
            </a:r>
            <a:r>
              <a:rPr lang="ru-RU" sz="2600" b="1" dirty="0"/>
              <a:t> </a:t>
            </a:r>
            <a:r>
              <a:rPr lang="ru-RU" sz="2600" b="1" dirty="0" err="1"/>
              <a:t>реалния</a:t>
            </a:r>
            <a:r>
              <a:rPr lang="ru-RU" sz="2600" b="1" dirty="0"/>
              <a:t> успех от личностното развитие на децата – например 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ru-RU" b="1" dirty="0"/>
              <a:t>	- брой ученици със СОП преминали в по-горна степен;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ru-RU" b="1" dirty="0"/>
              <a:t> 	- брой ученици продължили в гимназии или професионални училища;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ru-RU" b="1" dirty="0"/>
              <a:t>	- брой ученици приети в университети и в какви специалности.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ru-RU" b="1" dirty="0"/>
              <a:t>(в индикаторите да се предвиди показател за средният успех 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/>
              <a:t> </a:t>
            </a:r>
            <a:r>
              <a:rPr lang="ru-RU" sz="2600" b="1" dirty="0"/>
              <a:t>Да бъдат </a:t>
            </a:r>
            <a:r>
              <a:rPr lang="ru-RU" sz="2600" b="1" dirty="0" err="1"/>
              <a:t>приобщени</a:t>
            </a:r>
            <a:r>
              <a:rPr lang="ru-RU" sz="2600" b="1" dirty="0"/>
              <a:t> </a:t>
            </a:r>
            <a:r>
              <a:rPr lang="ru-RU" sz="2600" b="1" dirty="0" err="1"/>
              <a:t>университетите</a:t>
            </a:r>
            <a:r>
              <a:rPr lang="ru-RU" sz="2600" b="1" dirty="0"/>
              <a:t> в София,  местните бизнеси или личности  с влияние и </a:t>
            </a:r>
            <a:r>
              <a:rPr lang="ru-RU" sz="2600" b="1" dirty="0" err="1"/>
              <a:t>известност</a:t>
            </a:r>
            <a:r>
              <a:rPr lang="ru-RU" sz="2600" b="1" dirty="0"/>
              <a:t>, </a:t>
            </a:r>
            <a:r>
              <a:rPr lang="ru-RU" sz="2600" b="1" dirty="0" err="1"/>
              <a:t>които</a:t>
            </a:r>
            <a:r>
              <a:rPr lang="ru-RU" sz="2600" b="1" dirty="0"/>
              <a:t> да  </a:t>
            </a:r>
            <a:r>
              <a:rPr lang="ru-RU" sz="2600" b="1" dirty="0" err="1"/>
              <a:t>подпом</a:t>
            </a:r>
            <a:r>
              <a:rPr lang="bg-BG" sz="2600" b="1" dirty="0" err="1"/>
              <a:t>ог</a:t>
            </a:r>
            <a:r>
              <a:rPr lang="ru-RU" sz="2600" b="1" dirty="0"/>
              <a:t>нат </a:t>
            </a:r>
            <a:r>
              <a:rPr lang="ru-RU" sz="2600" b="1" dirty="0" err="1"/>
              <a:t>постигането</a:t>
            </a:r>
            <a:r>
              <a:rPr lang="ru-RU" sz="2600" b="1" dirty="0"/>
              <a:t>  на целите на </a:t>
            </a:r>
            <a:r>
              <a:rPr lang="ru-RU" sz="2600" b="1" dirty="0" err="1"/>
              <a:t>стратегията</a:t>
            </a:r>
            <a:r>
              <a:rPr lang="ru-RU" sz="2600" b="1" dirty="0"/>
              <a:t>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600" b="1" dirty="0"/>
              <a:t>Да се </a:t>
            </a:r>
            <a:r>
              <a:rPr lang="ru-RU" sz="2600" b="1" dirty="0" err="1"/>
              <a:t>създадат</a:t>
            </a:r>
            <a:r>
              <a:rPr lang="ru-RU" sz="2600" b="1" dirty="0"/>
              <a:t> условия за реално включване на родителите във  всички дейности по проблемите на личностното развитие на децата и учениците; участието им в кратки образователни програми за проблемите на децата. </a:t>
            </a:r>
            <a:endParaRPr lang="bg-BG" sz="2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AAC46-9AA1-9693-E18A-F027D27D5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ADE56D5B-F83C-BFED-4A93-F93B2B6D7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169BEA-BEE8-610C-4D82-BDE5B5E7B8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A944E60-4B79-15AA-418F-0DC43CB1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47650" y="64928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</p:spTree>
    <p:extLst>
      <p:ext uri="{BB962C8B-B14F-4D97-AF65-F5344CB8AC3E}">
        <p14:creationId xmlns:p14="http://schemas.microsoft.com/office/powerpoint/2010/main" val="349429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2646E-7561-A840-C6DD-41643B95C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591" y="690664"/>
            <a:ext cx="5381216" cy="3163224"/>
          </a:xfrm>
        </p:spPr>
        <p:txBody>
          <a:bodyPr anchor="t"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Благодаря за </a:t>
            </a:r>
            <a:r>
              <a:rPr lang="ru-RU" sz="4800" b="1" dirty="0" err="1">
                <a:solidFill>
                  <a:srgbClr val="002060"/>
                </a:solidFill>
              </a:rPr>
              <a:t>вниманието</a:t>
            </a:r>
            <a:r>
              <a:rPr lang="ru-RU" sz="4800" b="1" dirty="0">
                <a:solidFill>
                  <a:srgbClr val="002060"/>
                </a:solidFill>
              </a:rPr>
              <a:t>!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pe&#10;&#10;Description automatically generated">
            <a:extLst>
              <a:ext uri="{FF2B5EF4-FFF2-40B4-BE49-F238E27FC236}">
                <a16:creationId xmlns:a16="http://schemas.microsoft.com/office/drawing/2014/main" id="{B3DCBF15-2C6E-A056-9450-EFD34C8A1B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80" r="1317" b="-4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4DA265F-EC2D-41C2-8276-6F7706E5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16107"/>
            <a:ext cx="7800975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75EB48E-1054-150B-C785-883CCE12B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88" y="3072473"/>
            <a:ext cx="2696225" cy="26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6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2646E-7561-A840-C6DD-41643B95C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1012536"/>
            <a:ext cx="5381216" cy="3163224"/>
          </a:xfrm>
        </p:spPr>
        <p:txBody>
          <a:bodyPr anchor="t">
            <a:normAutofit fontScale="90000"/>
          </a:bodyPr>
          <a:lstStyle/>
          <a:p>
            <a:r>
              <a:rPr lang="bg-BG" sz="4800" b="1" dirty="0">
                <a:solidFill>
                  <a:srgbClr val="002060"/>
                </a:solidFill>
              </a:rPr>
              <a:t>Областна с</a:t>
            </a:r>
            <a:r>
              <a:rPr lang="ru-RU" sz="4800" b="1" dirty="0" err="1">
                <a:solidFill>
                  <a:srgbClr val="002060"/>
                </a:solidFill>
              </a:rPr>
              <a:t>тратегия</a:t>
            </a:r>
            <a:r>
              <a:rPr lang="ru-RU" sz="4800" b="1" dirty="0">
                <a:solidFill>
                  <a:srgbClr val="002060"/>
                </a:solidFill>
              </a:rPr>
              <a:t> за подкрепа за личностно развитие 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на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децата и учениците в Софийска област (2020 – 2022)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pe&#10;&#10;Description automatically generated">
            <a:extLst>
              <a:ext uri="{FF2B5EF4-FFF2-40B4-BE49-F238E27FC236}">
                <a16:creationId xmlns:a16="http://schemas.microsoft.com/office/drawing/2014/main" id="{B3DCBF15-2C6E-A056-9450-EFD34C8A1B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80" r="1317" b="-4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C7E6C1-080B-84A3-BEE6-5C2695993E7D}"/>
              </a:ext>
            </a:extLst>
          </p:cNvPr>
          <p:cNvSpPr txBox="1"/>
          <p:nvPr/>
        </p:nvSpPr>
        <p:spPr>
          <a:xfrm>
            <a:off x="66675" y="6202318"/>
            <a:ext cx="82942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BG05SFOP001-2.025-0006 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 </a:t>
            </a:r>
            <a:r>
              <a:rPr lang="ru-RU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добро управление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изпълняван от  Центъра за изследвания и анализи (ЦИА).</a:t>
            </a:r>
            <a:endParaRPr lang="en-US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4480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0FA716-51ED-8C06-44F6-8E0F57319FD6}"/>
              </a:ext>
            </a:extLst>
          </p:cNvPr>
          <p:cNvSpPr/>
          <p:nvPr/>
        </p:nvSpPr>
        <p:spPr>
          <a:xfrm>
            <a:off x="1355050" y="1884218"/>
            <a:ext cx="2185169" cy="31865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B946E-D444-C29F-2CE0-69AD801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413" y="2870597"/>
            <a:ext cx="2000442" cy="1278466"/>
          </a:xfrm>
        </p:spPr>
        <p:txBody>
          <a:bodyPr>
            <a:normAutofit/>
          </a:bodyPr>
          <a:lstStyle/>
          <a:p>
            <a:pPr algn="ctr"/>
            <a:r>
              <a:rPr lang="bg-BG" sz="2800" b="1" cap="all" dirty="0">
                <a:solidFill>
                  <a:srgbClr val="002060"/>
                </a:solidFill>
              </a:rPr>
              <a:t>документ за анализ</a:t>
            </a:r>
            <a:endParaRPr lang="en-US" sz="2800" b="1" cap="all" dirty="0">
              <a:solidFill>
                <a:srgbClr val="002060"/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2287FEF-4B74-536E-091F-C304C91E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5844"/>
            <a:ext cx="10296525" cy="365125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*Проект BG05SFOP001-2.025-0006 </a:t>
            </a:r>
            <a:r>
              <a:rPr lang="ru-RU" i="1" dirty="0" err="1">
                <a:solidFill>
                  <a:schemeClr val="tx1"/>
                </a:solidFill>
              </a:rPr>
              <a:t>към</a:t>
            </a:r>
            <a:r>
              <a:rPr lang="ru-RU" i="1" dirty="0">
                <a:solidFill>
                  <a:schemeClr val="tx1"/>
                </a:solidFill>
              </a:rPr>
              <a:t> Оперативна </a:t>
            </a:r>
            <a:r>
              <a:rPr lang="ru-RU" i="1" dirty="0" err="1">
                <a:solidFill>
                  <a:schemeClr val="tx1"/>
                </a:solidFill>
              </a:rPr>
              <a:t>програма</a:t>
            </a:r>
            <a:r>
              <a:rPr lang="ru-RU" i="1" dirty="0">
                <a:solidFill>
                  <a:schemeClr val="tx1"/>
                </a:solidFill>
              </a:rPr>
              <a:t> добро управление, </a:t>
            </a:r>
            <a:r>
              <a:rPr lang="ru-RU" i="1" dirty="0" err="1">
                <a:solidFill>
                  <a:schemeClr val="tx1"/>
                </a:solidFill>
              </a:rPr>
              <a:t>изпълняван</a:t>
            </a:r>
            <a:r>
              <a:rPr lang="ru-RU" i="1" dirty="0">
                <a:solidFill>
                  <a:schemeClr val="tx1"/>
                </a:solidFill>
              </a:rPr>
              <a:t> от   </a:t>
            </a:r>
            <a:r>
              <a:rPr lang="ru-RU" i="1" dirty="0" err="1">
                <a:solidFill>
                  <a:schemeClr val="tx1"/>
                </a:solidFill>
              </a:rPr>
              <a:t>Центъра</a:t>
            </a:r>
            <a:r>
              <a:rPr lang="ru-RU" i="1" dirty="0">
                <a:solidFill>
                  <a:schemeClr val="tx1"/>
                </a:solidFill>
              </a:rPr>
              <a:t> за </a:t>
            </a:r>
            <a:r>
              <a:rPr lang="ru-RU" i="1" dirty="0" err="1">
                <a:solidFill>
                  <a:schemeClr val="tx1"/>
                </a:solidFill>
              </a:rPr>
              <a:t>изследвания</a:t>
            </a:r>
            <a:r>
              <a:rPr lang="ru-RU" i="1" dirty="0">
                <a:solidFill>
                  <a:schemeClr val="tx1"/>
                </a:solidFill>
              </a:rPr>
              <a:t> и </a:t>
            </a:r>
            <a:r>
              <a:rPr lang="ru-RU" i="1" dirty="0" err="1">
                <a:solidFill>
                  <a:schemeClr val="tx1"/>
                </a:solidFill>
              </a:rPr>
              <a:t>анализи</a:t>
            </a:r>
            <a:r>
              <a:rPr lang="ru-RU" i="1" dirty="0">
                <a:solidFill>
                  <a:schemeClr val="tx1"/>
                </a:solidFill>
              </a:rPr>
              <a:t> (ЦИА)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A4CF47-6430-EA1E-751C-3D8185E91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697" y="323300"/>
            <a:ext cx="6586507" cy="60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9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5026B7C-1876-D29C-D4C8-C45BD247B55D}"/>
              </a:ext>
            </a:extLst>
          </p:cNvPr>
          <p:cNvSpPr/>
          <p:nvPr/>
        </p:nvSpPr>
        <p:spPr>
          <a:xfrm>
            <a:off x="4498110" y="1482273"/>
            <a:ext cx="7224084" cy="49381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4C8969E-BD0B-1A51-39AF-755F13BFC382}"/>
              </a:ext>
            </a:extLst>
          </p:cNvPr>
          <p:cNvSpPr/>
          <p:nvPr/>
        </p:nvSpPr>
        <p:spPr>
          <a:xfrm>
            <a:off x="354831" y="1537530"/>
            <a:ext cx="3439005" cy="47893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0FA716-51ED-8C06-44F6-8E0F57319FD6}"/>
              </a:ext>
            </a:extLst>
          </p:cNvPr>
          <p:cNvSpPr/>
          <p:nvPr/>
        </p:nvSpPr>
        <p:spPr>
          <a:xfrm>
            <a:off x="354830" y="323301"/>
            <a:ext cx="11367363" cy="1006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B946E-D444-C29F-2CE0-69AD801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31" y="259064"/>
            <a:ext cx="10684933" cy="1278466"/>
          </a:xfrm>
        </p:spPr>
        <p:txBody>
          <a:bodyPr>
            <a:normAutofit/>
          </a:bodyPr>
          <a:lstStyle/>
          <a:p>
            <a:pPr algn="ctr"/>
            <a:r>
              <a:rPr lang="bg-BG" sz="2800" b="1" cap="all" dirty="0">
                <a:solidFill>
                  <a:schemeClr val="bg1"/>
                </a:solidFill>
              </a:rPr>
              <a:t>ОБЛАСТНА стратегия за ПОДКРЕПА на личностно развитие на децата и учениците в </a:t>
            </a:r>
            <a:r>
              <a:rPr lang="bg-BG" sz="2800" b="1" cap="all" dirty="0" err="1">
                <a:solidFill>
                  <a:schemeClr val="bg1"/>
                </a:solidFill>
              </a:rPr>
              <a:t>СофиЙска</a:t>
            </a:r>
            <a:r>
              <a:rPr lang="bg-BG" sz="2800" b="1" cap="all" dirty="0">
                <a:solidFill>
                  <a:schemeClr val="bg1"/>
                </a:solidFill>
              </a:rPr>
              <a:t> област  (2020-2022)</a:t>
            </a:r>
            <a:endParaRPr lang="en-US" sz="2800" b="1" cap="all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0D69-1B28-9B7F-A933-32151C27B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327" y="1482273"/>
            <a:ext cx="6863867" cy="5303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                         </a:t>
            </a:r>
            <a:r>
              <a:rPr lang="ru-RU" sz="2000" b="1" dirty="0">
                <a:solidFill>
                  <a:srgbClr val="002060"/>
                </a:solidFill>
              </a:rPr>
              <a:t>Как може да се постигне това ? </a:t>
            </a:r>
            <a:r>
              <a:rPr lang="ru-RU" sz="2000" dirty="0"/>
              <a:t>	</a:t>
            </a:r>
          </a:p>
          <a:p>
            <a:pPr marL="0" indent="0">
              <a:buNone/>
            </a:pPr>
            <a:r>
              <a:rPr lang="ru-RU" sz="2000" dirty="0"/>
              <a:t>1.    </a:t>
            </a:r>
            <a:r>
              <a:rPr lang="ru-RU" sz="2000" dirty="0" err="1"/>
              <a:t>Подходяща</a:t>
            </a:r>
            <a:r>
              <a:rPr lang="ru-RU" sz="2000" dirty="0"/>
              <a:t> среда и </a:t>
            </a:r>
            <a:r>
              <a:rPr lang="ru-RU" sz="2000" dirty="0" err="1"/>
              <a:t>процеси</a:t>
            </a:r>
            <a:r>
              <a:rPr lang="ru-RU" sz="2000" dirty="0"/>
              <a:t> на  обучение, </a:t>
            </a:r>
            <a:r>
              <a:rPr lang="ru-RU" sz="2000" dirty="0" err="1"/>
              <a:t>които</a:t>
            </a:r>
            <a:r>
              <a:rPr lang="ru-RU" sz="2000" dirty="0"/>
              <a:t> да  </a:t>
            </a:r>
            <a:r>
              <a:rPr lang="ru-RU" sz="2000" dirty="0" err="1"/>
              <a:t>създадат</a:t>
            </a:r>
            <a:r>
              <a:rPr lang="ru-RU" sz="2000" dirty="0"/>
              <a:t> </a:t>
            </a:r>
            <a:r>
              <a:rPr lang="ru-RU" sz="2000" dirty="0" err="1"/>
              <a:t>възможности</a:t>
            </a:r>
            <a:r>
              <a:rPr lang="ru-RU" sz="2000" dirty="0"/>
              <a:t> за развитие на </a:t>
            </a:r>
            <a:r>
              <a:rPr lang="ru-RU" sz="2000" dirty="0" err="1"/>
              <a:t>децата</a:t>
            </a:r>
            <a:r>
              <a:rPr lang="ru-RU" sz="2000" dirty="0"/>
              <a:t> и </a:t>
            </a:r>
            <a:r>
              <a:rPr lang="ru-RU" sz="2000" dirty="0" err="1"/>
              <a:t>учениците</a:t>
            </a:r>
            <a:r>
              <a:rPr lang="ru-RU" sz="2000" dirty="0"/>
              <a:t> и да </a:t>
            </a:r>
            <a:r>
              <a:rPr lang="ru-RU" sz="2000" dirty="0" err="1"/>
              <a:t>елиминират</a:t>
            </a:r>
            <a:r>
              <a:rPr lang="ru-RU" sz="2000" dirty="0"/>
              <a:t> </a:t>
            </a:r>
            <a:r>
              <a:rPr lang="ru-RU" sz="2000" dirty="0" err="1"/>
              <a:t>съществуващите</a:t>
            </a:r>
            <a:r>
              <a:rPr lang="ru-RU" sz="2000" dirty="0"/>
              <a:t>  </a:t>
            </a:r>
            <a:r>
              <a:rPr lang="ru-RU" sz="2000" dirty="0" err="1"/>
              <a:t>бариери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/>
              <a:t>2.    </a:t>
            </a:r>
            <a:r>
              <a:rPr lang="ru-RU" sz="2000" dirty="0" err="1"/>
              <a:t>Качествени</a:t>
            </a:r>
            <a:r>
              <a:rPr lang="ru-RU" sz="2000" dirty="0"/>
              <a:t> </a:t>
            </a:r>
            <a:r>
              <a:rPr lang="ru-RU" sz="2000" dirty="0" err="1"/>
              <a:t>човешки</a:t>
            </a:r>
            <a:r>
              <a:rPr lang="ru-RU" sz="2000" dirty="0"/>
              <a:t> ресурси, </a:t>
            </a:r>
            <a:r>
              <a:rPr lang="ru-RU" sz="2000" dirty="0" err="1"/>
              <a:t>които</a:t>
            </a:r>
            <a:r>
              <a:rPr lang="ru-RU" sz="2000" dirty="0"/>
              <a:t>  </a:t>
            </a:r>
            <a:r>
              <a:rPr lang="ru-RU" sz="2000" dirty="0" err="1"/>
              <a:t>осъзнават</a:t>
            </a:r>
            <a:r>
              <a:rPr lang="ru-RU" sz="2000" dirty="0"/>
              <a:t> </a:t>
            </a:r>
            <a:r>
              <a:rPr lang="ru-RU" sz="2000" dirty="0" err="1"/>
              <a:t>различните</a:t>
            </a:r>
            <a:r>
              <a:rPr lang="ru-RU" sz="2000" dirty="0"/>
              <a:t> потребности на </a:t>
            </a:r>
            <a:r>
              <a:rPr lang="ru-RU" sz="2000" dirty="0" err="1"/>
              <a:t>децата</a:t>
            </a:r>
            <a:r>
              <a:rPr lang="ru-RU" sz="2000" dirty="0"/>
              <a:t> и </a:t>
            </a:r>
            <a:r>
              <a:rPr lang="ru-RU" sz="2000" dirty="0" err="1"/>
              <a:t>учениците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3.    </a:t>
            </a:r>
            <a:r>
              <a:rPr lang="ru-RU" sz="2000" dirty="0" err="1"/>
              <a:t>Гарантиран</a:t>
            </a:r>
            <a:r>
              <a:rPr lang="ru-RU" sz="2000" dirty="0"/>
              <a:t> </a:t>
            </a:r>
            <a:r>
              <a:rPr lang="ru-RU" sz="2000" dirty="0" err="1"/>
              <a:t>достъп</a:t>
            </a:r>
            <a:r>
              <a:rPr lang="ru-RU" sz="2000" dirty="0"/>
              <a:t>  до средата за обучение на деца и ученици със СОП</a:t>
            </a:r>
            <a:endParaRPr lang="ru-RU" sz="2000" strike="sngStrike" dirty="0"/>
          </a:p>
          <a:p>
            <a:pPr marL="0" indent="0">
              <a:buNone/>
            </a:pPr>
            <a:r>
              <a:rPr lang="ru-RU" sz="2000" dirty="0"/>
              <a:t>4.    Устойчиво взаимодействие между всички участници в образователния процес (деца и ученици, педагогически специалисти, родители и институции;</a:t>
            </a:r>
          </a:p>
          <a:p>
            <a:pPr marL="0" indent="0">
              <a:buNone/>
            </a:pPr>
            <a:r>
              <a:rPr lang="ru-RU" sz="2000" dirty="0"/>
              <a:t>5.    </a:t>
            </a:r>
            <a:r>
              <a:rPr lang="ru-RU" sz="2000" dirty="0" err="1"/>
              <a:t>Траен</a:t>
            </a:r>
            <a:r>
              <a:rPr lang="ru-RU" sz="2000" dirty="0"/>
              <a:t> ангажимент за обществена информираност и чувствителност към целите и принципите на приобщаващото образование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120394-A870-E9D4-01C0-A0117EDADB17}"/>
              </a:ext>
            </a:extLst>
          </p:cNvPr>
          <p:cNvSpPr txBox="1"/>
          <p:nvPr/>
        </p:nvSpPr>
        <p:spPr>
          <a:xfrm>
            <a:off x="623840" y="2305615"/>
            <a:ext cx="30845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2000" b="1" cap="all" dirty="0">
                <a:solidFill>
                  <a:srgbClr val="002060"/>
                </a:solidFill>
              </a:rPr>
              <a:t>Основна Цел на Стратегията: </a:t>
            </a:r>
            <a:endParaRPr lang="en-US" sz="2000" b="1" cap="all" dirty="0">
              <a:solidFill>
                <a:srgbClr val="002060"/>
              </a:solidFill>
            </a:endParaRPr>
          </a:p>
          <a:p>
            <a:r>
              <a:rPr lang="bg-BG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се осигурят адекватни условия и ресурси за устойчива </a:t>
            </a:r>
            <a:r>
              <a:rPr lang="bg-BG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подкрепа на личностното  развитие на децата и учениците съгласно съществуващата нормативна уредба</a:t>
            </a:r>
            <a:endParaRPr lang="en-US" sz="2400" b="1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2287FEF-4B74-536E-091F-C304C91E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5844"/>
            <a:ext cx="10296525" cy="365125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*Проект BG05SFOP001-2.025-0006 </a:t>
            </a:r>
            <a:r>
              <a:rPr lang="ru-RU" i="1" dirty="0" err="1">
                <a:solidFill>
                  <a:schemeClr val="tx1"/>
                </a:solidFill>
              </a:rPr>
              <a:t>към</a:t>
            </a:r>
            <a:r>
              <a:rPr lang="ru-RU" i="1" dirty="0">
                <a:solidFill>
                  <a:schemeClr val="tx1"/>
                </a:solidFill>
              </a:rPr>
              <a:t> Оперативна </a:t>
            </a:r>
            <a:r>
              <a:rPr lang="ru-RU" i="1" dirty="0" err="1">
                <a:solidFill>
                  <a:schemeClr val="tx1"/>
                </a:solidFill>
              </a:rPr>
              <a:t>програма</a:t>
            </a:r>
            <a:r>
              <a:rPr lang="ru-RU" i="1" dirty="0">
                <a:solidFill>
                  <a:schemeClr val="tx1"/>
                </a:solidFill>
              </a:rPr>
              <a:t> добро управление, </a:t>
            </a:r>
            <a:r>
              <a:rPr lang="ru-RU" i="1" dirty="0" err="1">
                <a:solidFill>
                  <a:schemeClr val="tx1"/>
                </a:solidFill>
              </a:rPr>
              <a:t>изпълняван</a:t>
            </a:r>
            <a:r>
              <a:rPr lang="ru-RU" i="1" dirty="0">
                <a:solidFill>
                  <a:schemeClr val="tx1"/>
                </a:solidFill>
              </a:rPr>
              <a:t> от   </a:t>
            </a:r>
            <a:r>
              <a:rPr lang="ru-RU" i="1" dirty="0" err="1">
                <a:solidFill>
                  <a:schemeClr val="tx1"/>
                </a:solidFill>
              </a:rPr>
              <a:t>Центъра</a:t>
            </a:r>
            <a:r>
              <a:rPr lang="ru-RU" i="1" dirty="0">
                <a:solidFill>
                  <a:schemeClr val="tx1"/>
                </a:solidFill>
              </a:rPr>
              <a:t> за </a:t>
            </a:r>
            <a:r>
              <a:rPr lang="ru-RU" i="1" dirty="0" err="1">
                <a:solidFill>
                  <a:schemeClr val="tx1"/>
                </a:solidFill>
              </a:rPr>
              <a:t>изследвания</a:t>
            </a:r>
            <a:r>
              <a:rPr lang="ru-RU" i="1" dirty="0">
                <a:solidFill>
                  <a:schemeClr val="tx1"/>
                </a:solidFill>
              </a:rPr>
              <a:t> и </a:t>
            </a:r>
            <a:r>
              <a:rPr lang="ru-RU" i="1" dirty="0" err="1">
                <a:solidFill>
                  <a:schemeClr val="tx1"/>
                </a:solidFill>
              </a:rPr>
              <a:t>анализи</a:t>
            </a:r>
            <a:r>
              <a:rPr lang="ru-RU" i="1" dirty="0">
                <a:solidFill>
                  <a:schemeClr val="tx1"/>
                </a:solidFill>
              </a:rPr>
              <a:t> (ЦИА)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Graphic 6" descr="End outline">
            <a:extLst>
              <a:ext uri="{FF2B5EF4-FFF2-40B4-BE49-F238E27FC236}">
                <a16:creationId xmlns:a16="http://schemas.microsoft.com/office/drawing/2014/main" id="{AB0495C2-585A-D7DB-AF54-F564CBB8FD8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195" y="3528601"/>
            <a:ext cx="764309" cy="7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8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1C7F-A3CB-271F-7092-46A10B22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53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002060"/>
                </a:solidFill>
              </a:rPr>
              <a:t>Екосистема на участниците в процеса на реализация на Стратегията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B40BD2-0007-F983-100A-16BCC7365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16" y="1065702"/>
            <a:ext cx="10440168" cy="570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3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4F2685-E2BD-E563-2212-43EEE27B7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4" y="296863"/>
            <a:ext cx="1204258" cy="1259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F776DA-E178-BB44-A059-5340D052C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46" y="296863"/>
            <a:ext cx="1786370" cy="1345202"/>
          </a:xfrm>
          <a:prstGeom prst="rect">
            <a:avLst/>
          </a:prstGeom>
        </p:spPr>
      </p:pic>
      <p:pic>
        <p:nvPicPr>
          <p:cNvPr id="6" name="Picture 5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EF5C89F5-E218-0A07-6ED0-2DCD4777E7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220" y="388825"/>
            <a:ext cx="1204258" cy="1181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68521E-750A-823F-5095-7EE870FA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554" y="2207491"/>
            <a:ext cx="2752354" cy="31389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Преглед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наличните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документ</a:t>
            </a:r>
            <a:r>
              <a:rPr lang="bg-BG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общини</a:t>
            </a:r>
            <a:endParaRPr lang="en-US" sz="32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6F049-E3FE-5468-616F-84C0C201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4379" y="6356350"/>
            <a:ext cx="861129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1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0420F3-236B-3EFA-03EB-A171C2C010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361" y="388825"/>
            <a:ext cx="6743449" cy="59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4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92306AE3-BC3A-201C-3C75-DB0C53AB7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041" y="2894482"/>
            <a:ext cx="977466" cy="92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1DDA9-EE97-2FDC-EECC-4B996079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0525" y="6342143"/>
            <a:ext cx="10296525" cy="365125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*Проект BG05SFOP001-2.025-0006 </a:t>
            </a:r>
            <a:r>
              <a:rPr lang="ru-RU" i="1" dirty="0" err="1">
                <a:solidFill>
                  <a:schemeClr val="tx1"/>
                </a:solidFill>
              </a:rPr>
              <a:t>към</a:t>
            </a:r>
            <a:r>
              <a:rPr lang="ru-RU" i="1" dirty="0">
                <a:solidFill>
                  <a:schemeClr val="tx1"/>
                </a:solidFill>
              </a:rPr>
              <a:t> Оперативна </a:t>
            </a:r>
            <a:r>
              <a:rPr lang="ru-RU" i="1" dirty="0" err="1">
                <a:solidFill>
                  <a:schemeClr val="tx1"/>
                </a:solidFill>
              </a:rPr>
              <a:t>програма</a:t>
            </a:r>
            <a:r>
              <a:rPr lang="ru-RU" i="1" dirty="0">
                <a:solidFill>
                  <a:schemeClr val="tx1"/>
                </a:solidFill>
              </a:rPr>
              <a:t> добро управление, </a:t>
            </a:r>
            <a:r>
              <a:rPr lang="ru-RU" i="1" dirty="0" err="1">
                <a:solidFill>
                  <a:schemeClr val="tx1"/>
                </a:solidFill>
              </a:rPr>
              <a:t>изпълняван</a:t>
            </a:r>
            <a:r>
              <a:rPr lang="ru-RU" i="1" dirty="0">
                <a:solidFill>
                  <a:schemeClr val="tx1"/>
                </a:solidFill>
              </a:rPr>
              <a:t> от   </a:t>
            </a:r>
            <a:r>
              <a:rPr lang="ru-RU" i="1" dirty="0" err="1">
                <a:solidFill>
                  <a:schemeClr val="tx1"/>
                </a:solidFill>
              </a:rPr>
              <a:t>Центъра</a:t>
            </a:r>
            <a:r>
              <a:rPr lang="ru-RU" i="1" dirty="0">
                <a:solidFill>
                  <a:schemeClr val="tx1"/>
                </a:solidFill>
              </a:rPr>
              <a:t> за </a:t>
            </a:r>
            <a:r>
              <a:rPr lang="ru-RU" i="1" dirty="0" err="1">
                <a:solidFill>
                  <a:schemeClr val="tx1"/>
                </a:solidFill>
              </a:rPr>
              <a:t>изследвания</a:t>
            </a:r>
            <a:r>
              <a:rPr lang="ru-RU" i="1" dirty="0">
                <a:solidFill>
                  <a:schemeClr val="tx1"/>
                </a:solidFill>
              </a:rPr>
              <a:t> и </a:t>
            </a:r>
            <a:r>
              <a:rPr lang="ru-RU" i="1" dirty="0" err="1">
                <a:solidFill>
                  <a:schemeClr val="tx1"/>
                </a:solidFill>
              </a:rPr>
              <a:t>анализи</a:t>
            </a:r>
            <a:r>
              <a:rPr lang="ru-RU" i="1" dirty="0">
                <a:solidFill>
                  <a:schemeClr val="tx1"/>
                </a:solidFill>
              </a:rPr>
              <a:t> (ЦИА) </a:t>
            </a:r>
            <a:endParaRPr 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1028" name="TextBox 5">
            <a:extLst>
              <a:ext uri="{FF2B5EF4-FFF2-40B4-BE49-F238E27FC236}">
                <a16:creationId xmlns:a16="http://schemas.microsoft.com/office/drawing/2014/main" id="{0E145B3B-F8E4-6C4A-30A6-0EBB594F1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9142471"/>
              </p:ext>
            </p:extLst>
          </p:nvPr>
        </p:nvGraphicFramePr>
        <p:xfrm>
          <a:off x="5356479" y="1301303"/>
          <a:ext cx="6253635" cy="4108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0F63DE1-7F8F-04D0-D52B-AD1ACC3F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15" y="1870023"/>
            <a:ext cx="2752354" cy="31389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Преглед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наличните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документ</a:t>
            </a:r>
            <a:r>
              <a:rPr lang="bg-BG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en-US" sz="32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3200" b="1" dirty="0">
                <a:solidFill>
                  <a:srgbClr val="002060"/>
                </a:solidFill>
              </a:rPr>
              <a:t>училища</a:t>
            </a:r>
            <a:endParaRPr lang="en-US" sz="32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3CC22F-8E6D-E4CB-BCC0-DF2972AB64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4" y="296863"/>
            <a:ext cx="1204258" cy="12591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651DB0-CE65-5E9A-A85B-770B2D8CF21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46" y="296863"/>
            <a:ext cx="1786370" cy="1345202"/>
          </a:xfrm>
          <a:prstGeom prst="rect">
            <a:avLst/>
          </a:prstGeom>
        </p:spPr>
      </p:pic>
      <p:pic>
        <p:nvPicPr>
          <p:cNvPr id="9" name="Picture 8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9ED09C94-F03C-C280-42D0-06852849A3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220" y="388825"/>
            <a:ext cx="1204258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3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DF30-35CD-D3B9-C200-B096FB88D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29" y="1854672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Пример: </a:t>
            </a:r>
            <a:r>
              <a:rPr lang="en-US" sz="40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Община</a:t>
            </a:r>
            <a:r>
              <a:rPr lang="en-US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4000" b="1" dirty="0">
                <a:solidFill>
                  <a:srgbClr val="002060"/>
                </a:solidFill>
              </a:rPr>
              <a:t>Ихтиман</a:t>
            </a:r>
            <a:endParaRPr lang="en-US" sz="40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90994-AE2C-57DE-ABD9-47C84FC5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683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0ED1EE-9E72-7938-7BF5-D1A55C006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9EEFD74C-2882-CEDB-84FA-A7B61B7DE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C58204-F89A-A16D-45D9-08512199BE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7084932-D55D-924E-CC7C-68BD2C75904B}"/>
              </a:ext>
            </a:extLst>
          </p:cNvPr>
          <p:cNvSpPr/>
          <p:nvPr/>
        </p:nvSpPr>
        <p:spPr>
          <a:xfrm>
            <a:off x="24604" y="2758616"/>
            <a:ext cx="3592948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EE982-D7EF-2B28-3C8F-E703679073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64127"/>
            <a:ext cx="12192000" cy="180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7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5B1ECF8-BB20-221F-9D62-FC1D33B7C2F7}"/>
              </a:ext>
            </a:extLst>
          </p:cNvPr>
          <p:cNvSpPr/>
          <p:nvPr/>
        </p:nvSpPr>
        <p:spPr>
          <a:xfrm>
            <a:off x="354831" y="2484582"/>
            <a:ext cx="11513319" cy="38423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B946E-D444-C29F-2CE0-69AD801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15" y="1172658"/>
            <a:ext cx="10515600" cy="1690688"/>
          </a:xfrm>
        </p:spPr>
        <p:txBody>
          <a:bodyPr>
            <a:normAutofit/>
          </a:bodyPr>
          <a:lstStyle/>
          <a:p>
            <a:r>
              <a:rPr lang="bg-BG" sz="4000" b="1" cap="all" dirty="0">
                <a:solidFill>
                  <a:srgbClr val="002060"/>
                </a:solidFill>
              </a:rPr>
              <a:t>Силни страни на Стратегията</a:t>
            </a:r>
            <a:endParaRPr lang="en-US" sz="4000" b="1" cap="all" dirty="0">
              <a:solidFill>
                <a:srgbClr val="00206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0E60DE-A717-2062-E335-EE2D9A2C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85" y="2617155"/>
            <a:ext cx="10972223" cy="449368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Насочена е към решаване на важен за обществото проблем на  предучилищното и училищното образование на децата у нас – създаване на равни възможности и на подходяща, благоприятна, и предразполагаща среда  за пълноценното им развитие;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Отчита </a:t>
            </a:r>
            <a:r>
              <a:rPr lang="bg-BG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аналитично и критично количествените </a:t>
            </a:r>
            <a:r>
              <a:rPr lang="bg-BG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 от първия й етап и поставя  цели и задачи за периода  2020-2022 г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200" b="1" dirty="0"/>
              <a:t> </a:t>
            </a:r>
            <a:r>
              <a:rPr lang="ru-RU" sz="2200" b="1" dirty="0" err="1"/>
              <a:t>Дефинира</a:t>
            </a:r>
            <a:r>
              <a:rPr lang="ru-RU" sz="2200" b="1" dirty="0"/>
              <a:t> необходимите мерки, дейности и задължения на всички заинтересувани страни  по веригата : областна управа, общини, областни, регионални и общински центрове за управление на образованието, директори, учители.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58A91D-1473-FD5A-E83A-81CB03A77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78" y="150732"/>
            <a:ext cx="1264372" cy="132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mage result for ÑÐµÐ½ÑÑÑ Ð·Ð° Ð¸Ð·ÑÐ»ÐµÐ´Ð²Ð°Ð½Ð¸Ñ Ð¸ Ð°Ð½Ð°Ð»Ð¸Ð·Ð¸">
            <a:extLst>
              <a:ext uri="{FF2B5EF4-FFF2-40B4-BE49-F238E27FC236}">
                <a16:creationId xmlns:a16="http://schemas.microsoft.com/office/drawing/2014/main" id="{6D7DD8BE-2657-E5F7-BC4B-F1E6E5620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8" y="165386"/>
            <a:ext cx="1249651" cy="122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45D700-955E-964A-F718-996CC5212D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3" y="124500"/>
            <a:ext cx="1739489" cy="13260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5673009-4811-49F9-AA46-E380EA6D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68375"/>
            <a:ext cx="10307783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BG05SFOP001-2.025-0006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към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Оперативна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изпълняван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 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Центъра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изследвания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</a:t>
            </a:r>
            <a:r>
              <a:rPr lang="en-US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(ЦИА) </a:t>
            </a:r>
          </a:p>
        </p:txBody>
      </p:sp>
      <p:pic>
        <p:nvPicPr>
          <p:cNvPr id="11" name="Graphic 10" descr="Badge Follow with solid fill">
            <a:extLst>
              <a:ext uri="{FF2B5EF4-FFF2-40B4-BE49-F238E27FC236}">
                <a16:creationId xmlns:a16="http://schemas.microsoft.com/office/drawing/2014/main" id="{97CD17F2-457A-37F7-620D-DA4540C9534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715" y="15210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8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1425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Областна стратегия за подкрепа за личностно развитие  на децата и учениците в Софийска област (2020 – 2022)</vt:lpstr>
      <vt:lpstr>документ за анализ</vt:lpstr>
      <vt:lpstr>ОБЛАСТНА стратегия за ПОДКРЕПА на личностно развитие на децата и учениците в СофиЙска област  (2020-2022)</vt:lpstr>
      <vt:lpstr>Екосистема на участниците в процеса на реализация на Стратегията </vt:lpstr>
      <vt:lpstr>Преглед на наличните документи по общини</vt:lpstr>
      <vt:lpstr>Преглед на наличните документи по училища</vt:lpstr>
      <vt:lpstr> Пример: Община Ихтиман</vt:lpstr>
      <vt:lpstr>Силни страни на Стратегията</vt:lpstr>
      <vt:lpstr>Силни страни на Стратегията</vt:lpstr>
      <vt:lpstr>Слаби страни на Стратегията</vt:lpstr>
      <vt:lpstr>Слаби страни на Стратегията</vt:lpstr>
      <vt:lpstr>Слаби страни на Стратегията</vt:lpstr>
      <vt:lpstr>Препоръки</vt:lpstr>
      <vt:lpstr>Препоръки</vt:lpstr>
      <vt:lpstr>Благодаря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 стратегия за развитие….</dc:title>
  <dc:creator>Antoniya Baltova</dc:creator>
  <cp:lastModifiedBy>Boryana Nikolova-Damyanova</cp:lastModifiedBy>
  <cp:revision>78</cp:revision>
  <dcterms:created xsi:type="dcterms:W3CDTF">2023-02-27T14:12:50Z</dcterms:created>
  <dcterms:modified xsi:type="dcterms:W3CDTF">2023-04-12T20:46:29Z</dcterms:modified>
</cp:coreProperties>
</file>