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notesMasterIdLst>
    <p:notesMasterId r:id="rId32"/>
  </p:notesMasterIdLst>
  <p:handoutMasterIdLst>
    <p:handoutMasterId r:id="rId33"/>
  </p:handoutMasterIdLst>
  <p:sldIdLst>
    <p:sldId id="283" r:id="rId3"/>
    <p:sldId id="296" r:id="rId4"/>
    <p:sldId id="289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1" r:id="rId29"/>
    <p:sldId id="322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wdeaner" initials="" lastIdx="9" clrIdx="0"/>
  <p:cmAuthor id="1" name="Kister, Merlin D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22"/>
    <a:srgbClr val="B4BABD"/>
    <a:srgbClr val="D7DF23"/>
    <a:srgbClr val="8DC63F"/>
    <a:srgbClr val="F37021"/>
    <a:srgbClr val="0071C5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9700" autoAdjust="0"/>
  </p:normalViewPr>
  <p:slideViewPr>
    <p:cSldViewPr snapToGrid="0">
      <p:cViewPr>
        <p:scale>
          <a:sx n="80" d="100"/>
          <a:sy n="80" d="100"/>
        </p:scale>
        <p:origin x="-346" y="461"/>
      </p:cViewPr>
      <p:guideLst>
        <p:guide orient="horz" pos="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2057AD6-E327-4621-9EEC-22D04179CC68}" type="datetimeFigureOut">
              <a:rPr lang="en-US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CAD7E16-27BF-4882-BBFB-C02809339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7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3F249564-C399-4940-B5BE-BE321D00C320}" type="datetimeFigureOut">
              <a:rPr lang="en-US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7A86441-3920-42C2-9BBA-D60B25B2A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5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86441-3920-42C2-9BBA-D60B25B2AB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3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7988"/>
            <a:ext cx="82692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0" y="6596063"/>
            <a:ext cx="3603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BFE1420F-2D2E-46CC-848E-8BC814CC0830}" type="slidenum">
              <a:rPr lang="en-US" sz="8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8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2" name="Straight Connector 19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24998"/>
            <a:ext cx="6020027" cy="584775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353385"/>
            <a:ext cx="4466738" cy="933589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bg1"/>
                </a:solidFill>
                <a:latin typeface="Neo Sans Intel Medium"/>
                <a:cs typeface="Neo Sans Intel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0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9" name="Straight Connector 21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8" name="Straight Connector 14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838" y="301625"/>
            <a:ext cx="8683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 bwMode="auto">
          <a:xfrm>
            <a:off x="0" y="5794375"/>
            <a:ext cx="9144000" cy="10636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latin typeface="Neo Sans Intel" pitchFamily="34" charset="0"/>
              <a:cs typeface="Arial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8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0" name="Straight Connector 19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40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261399E-1D41-4125-B9D0-98B35ACEFB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tel_wht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/>
          <p:nvPr userDrawn="1"/>
        </p:nvSpPr>
        <p:spPr bwMode="auto">
          <a:xfrm>
            <a:off x="0" y="5794375"/>
            <a:ext cx="9144000" cy="10636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latin typeface="Neo Sans Inte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9" name="Straight Connector 16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8" name="Straight Connector 15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6063"/>
            <a:ext cx="307975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335B5781-7EE3-467D-A125-9F4A92A921DA}" type="slidenum">
              <a:rPr lang="en-US" sz="800">
                <a:solidFill>
                  <a:schemeClr val="bg1"/>
                </a:solidFill>
                <a:latin typeface="Neo Sans Intel"/>
                <a:ea typeface="Verdana" pitchFamily="34" charset="0"/>
                <a:cs typeface="Neo Sans Intel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  <p:pic>
        <p:nvPicPr>
          <p:cNvPr id="9" name="Picture 10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6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5" name="Straight Connector 17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0" y="6596063"/>
            <a:ext cx="307975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EDAA1CFF-BABC-4FB5-A9A6-4EE3237B016A}" type="slidenum">
              <a:rPr lang="en-US" sz="800">
                <a:solidFill>
                  <a:schemeClr val="bg1"/>
                </a:solidFill>
                <a:latin typeface="Neo Sans Intel"/>
                <a:ea typeface="Verdana" pitchFamily="34" charset="0"/>
                <a:cs typeface="Neo Sans Intel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  <p:pic>
        <p:nvPicPr>
          <p:cNvPr id="10" name="Picture 18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3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6" name="Straight Connector 24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Covers-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600"/>
            <a:ext cx="82565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0" y="6596063"/>
            <a:ext cx="3603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26553FE0-45CB-4A4C-BCE9-022345B8D84F}" type="slidenum">
              <a:rPr lang="en-US" sz="8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8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4" name="Straight Connector 19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363972"/>
            <a:ext cx="6020027" cy="584775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3264183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6" name="Picture 9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0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2" name="Straight Connector 21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5" name="Picture 8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1" name="Straight Connector 14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8EB6AAE-6481-4343-962F-D3A1CCD0E6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838" y="301625"/>
            <a:ext cx="8683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 bwMode="auto">
          <a:xfrm>
            <a:off x="0" y="5794375"/>
            <a:ext cx="9144000" cy="10636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latin typeface="Neo Sans Intel" pitchFamily="34" charset="0"/>
              <a:cs typeface="Arial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8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0" name="Straight Connector 19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40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261399E-1D41-4125-B9D0-98B35ACEFB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s-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0063"/>
            <a:ext cx="83423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0" y="6596063"/>
            <a:ext cx="3603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6274648C-C5FE-4F6E-A9C8-1FA472BD1B88}" type="slidenum">
              <a:rPr lang="en-US" sz="8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2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4" name="Straight Connector 23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782553"/>
            <a:ext cx="6754008" cy="584775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3750107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Covers-0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325"/>
            <a:ext cx="84947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0" y="6596063"/>
            <a:ext cx="3603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BA008559-F3BA-4A7A-ABE6-87FC75CE0C51}" type="slidenum">
              <a:rPr lang="en-US" sz="8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3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4" name="Straight Connector 24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2727579"/>
            <a:ext cx="6020027" cy="584775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3649814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 b="0" i="0">
                <a:solidFill>
                  <a:schemeClr val="bg1"/>
                </a:solidFill>
                <a:latin typeface="Neo Sans Intel Medium"/>
                <a:cs typeface="Neo Sans Intel Medium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02B86A9-24E9-4927-B954-E23B8CE661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8EB6AAE-6481-4343-962F-D3A1CCD0E6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5842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3840E94-04B1-4CA4-91F7-6C73158E31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5" name="TextBox 7"/>
          <p:cNvSpPr txBox="1"/>
          <p:nvPr userDrawn="1"/>
        </p:nvSpPr>
        <p:spPr>
          <a:xfrm>
            <a:off x="0" y="6596063"/>
            <a:ext cx="307975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335B5781-7EE3-467D-A125-9F4A92A921DA}" type="slidenum">
              <a:rPr lang="en-US" sz="800">
                <a:solidFill>
                  <a:schemeClr val="bg1"/>
                </a:solidFill>
                <a:latin typeface="Neo Sans Intel"/>
                <a:ea typeface="Verdana" pitchFamily="34" charset="0"/>
                <a:cs typeface="Neo Sans Intel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6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2" name="Straight Connector 17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0" y="6596063"/>
            <a:ext cx="307975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EDAA1CFF-BABC-4FB5-A9A6-4EE3237B016A}" type="slidenum">
              <a:rPr lang="en-US" sz="800">
                <a:solidFill>
                  <a:schemeClr val="bg1"/>
                </a:solidFill>
                <a:latin typeface="Neo Sans Intel"/>
                <a:ea typeface="Verdana" pitchFamily="34" charset="0"/>
                <a:cs typeface="Neo Sans Intel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  <p:pic>
        <p:nvPicPr>
          <p:cNvPr id="7" name="Picture 18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6369050"/>
            <a:ext cx="982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6197600"/>
            <a:ext cx="5508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6292850"/>
            <a:ext cx="1314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488" y="6303963"/>
            <a:ext cx="99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3"/>
          <p:cNvSpPr txBox="1"/>
          <p:nvPr userDrawn="1"/>
        </p:nvSpPr>
        <p:spPr>
          <a:xfrm>
            <a:off x="34925" y="6310313"/>
            <a:ext cx="1735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Neo Sans Intel" pitchFamily="34" charset="0"/>
              </a:rPr>
              <a:t>2012 Intel Educator Academy EMEA</a:t>
            </a:r>
          </a:p>
        </p:txBody>
      </p:sp>
      <p:cxnSp>
        <p:nvCxnSpPr>
          <p:cNvPr id="13" name="Straight Connector 24"/>
          <p:cNvCxnSpPr/>
          <p:nvPr userDrawn="1"/>
        </p:nvCxnSpPr>
        <p:spPr bwMode="auto">
          <a:xfrm>
            <a:off x="0" y="6246813"/>
            <a:ext cx="91440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9575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8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6063"/>
            <a:ext cx="32543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90601490-18A2-4FA3-A157-D09CD16EBCC7}" type="slidenum">
              <a:rPr lang="en-US" sz="800">
                <a:solidFill>
                  <a:schemeClr val="bg1"/>
                </a:solidFill>
                <a:latin typeface="Neo Sans Intel"/>
                <a:ea typeface="Verdana" pitchFamily="34" charset="0"/>
                <a:cs typeface="Neo Sans Intel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Neo Sans Intel"/>
          <a:ea typeface="Neo Sans Intel"/>
          <a:cs typeface="Neo Sans Inte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Neo Sans Intel"/>
          <a:ea typeface="Neo Sans Intel"/>
          <a:cs typeface="Neo Sans Intel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Neo Sans Intel"/>
          <a:ea typeface="Neo Sans Intel"/>
          <a:cs typeface="Neo Sans Intel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Neo Sans Intel"/>
          <a:ea typeface="Neo Sans Intel"/>
          <a:cs typeface="Neo Sans Intel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Neo Sans Intel"/>
          <a:ea typeface="Neo Sans Intel"/>
          <a:cs typeface="Neo Sans Intel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2400">
          <a:solidFill>
            <a:schemeClr val="tx1"/>
          </a:solidFill>
          <a:latin typeface="Neo Sans Intel"/>
          <a:ea typeface="Neo Sans Intel"/>
          <a:cs typeface="Neo Sans Intel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200">
          <a:solidFill>
            <a:schemeClr val="tx1"/>
          </a:solidFill>
          <a:latin typeface="Neo Sans Intel"/>
          <a:ea typeface="Neo Sans Intel"/>
          <a:cs typeface="Neo Sans Intel"/>
        </a:defRPr>
      </a:lvl2pPr>
      <a:lvl3pPr marL="4143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/>
        <a:buChar char="–"/>
        <a:defRPr sz="2000">
          <a:solidFill>
            <a:schemeClr val="tx1"/>
          </a:solidFill>
          <a:latin typeface="Neo Sans Intel"/>
          <a:ea typeface="Neo Sans Intel"/>
          <a:cs typeface="Neo Sans Intel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Neo Sans Intel"/>
        <a:buChar char="–"/>
        <a:defRPr>
          <a:solidFill>
            <a:schemeClr val="tx1"/>
          </a:solidFill>
          <a:latin typeface="Neo Sans Intel"/>
          <a:ea typeface="Neo Sans Intel"/>
          <a:cs typeface="Neo Sans Intel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Neo Sans Intel"/>
          <a:ea typeface="Neo Sans Intel"/>
          <a:cs typeface="Neo Sans Intel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Neo Sans Intel"/>
                <a:cs typeface="Neo Sans Intel"/>
              </a:rPr>
              <a:t>INTEL 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96063"/>
            <a:ext cx="32543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90601490-18A2-4FA3-A157-D09CD16EBCC7}" type="slidenum">
              <a:rPr lang="en-US" sz="800">
                <a:solidFill>
                  <a:schemeClr val="bg1"/>
                </a:solidFill>
                <a:latin typeface="Neo Sans Intel"/>
                <a:ea typeface="Verdana" pitchFamily="34" charset="0"/>
                <a:cs typeface="Neo Sans Intel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3.bp.blogspot.com/-QVTtryT1ht4/TZ3CnRmIUDI/AAAAAAAAAFk/5R-fkM8yt8o/s1600/scientist_girl.jpg&amp;imgrefurl=http://carolzone87.blogspot.com/2011/04/from-dream-to-job.html&amp;usg=__UmDMayTpSsikrQZkWxEnQaeyB-c=&amp;h=600&amp;w=600&amp;sz=54&amp;hl=pt-PT&amp;start=44&amp;sig2=HBNtLMqWT9vyVHK2IOlZJw&amp;zoom=1&amp;tbnid=9EkQY8kgGcI1yM:&amp;tbnh=135&amp;tbnw=135&amp;ei=d15cULn3MsGKhQfm4ICQDg&amp;prev=/search?q=scientist&amp;start=40&amp;hl=pt-PT&amp;sa=N&amp;rls=com.microsoft:*&amp;tbm=isch&amp;prmd=ivns&amp;itbs=1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google.com/imgres?imgurl=http://www.shapewear.com/storage/Yummie%20Tummie%20Cartoon%20Model&amp;imgrefurl=http://www.shapewear.com/yummie-tummie/?currentPage=2&amp;usg=__ren4XhsoNp3coqEe7hk9lkodsOQ=&amp;h=391&amp;w=333&amp;sz=10&amp;hl=pt-PT&amp;start=4&amp;sig2=82Ol-M20mllD4lcmvsH8aA&amp;zoom=1&amp;tbnid=6h3hcB94O6AutM:&amp;tbnh=123&amp;tbnw=105&amp;ei=4F5cUJLIB8eWhQe_ooC4DQ&amp;prev=/search?q=model+cartoon&amp;hl=pt-PT&amp;sa=X&amp;rls=com.microsoft:*&amp;tbm=isch&amp;prmd=ivns&amp;itbs=1" TargetMode="External"/><Relationship Id="rId2" Type="http://schemas.openxmlformats.org/officeDocument/2006/relationships/hyperlink" Target="http://www.google.com/imgres?imgurl=http://4.bp.blogspot.com/-gftObp4-7S4/TV4CQ03QFEI/AAAAAAAACkc/PDA7IssmKrU/s1600/scientist.jpg&amp;imgrefurl=http://pballew.blogspot.com/2011/02/how-term-scientist-came-to-be.html&amp;usg=__75doQwLZ0_oSyzz9ZH7duiaS4-E=&amp;h=720&amp;w=421&amp;sz=15&amp;hl=pt-PT&amp;start=1&amp;sig2=oV1B04FBQ9ilU6HSceXWfA&amp;zoom=1&amp;tbnid=z-DUn9SNNVb7pM:&amp;tbnh=140&amp;tbnw=82&amp;ei=CF5cUOn0HsK1hAfPvYCABA&amp;prev=/search?q=scientist&amp;hl=pt-PT&amp;sa=X&amp;rls=com.microsoft:*&amp;tbm=isch&amp;prmd=ivns&amp;itbs=1" TargetMode="Externa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google.com/imgres?imgurl=http://static3.depositphotos.com/1002806/153/v/450/dep_1531100-Scientist-with-Invention..jpg&amp;imgrefurl=http://depositphotos.com/1531100/stock-illustration-Scientist-with-Invention..html&amp;usg=__dxwLUSTjwkWC-dm5Jwxu9GQStTo=&amp;h=450&amp;w=365&amp;sz=50&amp;hl=pt-PT&amp;start=39&amp;sig2=yfOZYoFOAQkpfHXo5ff8OA&amp;zoom=1&amp;tbnid=KWy4K_wFmK307M:&amp;tbnh=127&amp;tbnw=103&amp;ei=OF5cUJyWL4u4hAeVxoGwAw&amp;prev=/search?q=scientist&amp;start=20&amp;hl=pt-PT&amp;sa=N&amp;rls=com.microsoft:*&amp;tbm=isch&amp;prmd=ivns&amp;itbs=1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www.google.com/imgres?imgurl=http://www.zerozero.pt/img/jogadores/83/9683_ori_cristiano_ronaldo.jpg&amp;imgrefurl=http://www.zerozero.pt/foto.php?id=9683&amp;usg=__UuxGPTvkl8CocD4IPtULIM73RT0=&amp;h=449&amp;w=300&amp;sz=44&amp;hl=pt-PT&amp;start=10&amp;sig2=U0zuZq19pi37SenKrivcSQ&amp;zoom=1&amp;tbnid=gKficF2GTNdyhM:&amp;tbnh=127&amp;tbnw=85&amp;ei=sl5cUIGVM4ezhAekvYDwBA&amp;prev=/search?q=cristiano+ronaldo&amp;hl=pt-PT&amp;sa=X&amp;rls=com.microsoft:*&amp;tbm=isch&amp;prmd=ivnsuo&amp;itbs=1" TargetMode="External"/><Relationship Id="rId4" Type="http://schemas.openxmlformats.org/officeDocument/2006/relationships/hyperlink" Target="http://www.google.com/imgres?imgurl=https://upload.wikimedia.org/wikipedia/commons/9/9b/Mad_scientist_transparent_background.svg&amp;imgrefurl=https://commons.wikimedia.org/wiki/File:Mad_scientist_transparent_background.svg&amp;usg=__S3XjWeCPniElGH7CSzXAcNikoWY=&amp;h=640&amp;w=684&amp;sz=44&amp;hl=pt-PT&amp;start=9&amp;sig2=Qrp-h91CyRfYZLhD_PvcMQ&amp;zoom=1&amp;tbnid=i4iMmXV_iNX7uM:&amp;tbnh=130&amp;tbnw=139&amp;ei=CF5cUOn0HsK1hAfPvYCABA&amp;prev=/search?q=scientist&amp;hl=pt-PT&amp;sa=X&amp;rls=com.microsoft:*&amp;tbm=isch&amp;prmd=ivns&amp;itbs=1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www.google.com/imgres?imgurl=http://www.dreamstime.com/cartoon-artist/ai-thumb5316049.jpg&amp;imgrefurl=http://www.dreamstime.com/royalty-free-stock-images-cartoon-artist-ai-image5316049&amp;usg=__QzOXENhKnw48u2JZ3te789PR3UY=&amp;h=450&amp;w=381&amp;sz=30&amp;hl=pt-PT&amp;start=13&amp;sig2=hs-VsSNxBRAWeQeOUlSbkA&amp;zoom=1&amp;tbnid=nymydwUhUZR46M:&amp;tbnh=127&amp;tbnw=108&amp;ei=_15cUM-mDoa3hQft0oD4CA&amp;prev=/search?q=artist+cartoon&amp;hl=pt-PT&amp;sa=X&amp;rls=com.microsoft:*&amp;tbm=isch&amp;prmd=ivns&amp;itbs=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/imgres?imgurl=http://madmikesamerica.com/wp-content/uploads/2012/03/beautyofscience.jpg&amp;imgrefurl=http://madmikesamerica.com/2012/03/the-unimaginable-beauty-of-science/&amp;usg=__9fG3zxdWKd5SjE_Vi9qjkqWSJRg=&amp;h=519&amp;w=585&amp;sz=57&amp;hl=pt-PT&amp;start=4&amp;sig2=V9S9uLsQuPHHApWVuNOviA&amp;zoom=1&amp;tbnid=VinLRWgZ5scSsM:&amp;tbnh=120&amp;tbnw=135&amp;ei=bl9cUIyjMIfBhAff6ICoBQ&amp;prev=/search?q=beauty+of+science&amp;hl=pt-PT&amp;sa=X&amp;rls=com.microsoft:*&amp;tbm=isch&amp;prmd=ivns&amp;itbs=1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prima-ks.com/repository/images/inovacion_img.gif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imgres?imgurl=http://put.edidomus.it/domus/binaries/imagedata/big_331026_5767_01_LeveninWater_web1.jpg&amp;imgrefurl=http://www.domusweb.it/en/news/beauty-in-science/&amp;usg=___n07OgOZa9V-sXZDbnCekF-cZEo=&amp;h=628&amp;w=960&amp;sz=98&amp;hl=pt-PT&amp;start=14&amp;sig2=7HWIH2NesTXzjOnfCrtHbg&amp;zoom=1&amp;tbnid=U3RSa7uZIIebAM:&amp;tbnh=97&amp;tbnw=148&amp;ei=bl9cUIyjMIfBhAff6ICoBQ&amp;prev=/search?q=beauty+of+science&amp;hl=pt-PT&amp;sa=X&amp;rls=com.microsoft:*&amp;tbm=isch&amp;prmd=ivns&amp;itbs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lifelong-learning-policy/doc42_en.htm" TargetMode="External"/><Relationship Id="rId2" Type="http://schemas.openxmlformats.org/officeDocument/2006/relationships/hyperlink" Target="http://www.cedefop.europa.eu/EN/about-cedefop/networks/skillsnet/index.aspx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wmf"/><Relationship Id="rId5" Type="http://schemas.openxmlformats.org/officeDocument/2006/relationships/hyperlink" Target="http://www.oecd.org/department/0,3355,en_2649_33927_1_1_1_1_1,00.html" TargetMode="External"/><Relationship Id="rId4" Type="http://schemas.openxmlformats.org/officeDocument/2006/relationships/hyperlink" Target="http://www.ilo.org/skills/lang--en/index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mployment_social/esf/index_en.htm" TargetMode="External"/><Relationship Id="rId2" Type="http://schemas.openxmlformats.org/officeDocument/2006/relationships/hyperlink" Target="http://ec.europa.eu/education/lifelong-learning-policy/doc44_en.htm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wmf"/><Relationship Id="rId5" Type="http://schemas.openxmlformats.org/officeDocument/2006/relationships/hyperlink" Target="http://ec.europa.eu/education/higher-education/doc1261_en.htm" TargetMode="External"/><Relationship Id="rId4" Type="http://schemas.openxmlformats.org/officeDocument/2006/relationships/hyperlink" Target="http://ec.europa.eu/education/lifelong-learning-programme/doc78_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horizon2020/index_en.cfm?pg=h2020-documents" TargetMode="External"/><Relationship Id="rId2" Type="http://schemas.openxmlformats.org/officeDocument/2006/relationships/hyperlink" Target="http://ec.europa.eu/europe2020/europe-2020-in-a-nutshell/flagship-initiatives/index_en.htm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wmf"/><Relationship Id="rId5" Type="http://schemas.openxmlformats.org/officeDocument/2006/relationships/hyperlink" Target="http://ec.europa.eu/euraxess/pdf/research_policies/era-communication_en.pdf" TargetMode="External"/><Relationship Id="rId4" Type="http://schemas.openxmlformats.org/officeDocument/2006/relationships/hyperlink" Target="http://ec.europa.eu/research/era/index_en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ec.europa.eu/regional_policy/information/brochures/index_en.cfm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www.inforegio.europa.eu/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>
          <a:xfrm>
            <a:off x="242888" y="2138859"/>
            <a:ext cx="4376198" cy="15388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70C0"/>
                </a:solidFill>
              </a:rPr>
              <a:t>SE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Science workshop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000" dirty="0" smtClean="0">
              <a:solidFill>
                <a:schemeClr val="accent1"/>
              </a:solidFill>
            </a:endParaRPr>
          </a:p>
        </p:txBody>
      </p:sp>
      <p:sp>
        <p:nvSpPr>
          <p:cNvPr id="18434" name="Subtitle 5"/>
          <p:cNvSpPr>
            <a:spLocks noGrp="1"/>
          </p:cNvSpPr>
          <p:nvPr>
            <p:ph type="subTitle" idx="1"/>
          </p:nvPr>
        </p:nvSpPr>
        <p:spPr>
          <a:xfrm>
            <a:off x="2378075" y="4349750"/>
            <a:ext cx="4467225" cy="121126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800" i="1" dirty="0" smtClean="0">
                <a:latin typeface="Miriam" pitchFamily="34" charset="-79"/>
                <a:cs typeface="Miriam" pitchFamily="34" charset="-79"/>
              </a:rPr>
              <a:t>Ana Maria Costa </a:t>
            </a:r>
            <a:r>
              <a:rPr lang="en-US" sz="3800" i="1" dirty="0" err="1" smtClean="0">
                <a:latin typeface="Miriam" pitchFamily="34" charset="-79"/>
                <a:cs typeface="Miriam" pitchFamily="34" charset="-79"/>
              </a:rPr>
              <a:t>Freitas</a:t>
            </a:r>
            <a:endParaRPr lang="en-US" sz="3800" i="1" dirty="0" smtClean="0">
              <a:latin typeface="Miriam" pitchFamily="34" charset="-79"/>
              <a:cs typeface="Miriam" pitchFamily="34" charset="-79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dirty="0" smtClean="0">
                <a:latin typeface="Neo Sans Intel"/>
              </a:rPr>
              <a:t>Advisor / European Commission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dirty="0" smtClean="0">
                <a:latin typeface="Neo Sans Intel"/>
              </a:rPr>
              <a:t>BEPA/CSA 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Neo Sans Intel"/>
              </a:rPr>
              <a:t>September, 24  2013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Challenges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800100" y="1172688"/>
            <a:ext cx="7543800" cy="3886200"/>
          </a:xfrm>
        </p:spPr>
        <p:txBody>
          <a:bodyPr/>
          <a:lstStyle/>
          <a:p>
            <a:pPr marL="457200" indent="-457200"/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By 2020:</a:t>
            </a:r>
          </a:p>
          <a:p>
            <a:pPr marL="457200" indent="-457200" algn="just"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 early school leaving to 10% from the current 15%;</a:t>
            </a:r>
          </a:p>
          <a:p>
            <a:pPr marL="457200" indent="-457200" algn="just"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the share of young Europeans having successfully completed higher education from 31% to at least 40%.</a:t>
            </a:r>
          </a:p>
          <a:p>
            <a:pPr marL="457200" indent="-457200" algn="just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2005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Eurobarometer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study on “Europeans, Science and Technology” reports that only 15% of Europeans are satisfied with the quality of science classes in school.</a:t>
            </a:r>
          </a:p>
          <a:p>
            <a:pPr marL="457200" indent="-457200" algn="just"/>
            <a:endParaRPr lang="pt-PT" sz="2000" dirty="0" smtClean="0">
              <a:solidFill>
                <a:srgbClr val="0F5494"/>
              </a:solidFill>
            </a:endParaRPr>
          </a:p>
          <a:p>
            <a:pPr marL="0" indent="0" algn="just" eaLnBrk="1" hangingPunct="1">
              <a:buNone/>
            </a:pPr>
            <a:endParaRPr lang="en-US" sz="2000" dirty="0" smtClean="0">
              <a:latin typeface="Neo Sans Intel Medium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2000" b="1" dirty="0" smtClean="0"/>
              <a:t>Educational </a:t>
            </a:r>
            <a:r>
              <a:rPr lang="en-US" sz="2000" b="1" dirty="0" smtClean="0">
                <a:solidFill>
                  <a:srgbClr val="C00000"/>
                </a:solidFill>
              </a:rPr>
              <a:t>QUALITY</a:t>
            </a:r>
            <a:r>
              <a:rPr lang="en-US" sz="2000" b="1" dirty="0" smtClean="0"/>
              <a:t>, rather than mere school attainment, is strongly related to the distribution of income and to the economic growth. </a:t>
            </a:r>
          </a:p>
          <a:p>
            <a:pPr marL="457200" indent="-457200"/>
            <a:r>
              <a:rPr lang="en-US" sz="2000" b="1" dirty="0" smtClean="0"/>
              <a:t>Promoting excellence in  education includes:</a:t>
            </a:r>
          </a:p>
          <a:p>
            <a:pPr marL="876300" lvl="1" indent="-419100"/>
            <a:r>
              <a:rPr lang="en-US" sz="2000" b="1" dirty="0" smtClean="0">
                <a:solidFill>
                  <a:schemeClr val="tx1"/>
                </a:solidFill>
              </a:rPr>
              <a:t>improving the relevance of </a:t>
            </a:r>
            <a:r>
              <a:rPr lang="en-US" sz="2000" b="1" dirty="0" err="1" smtClean="0">
                <a:solidFill>
                  <a:srgbClr val="C00000"/>
                </a:solidFill>
              </a:rPr>
              <a:t>programmes</a:t>
            </a:r>
            <a:r>
              <a:rPr lang="en-US" sz="2000" b="1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err="1" smtClean="0">
                <a:solidFill>
                  <a:srgbClr val="C00000"/>
                </a:solidFill>
              </a:rPr>
              <a:t>labour</a:t>
            </a:r>
            <a:r>
              <a:rPr lang="en-US" sz="2000" b="1" dirty="0" smtClean="0">
                <a:solidFill>
                  <a:srgbClr val="C00000"/>
                </a:solidFill>
              </a:rPr>
              <a:t> market needs, </a:t>
            </a:r>
          </a:p>
          <a:p>
            <a:pPr marL="876300" lvl="1" indent="-419100"/>
            <a:r>
              <a:rPr lang="en-US" sz="2000" b="1" dirty="0" smtClean="0">
                <a:solidFill>
                  <a:schemeClr val="tx1"/>
                </a:solidFill>
              </a:rPr>
              <a:t>rewarding</a:t>
            </a:r>
            <a:r>
              <a:rPr lang="en-US" sz="2000" b="1" dirty="0" smtClean="0">
                <a:solidFill>
                  <a:srgbClr val="0F5494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excellent teaching, </a:t>
            </a:r>
          </a:p>
          <a:p>
            <a:pPr marL="876300" lvl="1" indent="-419100"/>
            <a:r>
              <a:rPr lang="en-US" sz="2000" b="1" dirty="0" smtClean="0">
                <a:solidFill>
                  <a:schemeClr val="tx1"/>
                </a:solidFill>
              </a:rPr>
              <a:t>increasing</a:t>
            </a:r>
            <a:r>
              <a:rPr lang="en-US" sz="2000" b="1" dirty="0" smtClean="0">
                <a:solidFill>
                  <a:srgbClr val="0F5494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flexibility in </a:t>
            </a:r>
            <a:r>
              <a:rPr lang="en-US" sz="2000" b="1" dirty="0" err="1" smtClean="0">
                <a:solidFill>
                  <a:srgbClr val="C00000"/>
                </a:solidFill>
              </a:rPr>
              <a:t>programmes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</a:p>
          <a:p>
            <a:pPr marL="876300" lvl="1" indent="-419100"/>
            <a:r>
              <a:rPr lang="en-US" sz="2000" b="1" dirty="0" smtClean="0">
                <a:solidFill>
                  <a:schemeClr val="tx1"/>
                </a:solidFill>
              </a:rPr>
              <a:t>encouraging</a:t>
            </a:r>
            <a:r>
              <a:rPr lang="en-US" sz="2000" b="1" dirty="0" smtClean="0">
                <a:solidFill>
                  <a:srgbClr val="0F5494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mobility and facilitating the cross-border </a:t>
            </a:r>
            <a:r>
              <a:rPr lang="en-US" sz="2000" b="1" dirty="0" smtClean="0">
                <a:solidFill>
                  <a:schemeClr val="tx1"/>
                </a:solidFill>
              </a:rPr>
              <a:t>dissemination of ideas and best practices.</a:t>
            </a:r>
          </a:p>
          <a:p>
            <a:pPr marL="876300" lvl="1" indent="-419100"/>
            <a:r>
              <a:rPr lang="en-US" sz="2000" b="1" dirty="0" smtClean="0">
                <a:solidFill>
                  <a:schemeClr val="tx1"/>
                </a:solidFill>
              </a:rPr>
              <a:t>Encourage young people to embrace a career in science and citizens to recognize the value of knowledge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Neo Sans Intel Medium"/>
                <a:ea typeface="Neo Sans Intel Medium"/>
                <a:cs typeface="Neo Sans Intel Medium"/>
              </a:rPr>
              <a:t> 	</a:t>
            </a: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In recent years, many studies have highlighted an alarming </a:t>
            </a:r>
            <a:r>
              <a:rPr lang="en-US" sz="2000" b="1" dirty="0" smtClean="0">
                <a:solidFill>
                  <a:srgbClr val="C00000"/>
                </a:solidFill>
              </a:rPr>
              <a:t>decline</a:t>
            </a:r>
            <a:r>
              <a:rPr lang="en-US" sz="2000" b="1" dirty="0" smtClean="0">
                <a:solidFill>
                  <a:srgbClr val="0F5494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in young people’s interest for key </a:t>
            </a:r>
            <a:r>
              <a:rPr lang="en-US" sz="2000" b="1" dirty="0" smtClean="0">
                <a:solidFill>
                  <a:srgbClr val="C00000"/>
                </a:solidFill>
              </a:rPr>
              <a:t>science studies and mathematics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and science as a whole in general.</a:t>
            </a: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Despite the numerous projects and actions that are being implemented to reverse this trend, the signs of </a:t>
            </a:r>
            <a:r>
              <a:rPr lang="en-US" sz="2000" b="1" dirty="0" smtClean="0">
                <a:solidFill>
                  <a:srgbClr val="C00000"/>
                </a:solidFill>
              </a:rPr>
              <a:t>improvement are still modest. </a:t>
            </a: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Unless more effective action is taken, Europe’s longer term </a:t>
            </a:r>
            <a:r>
              <a:rPr lang="en-US" sz="2000" b="1" dirty="0" smtClean="0">
                <a:solidFill>
                  <a:schemeClr val="accent1"/>
                </a:solidFill>
              </a:rPr>
              <a:t>capacity to innovate, and the quality of its research will </a:t>
            </a:r>
            <a:r>
              <a:rPr lang="pt-PT" sz="2000" b="1" dirty="0" err="1" smtClean="0">
                <a:solidFill>
                  <a:schemeClr val="accent1"/>
                </a:solidFill>
              </a:rPr>
              <a:t>also</a:t>
            </a:r>
            <a:r>
              <a:rPr lang="pt-PT" sz="2000" b="1" dirty="0" smtClean="0">
                <a:solidFill>
                  <a:schemeClr val="accent1"/>
                </a:solidFill>
              </a:rPr>
              <a:t> decline.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Neo Sans Intel Medium"/>
              <a:ea typeface="Neo Sans Intel Medium"/>
              <a:cs typeface="Neo Sans Intel Medium"/>
            </a:endParaRPr>
          </a:p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fact is when we ask young students what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they wish for the careers many, too many, of them answer: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artists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football players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models</a:t>
            </a:r>
          </a:p>
          <a:p>
            <a:pPr marL="457200" indent="-457200"/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perception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notion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777240" lvl="1" indent="-457200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easiest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way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money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effort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!”</a:t>
            </a:r>
          </a:p>
          <a:p>
            <a:pPr marL="777240" lvl="1" indent="-457200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BUT….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/>
            <a:endParaRPr lang="pt-PT" sz="2000" dirty="0" smtClean="0">
              <a:solidFill>
                <a:srgbClr val="0F5494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000" dirty="0" smtClean="0">
                <a:latin typeface="Arial" pitchFamily="34" charset="0"/>
                <a:ea typeface="Neo Sans Intel Medium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 perception of a scientist:</a:t>
            </a:r>
          </a:p>
          <a:p>
            <a:pPr marL="457200" indent="-457200"/>
            <a:endParaRPr lang="en-US" sz="2000" dirty="0" smtClean="0">
              <a:solidFill>
                <a:srgbClr val="0F5494"/>
              </a:solidFill>
            </a:endParaRPr>
          </a:p>
          <a:p>
            <a:pPr marL="457200" indent="-457200"/>
            <a:endParaRPr lang="en-US" sz="2000" dirty="0" smtClean="0">
              <a:solidFill>
                <a:srgbClr val="0F5494"/>
              </a:solidFill>
            </a:endParaRPr>
          </a:p>
          <a:p>
            <a:pPr marL="457200" indent="-457200"/>
            <a:endParaRPr lang="en-US" sz="2000" dirty="0" smtClean="0">
              <a:solidFill>
                <a:srgbClr val="0F5494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rgbClr val="0F5494"/>
                </a:solidFill>
              </a:rPr>
              <a:t>	</a:t>
            </a:r>
            <a:endParaRPr lang="pt-PT" sz="2000" dirty="0" smtClean="0">
              <a:solidFill>
                <a:srgbClr val="0F5494"/>
              </a:solidFill>
            </a:endParaRPr>
          </a:p>
          <a:p>
            <a:pPr marL="457200" indent="-457200"/>
            <a:endParaRPr lang="en-US" sz="2000" dirty="0" smtClean="0">
              <a:solidFill>
                <a:srgbClr val="0F5494"/>
              </a:solidFill>
            </a:endParaRPr>
          </a:p>
          <a:p>
            <a:pPr marL="457200" indent="-457200"/>
            <a:endParaRPr lang="en-US" sz="2000" dirty="0">
              <a:solidFill>
                <a:srgbClr val="0F5494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 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ootball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player or an artist: </a:t>
            </a:r>
            <a:endParaRPr lang="pt-P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31748" name="Picture 6" descr="ANd9GcQrpKDBOGyX00TsOBXzn1ccwrDSDj0s1qwYzN7ai0Rpz84b5PlYKeT86p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31" y="1881187"/>
            <a:ext cx="7810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ANd9GcTR7kcoLQZQhfFixYQjaztB2NrBweB88w8x8Jdg8ggZfA47ww__nf5OH2meO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2304" y="1928812"/>
            <a:ext cx="13239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ANd9GcTilBZZw_1LB5pqrBtorFQEmBmXIOmNcSw5kOsSFYL14nFffWa9q_bL1u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1669" y="1943099"/>
            <a:ext cx="9810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 descr="ANd9GcTneuMAdeMeH1DwVNuYqIvR288fFLwWBXyDyM_RoZb4SiFBIkcW8o-xvvmdP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8404" y="1966911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4" descr="ANd9GcRQ7kLjuVSllU7mVf5xvfUkoUSw2Jwhe_rt0FI80r9rpY0AwfS5x1Obu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9888" y="3578225"/>
            <a:ext cx="809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6" descr="ANd9GcSKQiR_rkZLqxm9xvBTy56gDIp3w6Kk5b5Y6mWDZA0w-YfYotpDBHzM-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6159" y="3597274"/>
            <a:ext cx="1000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8" descr="ANd9GcTE41zZG6x6y7PmrEvcopneXRsAidu_QxGbzaRKIJ4gm8JcRU_1qRz6M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1644" y="3597274"/>
            <a:ext cx="1028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705106" cy="4088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Neo Sans Intel Medium"/>
                <a:ea typeface="Neo Sans Intel Medium"/>
                <a:cs typeface="Neo Sans Intel Medium"/>
              </a:rPr>
              <a:t> 	</a:t>
            </a:r>
          </a:p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aim has to be changing this view and, at the same time encourage and attract them to the beauty of science </a:t>
            </a:r>
          </a:p>
          <a:p>
            <a:pPr marL="457200" indent="-457200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PT" sz="2000" dirty="0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PT" sz="2000" dirty="0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PT" sz="2000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to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thrill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curiosity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</a:t>
            </a:r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 CENTERS can play a major role! 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32772" name="Picture 13" descr="ANd9GcSjzo8OTYUp9rzhuASHmrLRLkSXS2_Pw-2yZnTW-bA4uB_D9e1twYArZ_8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882" y="1979778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5" descr="ANd9GcQxTjIUksu8fNEsO26_hwUx1J5wOEgrkL873bU6lskdg4_ROpnnV4urdC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2574" y="2198853"/>
            <a:ext cx="1409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7" descr="Ver imagem em tamanho re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1975" y="2206790"/>
            <a:ext cx="1419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Neo Sans Intel Medium"/>
              <a:ea typeface="Neo Sans Intel Medium"/>
              <a:cs typeface="Neo Sans Intel Medium"/>
            </a:endParaRPr>
          </a:p>
          <a:p>
            <a:pPr marL="457200" indent="-457200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future  will require good scientific knowledge and an understanding of technology.</a:t>
            </a:r>
          </a:p>
          <a:p>
            <a:pPr marL="457200" indent="-457200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 literacy is important for understanding environmental, medical, economic and other issues that confront modern societies, which rely heavily on technological and scientific advances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457200" indent="-457200"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This is THE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CHALLENGE!</a:t>
            </a:r>
            <a:endParaRPr lang="pt-P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But it is not just about FIGURES!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Our aim has to be more and better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000" dirty="0" smtClean="0">
                <a:latin typeface="Neo Sans Intel Medium"/>
                <a:ea typeface="Neo Sans Intel Medium"/>
                <a:cs typeface="Neo Sans Intel Medium"/>
              </a:rPr>
              <a:t> </a:t>
            </a:r>
            <a:r>
              <a:rPr lang="pt-PT" b="1" dirty="0" smtClean="0">
                <a:solidFill>
                  <a:schemeClr val="tx1"/>
                </a:solidFill>
              </a:rPr>
              <a:t>New </a:t>
            </a:r>
            <a:r>
              <a:rPr lang="pt-PT" b="1" dirty="0" err="1" smtClean="0">
                <a:solidFill>
                  <a:schemeClr val="tx1"/>
                </a:solidFill>
              </a:rPr>
              <a:t>Skills</a:t>
            </a:r>
            <a:r>
              <a:rPr lang="pt-PT" b="1" dirty="0" smtClean="0">
                <a:solidFill>
                  <a:schemeClr val="tx1"/>
                </a:solidFill>
              </a:rPr>
              <a:t> for </a:t>
            </a:r>
            <a:r>
              <a:rPr lang="pt-PT" b="1" dirty="0" err="1" smtClean="0">
                <a:solidFill>
                  <a:schemeClr val="tx1"/>
                </a:solidFill>
              </a:rPr>
              <a:t>new</a:t>
            </a:r>
            <a:r>
              <a:rPr lang="pt-PT" b="1" dirty="0" smtClean="0">
                <a:solidFill>
                  <a:schemeClr val="tx1"/>
                </a:solidFill>
              </a:rPr>
              <a:t> Jobs sets out to:</a:t>
            </a:r>
          </a:p>
          <a:p>
            <a:pPr marL="457200" indent="-457200"/>
            <a:endParaRPr lang="pt-PT" b="1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Promote better anticipation of future skills needs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Develop better matching between skills and </a:t>
            </a:r>
            <a:r>
              <a:rPr lang="en-US" sz="2000" dirty="0" err="1" smtClean="0">
                <a:solidFill>
                  <a:schemeClr val="tx1"/>
                </a:solidFill>
              </a:rPr>
              <a:t>labour</a:t>
            </a:r>
            <a:r>
              <a:rPr lang="en-US" sz="2000" dirty="0" smtClean="0">
                <a:solidFill>
                  <a:schemeClr val="tx1"/>
                </a:solidFill>
              </a:rPr>
              <a:t> market needs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Bridge the gap between the worlds of education and work.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Industry, as a main Stakeholder, plays an important role!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2400" dirty="0" smtClean="0"/>
              <a:t>New </a:t>
            </a:r>
            <a:r>
              <a:rPr lang="pt-PT" sz="2400" dirty="0" err="1" smtClean="0"/>
              <a:t>skills</a:t>
            </a:r>
            <a:r>
              <a:rPr lang="pt-PT" sz="2400" dirty="0" smtClean="0"/>
              <a:t> for </a:t>
            </a:r>
            <a:r>
              <a:rPr lang="pt-PT" sz="2400" dirty="0" err="1" smtClean="0"/>
              <a:t>new</a:t>
            </a:r>
            <a:r>
              <a:rPr lang="pt-PT" sz="2400" dirty="0" smtClean="0"/>
              <a:t> Jobs </a:t>
            </a:r>
            <a:br>
              <a:rPr lang="pt-PT" sz="2400" dirty="0" smtClean="0"/>
            </a:br>
            <a:r>
              <a:rPr lang="pt-PT" sz="2400" dirty="0" err="1" smtClean="0"/>
              <a:t>Practical</a:t>
            </a:r>
            <a:r>
              <a:rPr lang="pt-PT" sz="2400" dirty="0" smtClean="0"/>
              <a:t> </a:t>
            </a:r>
            <a:r>
              <a:rPr lang="pt-PT" sz="2400" dirty="0" err="1" smtClean="0"/>
              <a:t>measures</a:t>
            </a:r>
            <a:r>
              <a:rPr lang="pt-PT" sz="2400" dirty="0" smtClean="0"/>
              <a:t> </a:t>
            </a:r>
            <a:r>
              <a:rPr lang="pt-PT" sz="2400" dirty="0" err="1" smtClean="0"/>
              <a:t>includes</a:t>
            </a:r>
            <a:r>
              <a:rPr lang="pt-PT" sz="2400" dirty="0" smtClean="0"/>
              <a:t>:</a:t>
            </a:r>
            <a:endParaRPr lang="en-US" sz="2400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800100" y="994558"/>
            <a:ext cx="7543800" cy="3886200"/>
          </a:xfrm>
        </p:spPr>
        <p:txBody>
          <a:bodyPr/>
          <a:lstStyle/>
          <a:p>
            <a:pPr marL="457200" indent="-457200">
              <a:buFontTx/>
              <a:buChar char="•"/>
            </a:pPr>
            <a:endParaRPr lang="en-US" sz="2000" dirty="0" smtClean="0">
              <a:solidFill>
                <a:srgbClr val="0F5494"/>
              </a:solidFill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Forecasts by the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European Centre for the Development of Vocational Training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emerging trends at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 and the development of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skills councils</a:t>
            </a: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European Framework for key competences for lifelong learning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Ongoing research with the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 ILO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OECD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 - Classification of European Skills/Competences, qualifications and Occupations – currently under development 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</a:pPr>
            <a:endParaRPr lang="pt-PT" sz="2000" dirty="0"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New skills for new Jobs </a:t>
            </a:r>
            <a:br>
              <a:rPr lang="pt-PT" sz="2400" smtClean="0"/>
            </a:br>
            <a:r>
              <a:rPr lang="pt-PT" sz="2400" smtClean="0"/>
              <a:t>Practical measures includes:</a:t>
            </a:r>
            <a:endParaRPr lang="en-US" sz="240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endParaRPr lang="en-US" sz="2000" dirty="0" smtClean="0">
              <a:latin typeface="Neo Sans Intel Medium"/>
              <a:ea typeface="Neo Sans Intel Medium"/>
              <a:cs typeface="Neo Sans Intel Medium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European Qualifications Framework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 funding-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European Social Fund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LLL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Programme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University-Business forum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encourages dialogue between business and education and training providers</a:t>
            </a:r>
          </a:p>
          <a:p>
            <a:pPr marL="457200" indent="-457200"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http://ec.europa.eu/social/main.jsp?catId=568</a:t>
            </a:r>
          </a:p>
          <a:p>
            <a:pPr marL="457200" indent="-457200" algn="just" eaLnBrk="1" hangingPunct="1">
              <a:spcBef>
                <a:spcPct val="0"/>
              </a:spcBef>
            </a:pPr>
            <a:endParaRPr lang="pt-PT" sz="2000" dirty="0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Foreword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00100" y="1255815"/>
            <a:ext cx="7543800" cy="3886200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</a:pPr>
            <a:endParaRPr lang="en-US" sz="2000" dirty="0" smtClean="0">
              <a:latin typeface="Neo Sans Intel Medium"/>
              <a:ea typeface="Neo Sans Intel Medium"/>
              <a:cs typeface="Neo Sans Intel Medium"/>
            </a:endParaRPr>
          </a:p>
          <a:p>
            <a:pPr algn="just" eaLnBrk="1" hangingPunct="1"/>
            <a:r>
              <a:rPr lang="en-US" sz="2800" dirty="0" smtClean="0">
                <a:latin typeface="Arial" pitchFamily="34" charset="0"/>
                <a:ea typeface="Neo Sans Intel Medium"/>
                <a:cs typeface="Arial" pitchFamily="34" charset="0"/>
              </a:rPr>
              <a:t>Several studies have make the evidence of the decrease of students enrollment and interest on following science and specially mathematics studies the base for following a </a:t>
            </a:r>
            <a:r>
              <a:rPr lang="en-US" sz="2800" dirty="0" err="1" smtClean="0">
                <a:latin typeface="Arial" pitchFamily="34" charset="0"/>
                <a:ea typeface="Neo Sans Intel Medium"/>
                <a:cs typeface="Arial" pitchFamily="34" charset="0"/>
              </a:rPr>
              <a:t>carreer</a:t>
            </a:r>
            <a:r>
              <a:rPr lang="en-US" sz="2800" dirty="0" smtClean="0">
                <a:latin typeface="Arial" pitchFamily="34" charset="0"/>
                <a:ea typeface="Neo Sans Intel Medium"/>
                <a:cs typeface="Arial" pitchFamily="34" charset="0"/>
              </a:rPr>
              <a:t> in science engineer and technology. </a:t>
            </a:r>
          </a:p>
          <a:p>
            <a:pPr marL="0" indent="0" algn="just" eaLnBrk="1" hangingPunct="1">
              <a:buNone/>
            </a:pPr>
            <a:endParaRPr lang="en-US" sz="2800" dirty="0" smtClean="0">
              <a:latin typeface="Arial" pitchFamily="34" charset="0"/>
              <a:ea typeface="Neo Sans Intel Medium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ea typeface="Neo Sans Intel Medium"/>
                <a:cs typeface="Arial" pitchFamily="34" charset="0"/>
              </a:rPr>
              <a:t>Several projects and initiatives have been adopted by the Commission to reverse this tendency.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Arial" pitchFamily="34" charset="0"/>
              <a:ea typeface="Neo Sans Intel Medium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ea typeface="Neo Sans Intel Medium"/>
                <a:cs typeface="Arial" pitchFamily="34" charset="0"/>
              </a:rPr>
              <a:t>In 2007 a group of experts appointed by the Commission prepared a report in which some main problems were considered: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Arial" pitchFamily="34" charset="0"/>
              <a:ea typeface="Neo Sans Intel Medium"/>
              <a:cs typeface="Arial" pitchFamily="34" charset="0"/>
            </a:endParaRPr>
          </a:p>
          <a:p>
            <a:pPr lvl="1" algn="just"/>
            <a:r>
              <a:rPr lang="en-US" sz="3200" dirty="0">
                <a:latin typeface="Arial" pitchFamily="34" charset="0"/>
                <a:ea typeface="Neo Sans Intel Medium"/>
                <a:cs typeface="Arial" pitchFamily="34" charset="0"/>
              </a:rPr>
              <a:t>P</a:t>
            </a:r>
            <a:r>
              <a:rPr lang="en-US" sz="3200" dirty="0" smtClean="0">
                <a:latin typeface="Arial" pitchFamily="34" charset="0"/>
                <a:ea typeface="Neo Sans Intel Medium"/>
                <a:cs typeface="Arial" pitchFamily="34" charset="0"/>
              </a:rPr>
              <a:t>roblems were pedagogic and related not only to the teaching methods but also to the teaching itself.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Agenda for new skills and jobs!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03263" y="700644"/>
            <a:ext cx="7543800" cy="3111335"/>
          </a:xfrm>
        </p:spPr>
        <p:txBody>
          <a:bodyPr/>
          <a:lstStyle/>
          <a:p>
            <a:pPr marL="457200" indent="-457200">
              <a:buFontTx/>
              <a:buChar char="•"/>
            </a:pPr>
            <a:endParaRPr lang="en-US" sz="2000" dirty="0" smtClean="0">
              <a:latin typeface="Neo Sans Intel Medium"/>
              <a:ea typeface="Neo Sans Intel Medium"/>
              <a:cs typeface="Neo Sans Intel Medium"/>
            </a:endParaRP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initiative is how the Commission will help the EU reach its employment target for 2020: 75% of the working-age population (20-64 years) in work!</a:t>
            </a:r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dirty="0" smtClean="0"/>
              <a:t> 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37892" name="Picture 2" descr="People waiting in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3065463"/>
            <a:ext cx="25717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111625" y="2854325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F5494"/>
                </a:solidFill>
                <a:latin typeface="Neo Sans Intel"/>
              </a:rPr>
              <a:t>The Commission has come forward with a set of concrete measures to boost jobs. </a:t>
            </a:r>
            <a:r>
              <a:rPr lang="en-US" sz="2000">
                <a:solidFill>
                  <a:srgbClr val="0F5494"/>
                </a:solidFill>
                <a:latin typeface="Neo Sans Intel"/>
              </a:rPr>
              <a:t>18/04/2012</a:t>
            </a:r>
            <a:endParaRPr lang="en-GB" sz="2000">
              <a:solidFill>
                <a:srgbClr val="0F5494"/>
              </a:solidFill>
              <a:latin typeface="Neo Sans Intel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73088" y="4991100"/>
            <a:ext cx="8177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http://ec.europa.eu/social/main.jsp?langId=en&amp;catId=958&amp;newsId=1270&amp;furtherNews=yes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to </a:t>
            </a:r>
            <a:r>
              <a:rPr lang="pt-PT" sz="2800" dirty="0" err="1" smtClean="0"/>
              <a:t>make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engagement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citizens</a:t>
            </a:r>
            <a:r>
              <a:rPr lang="pt-PT" sz="2800" dirty="0" smtClean="0"/>
              <a:t> a </a:t>
            </a:r>
            <a:r>
              <a:rPr lang="pt-PT" sz="2800" dirty="0" err="1" smtClean="0"/>
              <a:t>sucess</a:t>
            </a:r>
            <a:r>
              <a:rPr lang="pt-PT" sz="2800" dirty="0" smtClean="0"/>
              <a:t> </a:t>
            </a:r>
            <a:r>
              <a:rPr lang="pt-PT" sz="2800" dirty="0" err="1" smtClean="0"/>
              <a:t>story</a:t>
            </a:r>
            <a:r>
              <a:rPr lang="pt-PT" sz="2800" dirty="0" smtClean="0"/>
              <a:t> for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regions</a:t>
            </a:r>
            <a:r>
              <a:rPr lang="pt-PT" sz="2800" dirty="0" smtClean="0"/>
              <a:t>?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181134"/>
            <a:ext cx="7790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dirty="0"/>
              <a:t>The welfare of modern society depends to a large extent on the continuous advancement of scientific knowledge, the development of technical and practical knowhow and the fostering of entrepreneurial spirit. </a:t>
            </a:r>
            <a:endParaRPr lang="en-GB" sz="2000" dirty="0" smtClean="0"/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dirty="0"/>
              <a:t>Extraordinary advances have taken place in science and new technologies in the last </a:t>
            </a:r>
            <a:r>
              <a:rPr lang="en-GB" sz="2000" dirty="0" smtClean="0"/>
              <a:t>decades.</a:t>
            </a:r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dirty="0"/>
              <a:t>These developments offer new opportunities to tackle major societal challenges; enhance economic prosperity and a fair distribution of wealth for all members of society; address climate change, energy and resource scarcity; stimulating advances in healthcare and reducing the impact of aging societies, and many other potential benefits. </a:t>
            </a:r>
            <a:endParaRPr lang="en-GB" sz="2000" dirty="0" smtClean="0"/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endParaRPr lang="pt-PT" dirty="0" smtClean="0"/>
          </a:p>
          <a:p>
            <a:pPr>
              <a:buClr>
                <a:schemeClr val="accent1"/>
              </a:buClr>
            </a:pPr>
            <a:r>
              <a:rPr lang="pt-PT" sz="1200" dirty="0" smtClean="0">
                <a:solidFill>
                  <a:srgbClr val="0070C0"/>
                </a:solidFill>
              </a:rPr>
              <a:t>In "STAC 1st </a:t>
            </a:r>
            <a:r>
              <a:rPr lang="pt-PT" sz="1200" dirty="0" err="1" smtClean="0">
                <a:solidFill>
                  <a:srgbClr val="0070C0"/>
                </a:solidFill>
              </a:rPr>
              <a:t>policy</a:t>
            </a:r>
            <a:r>
              <a:rPr lang="pt-PT" sz="1200" dirty="0">
                <a:solidFill>
                  <a:srgbClr val="0070C0"/>
                </a:solidFill>
              </a:rPr>
              <a:t> </a:t>
            </a:r>
            <a:r>
              <a:rPr lang="pt-PT" sz="1200" dirty="0" err="1">
                <a:solidFill>
                  <a:srgbClr val="0070C0"/>
                </a:solidFill>
              </a:rPr>
              <a:t>paper</a:t>
            </a:r>
            <a:r>
              <a:rPr lang="pt-PT" sz="1200" dirty="0" smtClean="0">
                <a:solidFill>
                  <a:srgbClr val="0070C0"/>
                </a:solidFill>
              </a:rPr>
              <a:t>: http</a:t>
            </a:r>
            <a:r>
              <a:rPr lang="pt-PT" sz="1200" dirty="0">
                <a:solidFill>
                  <a:srgbClr val="0070C0"/>
                </a:solidFill>
              </a:rPr>
              <a:t>://</a:t>
            </a:r>
            <a:r>
              <a:rPr lang="pt-PT" sz="1200" dirty="0" smtClean="0">
                <a:solidFill>
                  <a:srgbClr val="0070C0"/>
                </a:solidFill>
              </a:rPr>
              <a:t>ec.europa.eu/commission_2010-2014/president/advisory-council/index_en.htm</a:t>
            </a:r>
          </a:p>
          <a:p>
            <a:pPr>
              <a:buClr>
                <a:schemeClr val="accent1"/>
              </a:buClr>
            </a:pPr>
            <a:r>
              <a:rPr lang="pt-PT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07798"/>
            <a:ext cx="88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1"/>
                </a:solidFill>
              </a:rPr>
              <a:t>BUT: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23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to </a:t>
            </a:r>
            <a:r>
              <a:rPr lang="pt-PT" sz="2800" dirty="0" err="1" smtClean="0"/>
              <a:t>make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engagement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citizens</a:t>
            </a:r>
            <a:r>
              <a:rPr lang="pt-PT" sz="2800" dirty="0" smtClean="0"/>
              <a:t> a </a:t>
            </a:r>
            <a:r>
              <a:rPr lang="pt-PT" sz="2800" dirty="0" err="1" smtClean="0"/>
              <a:t>sucess</a:t>
            </a:r>
            <a:r>
              <a:rPr lang="pt-PT" sz="2800" dirty="0" smtClean="0"/>
              <a:t> </a:t>
            </a:r>
            <a:r>
              <a:rPr lang="pt-PT" sz="2800" dirty="0" err="1" smtClean="0"/>
              <a:t>story</a:t>
            </a:r>
            <a:r>
              <a:rPr lang="pt-PT" sz="2800" dirty="0" smtClean="0"/>
              <a:t> for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regions</a:t>
            </a:r>
            <a:r>
              <a:rPr lang="pt-PT" sz="2800" dirty="0" smtClean="0"/>
              <a:t>?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282535"/>
            <a:ext cx="7790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1"/>
                </a:solidFill>
              </a:rPr>
              <a:t>However:</a:t>
            </a:r>
          </a:p>
          <a:p>
            <a:pPr algn="just"/>
            <a:endParaRPr lang="en-GB" dirty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 "....if knowledge from scientific research is to become the driver of a knowledge-based economy, </a:t>
            </a:r>
            <a:r>
              <a:rPr lang="en-GB" sz="2000" b="1" i="1" dirty="0" smtClean="0"/>
              <a:t>how do we ensure that its evolution and development reflect not only a step forward into sustainable development but also meet societal expectations and concerns?  </a:t>
            </a:r>
            <a:r>
              <a:rPr lang="en-GB" i="1" dirty="0" smtClean="0"/>
              <a:t>"</a:t>
            </a:r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pt-PT" dirty="0" smtClean="0"/>
              <a:t> 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2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to </a:t>
            </a:r>
            <a:r>
              <a:rPr lang="pt-PT" sz="2800" dirty="0" err="1" smtClean="0"/>
              <a:t>make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engagement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citizens</a:t>
            </a:r>
            <a:r>
              <a:rPr lang="pt-PT" sz="2800" dirty="0" smtClean="0"/>
              <a:t> a </a:t>
            </a:r>
            <a:r>
              <a:rPr lang="pt-PT" sz="2800" dirty="0" err="1" smtClean="0"/>
              <a:t>sucess</a:t>
            </a:r>
            <a:r>
              <a:rPr lang="pt-PT" sz="2800" dirty="0" smtClean="0"/>
              <a:t> </a:t>
            </a:r>
            <a:r>
              <a:rPr lang="pt-PT" sz="2800" dirty="0" err="1" smtClean="0"/>
              <a:t>story</a:t>
            </a:r>
            <a:r>
              <a:rPr lang="pt-PT" sz="2800" dirty="0" smtClean="0"/>
              <a:t> for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regions</a:t>
            </a:r>
            <a:r>
              <a:rPr lang="pt-PT" sz="2800" dirty="0" smtClean="0"/>
              <a:t>?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282535"/>
            <a:ext cx="77902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dirty="0"/>
              <a:t>In 2012 the </a:t>
            </a:r>
            <a:r>
              <a:rPr lang="en-GB" sz="2000" i="1" dirty="0">
                <a:hlinkClick r:id="rId2"/>
              </a:rPr>
              <a:t>Innovation Union</a:t>
            </a:r>
            <a:r>
              <a:rPr lang="en-GB" sz="2000" i="1" baseline="30000" dirty="0">
                <a:hlinkClick r:id="rId2"/>
              </a:rPr>
              <a:t> </a:t>
            </a:r>
            <a:r>
              <a:rPr lang="en-GB" sz="2000" i="1" dirty="0"/>
              <a:t>flagship initiativ</a:t>
            </a:r>
            <a:r>
              <a:rPr lang="en-GB" sz="2000" dirty="0"/>
              <a:t>e, the proposals for </a:t>
            </a:r>
            <a:r>
              <a:rPr lang="en-GB" sz="2000" i="1" dirty="0">
                <a:hlinkClick r:id="rId3"/>
              </a:rPr>
              <a:t>Horizon 2020</a:t>
            </a:r>
            <a:r>
              <a:rPr lang="en-GB" sz="2000" baseline="30000" dirty="0">
                <a:hlinkClick r:id="rId3"/>
              </a:rPr>
              <a:t> </a:t>
            </a:r>
            <a:r>
              <a:rPr lang="en-GB" sz="2000" dirty="0"/>
              <a:t>and the </a:t>
            </a:r>
            <a:r>
              <a:rPr lang="en-GB" sz="2000" i="1" dirty="0"/>
              <a:t>Communication on </a:t>
            </a:r>
            <a:r>
              <a:rPr lang="en-GB" sz="2000" i="1" dirty="0">
                <a:hlinkClick r:id="rId4"/>
              </a:rPr>
              <a:t>A Reinforced European Research Area Partnership for Excellence and </a:t>
            </a:r>
            <a:r>
              <a:rPr lang="en-GB" sz="2000" i="1" dirty="0" smtClean="0">
                <a:hlinkClick r:id="rId4"/>
              </a:rPr>
              <a:t>Growth</a:t>
            </a:r>
            <a:r>
              <a:rPr lang="en-GB" sz="2000" dirty="0" smtClean="0"/>
              <a:t>, </a:t>
            </a:r>
            <a:r>
              <a:rPr lang="en-GB" sz="2000" dirty="0"/>
              <a:t>just to quote some recent policy papers on research and innovation, highlight the idea that European future prospects depend on our ability to deliver growth that is </a:t>
            </a:r>
            <a:r>
              <a:rPr lang="en-GB" sz="2000" i="1" dirty="0">
                <a:hlinkClick r:id="rId5"/>
              </a:rPr>
              <a:t>smart</a:t>
            </a:r>
            <a:r>
              <a:rPr lang="en-GB" sz="2000" dirty="0">
                <a:hlinkClick r:id="rId5"/>
              </a:rPr>
              <a:t>, </a:t>
            </a:r>
            <a:r>
              <a:rPr lang="en-GB" sz="2000" i="1" dirty="0">
                <a:hlinkClick r:id="rId5"/>
              </a:rPr>
              <a:t>sustainable</a:t>
            </a:r>
            <a:r>
              <a:rPr lang="en-GB" sz="2000" dirty="0">
                <a:hlinkClick r:id="rId5"/>
              </a:rPr>
              <a:t>, and </a:t>
            </a:r>
            <a:r>
              <a:rPr lang="en-GB" sz="2000" i="1" dirty="0">
                <a:hlinkClick r:id="rId5"/>
              </a:rPr>
              <a:t>inclusive</a:t>
            </a:r>
            <a:r>
              <a:rPr lang="en-GB" sz="2000" dirty="0">
                <a:hlinkClick r:id="rId5"/>
              </a:rPr>
              <a:t>. </a:t>
            </a:r>
            <a:endParaRPr lang="en-GB" sz="2000" dirty="0" smtClean="0"/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endParaRPr lang="pt-PT" sz="2000" dirty="0"/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dirty="0"/>
              <a:t>The Science and Society link therefore has been considered an important strategy pillar of European science and innovation </a:t>
            </a:r>
            <a:r>
              <a:rPr lang="en-GB" sz="2000" dirty="0" smtClean="0"/>
              <a:t>policy.</a:t>
            </a:r>
          </a:p>
          <a:p>
            <a:pPr marL="285750" indent="-285750" algn="just">
              <a:buClr>
                <a:schemeClr val="accent1"/>
              </a:buClr>
              <a:buFont typeface="Arial" pitchFamily="34" charset="0"/>
              <a:buChar char="•"/>
            </a:pPr>
            <a:endParaRPr lang="en-GB" sz="2000" dirty="0"/>
          </a:p>
          <a:p>
            <a:pPr algn="just">
              <a:buClr>
                <a:schemeClr val="accent1"/>
              </a:buClr>
            </a:pPr>
            <a:endParaRPr lang="pt-PT" sz="2000" dirty="0" smtClean="0"/>
          </a:p>
          <a:p>
            <a:pPr algn="just">
              <a:buClr>
                <a:schemeClr val="accent1"/>
              </a:buClr>
            </a:pPr>
            <a:r>
              <a:rPr lang="pt-PT" sz="2000" dirty="0" smtClean="0"/>
              <a:t>EU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concerned</a:t>
            </a:r>
            <a:r>
              <a:rPr lang="pt-PT" sz="2000" dirty="0" smtClean="0"/>
              <a:t> </a:t>
            </a:r>
            <a:r>
              <a:rPr lang="pt-PT" sz="2000" dirty="0" err="1" smtClean="0"/>
              <a:t>about</a:t>
            </a:r>
            <a:r>
              <a:rPr lang="pt-PT" sz="2000" dirty="0" smtClean="0"/>
              <a:t> </a:t>
            </a:r>
            <a:r>
              <a:rPr lang="pt-PT" sz="2000" dirty="0" err="1" smtClean="0"/>
              <a:t>citizens</a:t>
            </a:r>
            <a:r>
              <a:rPr lang="pt-PT" sz="2000" dirty="0" smtClean="0"/>
              <a:t> </a:t>
            </a:r>
            <a:r>
              <a:rPr lang="pt-PT" sz="2000" dirty="0" err="1" smtClean="0"/>
              <a:t>engagements</a:t>
            </a:r>
            <a:r>
              <a:rPr lang="pt-PT" sz="2000" dirty="0" smtClean="0"/>
              <a:t>! </a:t>
            </a: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078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to </a:t>
            </a:r>
            <a:r>
              <a:rPr lang="pt-PT" sz="2800" dirty="0" err="1" smtClean="0"/>
              <a:t>make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engagement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citizens</a:t>
            </a:r>
            <a:r>
              <a:rPr lang="pt-PT" sz="2800" dirty="0" smtClean="0"/>
              <a:t> a </a:t>
            </a:r>
            <a:r>
              <a:rPr lang="pt-PT" sz="2800" dirty="0" err="1" smtClean="0"/>
              <a:t>sucess</a:t>
            </a:r>
            <a:r>
              <a:rPr lang="pt-PT" sz="2800" dirty="0" smtClean="0"/>
              <a:t> </a:t>
            </a:r>
            <a:r>
              <a:rPr lang="pt-PT" sz="2800" dirty="0" err="1" smtClean="0"/>
              <a:t>story</a:t>
            </a:r>
            <a:r>
              <a:rPr lang="pt-PT" sz="2800" dirty="0" smtClean="0"/>
              <a:t> for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regions</a:t>
            </a:r>
            <a:r>
              <a:rPr lang="pt-PT" sz="2800" dirty="0" smtClean="0"/>
              <a:t>?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282535"/>
            <a:ext cx="77902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dirty="0"/>
              <a:t>The empirical analysis of people's attitudes towards changes in their environment, in particular new technological infrastructure, has shown that four factors are crucial for a positive position towards proposed changes</a:t>
            </a:r>
            <a:r>
              <a:rPr lang="en-GB" sz="2000" dirty="0" smtClean="0"/>
              <a:t>:</a:t>
            </a:r>
          </a:p>
          <a:p>
            <a:pPr>
              <a:buClr>
                <a:schemeClr val="accent1"/>
              </a:buClr>
            </a:pPr>
            <a:endParaRPr lang="en-GB" sz="2000" dirty="0"/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rgbClr val="0070C0"/>
                </a:solidFill>
              </a:rPr>
              <a:t>Why do we need change?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What </a:t>
            </a:r>
            <a:r>
              <a:rPr lang="en-GB" sz="2000" i="1" dirty="0">
                <a:solidFill>
                  <a:srgbClr val="0070C0"/>
                </a:solidFill>
              </a:rPr>
              <a:t>is in it for me?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rgbClr val="0070C0"/>
                </a:solidFill>
              </a:rPr>
              <a:t>Does this limit my options?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Do </a:t>
            </a:r>
            <a:r>
              <a:rPr lang="en-GB" sz="2000" i="1" dirty="0">
                <a:solidFill>
                  <a:srgbClr val="0070C0"/>
                </a:solidFill>
              </a:rPr>
              <a:t>I feel personally engaged?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0"/>
            <a:endParaRPr lang="en-GB" dirty="0"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105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420099" cy="1600200"/>
          </a:xfrm>
        </p:spPr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 </a:t>
            </a:r>
            <a:r>
              <a:rPr lang="pt-PT" sz="2800" dirty="0" err="1" smtClean="0"/>
              <a:t>Europe</a:t>
            </a:r>
            <a:r>
              <a:rPr lang="pt-PT" sz="2800" dirty="0" smtClean="0"/>
              <a:t> </a:t>
            </a:r>
            <a:r>
              <a:rPr lang="pt-PT" sz="2800" dirty="0" err="1" smtClean="0"/>
              <a:t>adressing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/>
              <a:t> </a:t>
            </a:r>
            <a:r>
              <a:rPr lang="pt-PT" sz="2800" dirty="0" err="1" smtClean="0"/>
              <a:t>problem</a:t>
            </a:r>
            <a:r>
              <a:rPr lang="pt-PT" sz="2800" dirty="0" smtClean="0"/>
              <a:t>/funding! 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151907"/>
            <a:ext cx="7790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The Smart Specialization </a:t>
            </a:r>
            <a:r>
              <a:rPr lang="en-GB" sz="2400" b="1" dirty="0" smtClean="0">
                <a:solidFill>
                  <a:srgbClr val="0070C0"/>
                </a:solidFill>
              </a:rPr>
              <a:t>POLICY/STRATEGY</a:t>
            </a:r>
          </a:p>
          <a:p>
            <a:endParaRPr lang="en-GB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000" dirty="0" smtClean="0"/>
              <a:t>Smart </a:t>
            </a:r>
            <a:r>
              <a:rPr lang="en-GB" sz="2000" dirty="0"/>
              <a:t>Specialisation is a strategic approach to economic development through targeted support to Research and Innovation (R&amp;I). </a:t>
            </a:r>
            <a:endParaRPr lang="en-GB" sz="2000" dirty="0" smtClean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will be the basis for Structural Fund investments in R&amp;I as part of the future Cohesion Policy's contribution to the Europe 2020 jobs and growth agenda.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000" dirty="0"/>
              <a:t>More generally, smart specialisation involves a process of developing a vision, identifying competitive advantage, setting strategic priorities and making use of smart policies to maximise the knowledge-based development potential of any region, strong or weak, high-tech or low-tech.</a:t>
            </a:r>
          </a:p>
          <a:p>
            <a:pPr lvl="0"/>
            <a:endParaRPr lang="en-GB" dirty="0"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785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28857" cy="1600200"/>
          </a:xfrm>
        </p:spPr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 </a:t>
            </a:r>
            <a:r>
              <a:rPr lang="pt-PT" sz="2800" dirty="0" err="1" smtClean="0"/>
              <a:t>Europe</a:t>
            </a:r>
            <a:r>
              <a:rPr lang="pt-PT" sz="2800" dirty="0" smtClean="0"/>
              <a:t> </a:t>
            </a:r>
            <a:r>
              <a:rPr lang="pt-PT" sz="2800" dirty="0" err="1" smtClean="0"/>
              <a:t>adressing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problem</a:t>
            </a:r>
            <a:r>
              <a:rPr lang="pt-PT" sz="2800" dirty="0" smtClean="0"/>
              <a:t>/funding! 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282535"/>
            <a:ext cx="7790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Smart Specialization </a:t>
            </a:r>
            <a:r>
              <a:rPr lang="en-GB" b="1" dirty="0" smtClean="0">
                <a:solidFill>
                  <a:srgbClr val="C00000"/>
                </a:solidFill>
              </a:rPr>
              <a:t>POLICY/STRATEGY</a:t>
            </a:r>
          </a:p>
          <a:p>
            <a:endParaRPr lang="en-GB" dirty="0"/>
          </a:p>
          <a:p>
            <a:pPr lvl="0"/>
            <a:r>
              <a:rPr lang="pt-PT" dirty="0" err="1" smtClean="0">
                <a:effectLst/>
              </a:rPr>
              <a:t>Latest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publications</a:t>
            </a:r>
            <a:r>
              <a:rPr lang="pt-PT" dirty="0"/>
              <a:t> in: </a:t>
            </a:r>
            <a:r>
              <a:rPr lang="pt-PT" dirty="0">
                <a:hlinkClick r:id="rId2"/>
              </a:rPr>
              <a:t>http://</a:t>
            </a:r>
            <a:r>
              <a:rPr lang="pt-PT" dirty="0" smtClean="0">
                <a:hlinkClick r:id="rId2"/>
              </a:rPr>
              <a:t>ec.europa.eu/regional_policy/information/brochures/index_en.cfm#1</a:t>
            </a:r>
            <a:endParaRPr lang="pt-PT" dirty="0" smtClean="0"/>
          </a:p>
          <a:p>
            <a:pPr lvl="0"/>
            <a:endParaRPr lang="pt-PT" dirty="0">
              <a:effectLst/>
            </a:endParaRPr>
          </a:p>
          <a:p>
            <a:pPr lvl="0"/>
            <a:r>
              <a:rPr lang="pt-PT" dirty="0" err="1" smtClean="0">
                <a:effectLst/>
              </a:rPr>
              <a:t>Objective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of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the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changes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proposed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by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the</a:t>
            </a:r>
            <a:r>
              <a:rPr lang="pt-PT" dirty="0" smtClean="0">
                <a:effectLst/>
              </a:rPr>
              <a:t> Commission:</a:t>
            </a:r>
          </a:p>
          <a:p>
            <a:pPr lvl="0"/>
            <a:endParaRPr lang="pt-PT" dirty="0" smtClean="0">
              <a:effectLst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fr-BE" b="1" dirty="0" err="1">
                <a:solidFill>
                  <a:schemeClr val="accent1"/>
                </a:solidFill>
              </a:rPr>
              <a:t>Deliver</a:t>
            </a:r>
            <a:r>
              <a:rPr lang="fr-BE" b="1" dirty="0">
                <a:solidFill>
                  <a:schemeClr val="accent1"/>
                </a:solidFill>
              </a:rPr>
              <a:t> the Europe 2020 </a:t>
            </a:r>
            <a:r>
              <a:rPr lang="fr-BE" b="1" dirty="0" err="1">
                <a:solidFill>
                  <a:schemeClr val="accent1"/>
                </a:solidFill>
              </a:rPr>
              <a:t>strategy</a:t>
            </a:r>
            <a:r>
              <a:rPr lang="fr-BE" b="1" dirty="0">
                <a:solidFill>
                  <a:schemeClr val="accent1"/>
                </a:solidFill>
              </a:rPr>
              <a:t> objectives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fr-BE" b="1" dirty="0">
                <a:solidFill>
                  <a:schemeClr val="accent1"/>
                </a:solidFill>
              </a:rPr>
              <a:t>of smart, </a:t>
            </a:r>
            <a:r>
              <a:rPr lang="fr-BE" b="1" dirty="0" err="1">
                <a:solidFill>
                  <a:schemeClr val="accent1"/>
                </a:solidFill>
              </a:rPr>
              <a:t>sustainable</a:t>
            </a:r>
            <a:r>
              <a:rPr lang="fr-BE" b="1" dirty="0">
                <a:solidFill>
                  <a:schemeClr val="accent1"/>
                </a:solidFill>
              </a:rPr>
              <a:t> and inclusive </a:t>
            </a:r>
            <a:r>
              <a:rPr lang="fr-BE" b="1" dirty="0" err="1">
                <a:solidFill>
                  <a:schemeClr val="accent1"/>
                </a:solidFill>
              </a:rPr>
              <a:t>growth</a:t>
            </a:r>
            <a:endParaRPr lang="fr-BE" b="1" dirty="0">
              <a:solidFill>
                <a:schemeClr val="accent1"/>
              </a:solidFill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fr-BE" b="1" dirty="0">
              <a:solidFill>
                <a:schemeClr val="accent1"/>
              </a:solidFill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fr-BE" b="1" dirty="0">
                <a:solidFill>
                  <a:schemeClr val="accent1"/>
                </a:solidFill>
              </a:rPr>
              <a:t>Focus on </a:t>
            </a:r>
            <a:r>
              <a:rPr lang="fr-BE" b="1" dirty="0" err="1">
                <a:solidFill>
                  <a:schemeClr val="accent1"/>
                </a:solidFill>
              </a:rPr>
              <a:t>results</a:t>
            </a:r>
            <a:endParaRPr lang="fr-BE" b="1" dirty="0">
              <a:solidFill>
                <a:schemeClr val="accent1"/>
              </a:solidFill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fr-BE" b="1" dirty="0">
              <a:solidFill>
                <a:schemeClr val="accent1"/>
              </a:solidFill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fr-BE" b="1" dirty="0">
                <a:solidFill>
                  <a:schemeClr val="accent1"/>
                </a:solidFill>
              </a:rPr>
              <a:t>Maximise the impact of EU </a:t>
            </a:r>
            <a:r>
              <a:rPr lang="fr-BE" b="1" dirty="0" err="1">
                <a:solidFill>
                  <a:schemeClr val="accent1"/>
                </a:solidFill>
              </a:rPr>
              <a:t>funding</a:t>
            </a:r>
            <a:endParaRPr lang="fr-BE" b="1" dirty="0">
              <a:solidFill>
                <a:schemeClr val="accent1"/>
              </a:solidFill>
            </a:endParaRPr>
          </a:p>
          <a:p>
            <a:pPr lvl="0"/>
            <a:endParaRPr lang="en-GB" dirty="0"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131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 </a:t>
            </a:r>
            <a:r>
              <a:rPr lang="pt-PT" sz="2800" dirty="0" err="1" smtClean="0"/>
              <a:t>Europe</a:t>
            </a:r>
            <a:r>
              <a:rPr lang="pt-PT" sz="2800" dirty="0" smtClean="0"/>
              <a:t> </a:t>
            </a:r>
            <a:r>
              <a:rPr lang="pt-PT" sz="2800" dirty="0" err="1" smtClean="0"/>
              <a:t>adressing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problem</a:t>
            </a:r>
            <a:r>
              <a:rPr lang="pt-PT" sz="2800" dirty="0" smtClean="0"/>
              <a:t>/funding! 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282535"/>
            <a:ext cx="77902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>
                <a:solidFill>
                  <a:srgbClr val="C00000"/>
                </a:solidFill>
              </a:rPr>
              <a:t>T</a:t>
            </a:r>
            <a:r>
              <a:rPr lang="fr-BE" sz="2400" dirty="0" err="1" smtClean="0">
                <a:solidFill>
                  <a:srgbClr val="C00000"/>
                </a:solidFill>
              </a:rPr>
              <a:t>hematic</a:t>
            </a:r>
            <a:r>
              <a:rPr lang="fr-BE" sz="2400" dirty="0" smtClean="0">
                <a:solidFill>
                  <a:srgbClr val="C00000"/>
                </a:solidFill>
              </a:rPr>
              <a:t> objectives</a:t>
            </a:r>
          </a:p>
          <a:p>
            <a:endParaRPr lang="fr-BE" dirty="0" smtClean="0"/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Research &amp; innovation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Information and communication technologies (ICT)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Competitiveness of Small and Medium-sized Enterprises (SMEs) 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Shift towards a low-carbon economy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Climate change adaptation &amp; risk prevention and management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Environmental protection &amp; resource efficiency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Sustainable transport &amp; removing bottlenecks in key network infrastructures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Employment &amp; supporting labour mobility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Social inclusion &amp; combating poverty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Education, skills &amp; lifelong learning</a:t>
            </a:r>
          </a:p>
          <a:p>
            <a:pPr marL="285750" indent="-285750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/>
              <a:t>Institutional capacity building &amp; efficient public administrations</a:t>
            </a:r>
          </a:p>
          <a:p>
            <a:pPr lvl="0"/>
            <a:endParaRPr lang="en-GB" dirty="0"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662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67438" y="381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How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 </a:t>
            </a:r>
            <a:r>
              <a:rPr lang="pt-PT" sz="2800" dirty="0" err="1" smtClean="0"/>
              <a:t>Europe</a:t>
            </a:r>
            <a:r>
              <a:rPr lang="pt-PT" sz="2800" dirty="0" smtClean="0"/>
              <a:t> </a:t>
            </a:r>
            <a:r>
              <a:rPr lang="pt-PT" sz="2800" dirty="0" err="1" smtClean="0"/>
              <a:t>adressing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problem</a:t>
            </a:r>
            <a:r>
              <a:rPr lang="pt-PT" sz="2800" dirty="0" smtClean="0"/>
              <a:t>/funding! 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5" y="1282535"/>
            <a:ext cx="7790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endParaRPr lang="en-GB" sz="2400" dirty="0"/>
          </a:p>
          <a:p>
            <a:pPr lvl="0"/>
            <a:r>
              <a:rPr lang="pt-PT" sz="2400" dirty="0" err="1"/>
              <a:t>Where</a:t>
            </a:r>
            <a:r>
              <a:rPr lang="pt-PT" sz="2400" dirty="0"/>
              <a:t> to </a:t>
            </a:r>
            <a:r>
              <a:rPr lang="pt-PT" sz="2400" dirty="0" err="1"/>
              <a:t>find</a:t>
            </a:r>
            <a:r>
              <a:rPr lang="pt-PT" sz="2400" dirty="0"/>
              <a:t> </a:t>
            </a:r>
            <a:r>
              <a:rPr lang="pt-PT" sz="2400" dirty="0" err="1"/>
              <a:t>further</a:t>
            </a:r>
            <a:r>
              <a:rPr lang="pt-PT" sz="2400" dirty="0"/>
              <a:t> </a:t>
            </a:r>
            <a:r>
              <a:rPr lang="pt-PT" sz="2400" dirty="0" err="1"/>
              <a:t>information</a:t>
            </a:r>
            <a:r>
              <a:rPr lang="pt-PT" sz="2400" dirty="0"/>
              <a:t>:</a:t>
            </a:r>
          </a:p>
          <a:p>
            <a:pPr lvl="0"/>
            <a:endParaRPr lang="pt-PT" sz="2400" dirty="0"/>
          </a:p>
          <a:p>
            <a:r>
              <a:rPr lang="fr-FR" sz="2400" b="1" u="sng" dirty="0" smtClean="0">
                <a:solidFill>
                  <a:srgbClr val="C00000"/>
                </a:solidFill>
                <a:hlinkClick r:id="rId2"/>
              </a:rPr>
              <a:t>www.inforegio.europa.eu</a:t>
            </a:r>
            <a:endParaRPr lang="fr-FR" sz="2400" b="1" u="sng" dirty="0" smtClean="0">
              <a:solidFill>
                <a:srgbClr val="C00000"/>
              </a:solidFill>
            </a:endParaRPr>
          </a:p>
          <a:p>
            <a:endParaRPr lang="fr-FR" sz="2400" b="1" u="sng" dirty="0">
              <a:solidFill>
                <a:srgbClr val="C00000"/>
              </a:solidFill>
            </a:endParaRPr>
          </a:p>
          <a:p>
            <a:endParaRPr lang="fr-FR" sz="2400" b="1" u="sng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60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3552FE-FB98-4726-8874-1FFA126A211E}" type="slidenum">
              <a:rPr lang="ja-JP" altLang="en-US" smtClean="0">
                <a:latin typeface="Neo Sans Intel Light"/>
                <a:ea typeface="MS PGothic"/>
                <a:cs typeface="MS PGothic"/>
              </a:rPr>
              <a:pPr/>
              <a:t>29</a:t>
            </a:fld>
            <a:endParaRPr lang="en-US" altLang="ja-JP" smtClean="0">
              <a:latin typeface="Neo Sans Intel Light"/>
              <a:ea typeface="MS PGothic"/>
              <a:cs typeface="MS P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Enseignement scientifique aujoudr’hui: </a:t>
            </a:r>
            <a:r>
              <a:rPr lang="en-US" sz="2800" smtClean="0"/>
              <a:t>une pedagogie renouvelée pour l’avenir de l’Europe</a:t>
            </a:r>
          </a:p>
        </p:txBody>
      </p:sp>
      <p:pic>
        <p:nvPicPr>
          <p:cNvPr id="20483" name="Picture Placeholder 4" descr="Woman bus stop_124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9444" r="22778"/>
          <a:stretch>
            <a:fillRect/>
          </a:stretch>
        </p:blipFill>
        <p:spPr>
          <a:xfrm>
            <a:off x="5257800" y="0"/>
            <a:ext cx="3886200" cy="6858000"/>
          </a:xfrm>
        </p:spPr>
      </p:pic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BFD9BD-0641-446A-B3B5-39B554ECCD21}" type="slidenum">
              <a:rPr lang="ja-JP" altLang="en-US" smtClean="0">
                <a:latin typeface="Neo Sans Intel Light"/>
                <a:ea typeface="MS PGothic"/>
                <a:cs typeface="MS PGothic"/>
              </a:rPr>
              <a:pPr/>
              <a:t>3</a:t>
            </a:fld>
            <a:endParaRPr lang="en-US" altLang="ja-JP" smtClean="0">
              <a:latin typeface="Neo Sans Intel Light"/>
              <a:ea typeface="MS PGothic"/>
              <a:cs typeface="MS PGothic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is Europe in the STEM context?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latin typeface="Neo Sans Intel Medium"/>
              <a:ea typeface="Neo Sans Intel Medium"/>
              <a:cs typeface="Neo Sans Intel Medium"/>
            </a:endParaRPr>
          </a:p>
          <a:p>
            <a:pPr eaLnBrk="1" hangingPunct="1"/>
            <a:r>
              <a:rPr lang="en-US" sz="2000" dirty="0" smtClean="0">
                <a:latin typeface="Neo Sans Intel Medium"/>
                <a:ea typeface="Neo Sans Intel Medium"/>
                <a:cs typeface="Neo Sans Intel Medium"/>
              </a:rPr>
              <a:t>In 2010 the CEDEFOP report “</a:t>
            </a:r>
            <a:r>
              <a:rPr lang="en-US" sz="2000" dirty="0" smtClean="0"/>
              <a:t>Skills supply and demand in Europe Medium-term forecast up to 2020” stated:</a:t>
            </a:r>
          </a:p>
          <a:p>
            <a:pPr eaLnBrk="1" hangingPunct="1"/>
            <a:r>
              <a:rPr lang="en-US" sz="2000" dirty="0" smtClean="0"/>
              <a:t>“</a:t>
            </a:r>
            <a:r>
              <a:rPr lang="en-US" sz="1800" i="1" dirty="0" smtClean="0"/>
              <a:t>Europe´s citizens and businesses have been hit severely by the economic slump. To recover speedily and tackle long-term challenges, we must </a:t>
            </a:r>
            <a:r>
              <a:rPr lang="en-US" sz="1800" i="1" dirty="0" err="1" smtClean="0"/>
              <a:t>unleashEuropes</a:t>
            </a:r>
            <a:r>
              <a:rPr lang="en-US" sz="1800" i="1" dirty="0" smtClean="0"/>
              <a:t> potential. To compete in the global market, Europe needs to generate higher </a:t>
            </a:r>
            <a:r>
              <a:rPr lang="en-US" sz="1800" i="1" dirty="0" err="1" smtClean="0"/>
              <a:t>qualityand</a:t>
            </a:r>
            <a:r>
              <a:rPr lang="en-US" sz="1800" i="1" dirty="0" smtClean="0"/>
              <a:t> more innovative products and services. Higher productivity is essential </a:t>
            </a:r>
            <a:r>
              <a:rPr lang="en-US" sz="1800" i="1" dirty="0" err="1" smtClean="0"/>
              <a:t>to´maintain</a:t>
            </a:r>
            <a:r>
              <a:rPr lang="en-US" sz="1800" i="1" dirty="0" smtClean="0"/>
              <a:t> our social model. New jobs and new skills are emerging, </a:t>
            </a:r>
            <a:r>
              <a:rPr lang="en-US" sz="1800" i="1" dirty="0" err="1" smtClean="0"/>
              <a:t>astechnology</a:t>
            </a:r>
            <a:r>
              <a:rPr lang="en-US" sz="1800" i="1" dirty="0" smtClean="0"/>
              <a:t>, innovation, demographic change and climate strategies </a:t>
            </a:r>
            <a:r>
              <a:rPr lang="en-US" sz="1800" i="1" dirty="0" err="1" smtClean="0"/>
              <a:t>generatenew</a:t>
            </a:r>
            <a:r>
              <a:rPr lang="en-US" sz="1800" i="1" dirty="0" smtClean="0"/>
              <a:t> demands. Downturn and exit strategies are accelerating </a:t>
            </a:r>
            <a:r>
              <a:rPr lang="en-US" sz="1800" i="1" dirty="0" err="1" smtClean="0"/>
              <a:t>economicrestructuring</a:t>
            </a:r>
            <a:r>
              <a:rPr lang="en-US" sz="1800" i="1" dirty="0" smtClean="0"/>
              <a:t>. This will affect the type of skills needed.”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measures do we need?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en-US" dirty="0" smtClean="0">
              <a:latin typeface="Neo Sans Intel Medium"/>
              <a:ea typeface="Neo Sans Intel Medium"/>
              <a:cs typeface="Neo Sans Intel Medium"/>
            </a:endParaRPr>
          </a:p>
          <a:p>
            <a:pPr algn="just" eaLnBrk="1" hangingPunct="1"/>
            <a:r>
              <a:rPr lang="en-US" sz="2000" dirty="0" smtClean="0">
                <a:latin typeface="Arial" pitchFamily="34" charset="0"/>
                <a:ea typeface="Neo Sans Intel Medium"/>
                <a:cs typeface="Arial" pitchFamily="34" charset="0"/>
              </a:rPr>
              <a:t>As a main conclusion from this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forecast results it is clear that an investment in Education and Training needs to continue since jobs are generally becoming more “knowledge and skills-intensive”.</a:t>
            </a:r>
          </a:p>
          <a:p>
            <a:pPr algn="just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As  a result:</a:t>
            </a:r>
          </a:p>
          <a:p>
            <a:pPr lvl="1" algn="just">
              <a:buFontTx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Demand for highly-qualified people is projected to rise by almost 16 million. </a:t>
            </a:r>
          </a:p>
          <a:p>
            <a:pPr lvl="1" algn="just">
              <a:buFontTx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Demand for people with medium-level qualifications is projected to rise by more than 3.5 million. </a:t>
            </a:r>
          </a:p>
          <a:p>
            <a:pPr lvl="1" algn="just">
              <a:buFontTx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Demand for low-skilled workers is expected to decrease by around 12 million.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measures do we need?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latin typeface="Neo Sans Intel Medium"/>
              <a:ea typeface="Neo Sans Intel Medium"/>
              <a:cs typeface="Neo Sans Intel Medium"/>
            </a:endParaRPr>
          </a:p>
          <a:p>
            <a:pPr algn="just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share of highly-qualified jobs will increase from 29% in 2010 to about 35% in 2020. </a:t>
            </a:r>
          </a:p>
          <a:p>
            <a:pPr algn="just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share of jobs employing those with medium-level qualifications will remain very significant (around 50%). </a:t>
            </a:r>
          </a:p>
          <a:p>
            <a:pPr algn="just"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share of jobs employing those with low qualifications will decrease from 20% to less than 15%.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measures do we need?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000" dirty="0" smtClean="0">
                <a:latin typeface="Neo Sans Intel Medium"/>
                <a:ea typeface="Neo Sans Intel Medium"/>
                <a:cs typeface="Neo Sans Intel Medium"/>
              </a:rPr>
              <a:t> Europe will provide </a:t>
            </a:r>
            <a:r>
              <a:rPr lang="en-US" sz="2000" dirty="0" smtClean="0">
                <a:latin typeface="Neo Sans Intel Medium"/>
              </a:rPr>
              <a:t>regular and detailed qualitative projections to help filling  existing information deficits and prevent future </a:t>
            </a:r>
            <a:r>
              <a:rPr lang="en-US" sz="2000" dirty="0" err="1" smtClean="0">
                <a:latin typeface="Neo Sans Intel Medium"/>
              </a:rPr>
              <a:t>labour</a:t>
            </a:r>
            <a:r>
              <a:rPr lang="en-US" sz="2000" dirty="0" smtClean="0">
                <a:latin typeface="Neo Sans Intel Medium"/>
              </a:rPr>
              <a:t> market imbalances. </a:t>
            </a:r>
          </a:p>
          <a:p>
            <a:pPr eaLnBrk="1" hangingPunct="1"/>
            <a:r>
              <a:rPr lang="en-US" sz="2000" dirty="0" smtClean="0">
                <a:latin typeface="Neo Sans Intel Medium"/>
              </a:rPr>
              <a:t>Projections will help defining:</a:t>
            </a:r>
          </a:p>
          <a:p>
            <a:pPr lvl="1"/>
            <a:r>
              <a:rPr lang="en-US" sz="1800" dirty="0" smtClean="0">
                <a:latin typeface="Neo Sans Intel Medium"/>
              </a:rPr>
              <a:t> in which sectors will employment be growing;</a:t>
            </a:r>
          </a:p>
          <a:p>
            <a:pPr lvl="1"/>
            <a:r>
              <a:rPr lang="en-US" sz="1800" dirty="0" smtClean="0">
                <a:latin typeface="Neo Sans Intel Medium"/>
              </a:rPr>
              <a:t> which occupations and qualifications will be in demand;</a:t>
            </a:r>
          </a:p>
          <a:p>
            <a:pPr lvl="1"/>
            <a:r>
              <a:rPr lang="en-US" sz="1800" dirty="0" smtClean="0">
                <a:latin typeface="Neo Sans Intel Medium"/>
              </a:rPr>
              <a:t> what about replacement needs;</a:t>
            </a:r>
          </a:p>
          <a:p>
            <a:pPr lvl="1"/>
            <a:r>
              <a:rPr lang="en-US" sz="1800" dirty="0" smtClean="0">
                <a:latin typeface="Neo Sans Intel Medium"/>
              </a:rPr>
              <a:t> how will this compare with supply;</a:t>
            </a:r>
          </a:p>
          <a:p>
            <a:pPr lvl="1"/>
            <a:r>
              <a:rPr lang="en-US" sz="1800" dirty="0" smtClean="0">
                <a:latin typeface="Neo Sans Intel Medium"/>
              </a:rPr>
              <a:t>what potential </a:t>
            </a:r>
            <a:r>
              <a:rPr lang="en-US" sz="1800" dirty="0" err="1" smtClean="0">
                <a:latin typeface="Neo Sans Intel Medium"/>
              </a:rPr>
              <a:t>labour</a:t>
            </a:r>
            <a:r>
              <a:rPr lang="en-US" sz="1800" dirty="0" smtClean="0">
                <a:latin typeface="Neo Sans Intel Medium"/>
              </a:rPr>
              <a:t> market imbalances may occur.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Challenges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00100" y="1065810"/>
            <a:ext cx="7543800" cy="3886200"/>
          </a:xfrm>
        </p:spPr>
        <p:txBody>
          <a:bodyPr/>
          <a:lstStyle/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Our main competitors abroad are investing in higher education and putting many more of their young people through university!</a:t>
            </a:r>
          </a:p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While 35% of all jobs in the European Union will require high-level qualifications by 2020, only 26% of the workforce currently has a higher education qualification.</a:t>
            </a:r>
          </a:p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1 in 5 young European cannot find work now!</a:t>
            </a:r>
          </a:p>
          <a:p>
            <a:pPr marL="0" indent="0"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/>
            <a:r>
              <a:rPr lang="en-US" sz="2000" dirty="0" smtClean="0">
                <a:latin typeface="Neo Sans Intel Medium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 cannot afford to lose a generation of young people not being either employed, studying or in training!</a:t>
            </a:r>
            <a:endParaRPr lang="pt-P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 eaLnBrk="1" hangingPunct="1"/>
            <a:endParaRPr lang="en-US" sz="2000" dirty="0" smtClean="0">
              <a:latin typeface="Neo Sans Intel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Our </a:t>
            </a:r>
            <a:r>
              <a:rPr lang="en-US" sz="4000" dirty="0" smtClean="0"/>
              <a:t>Challenges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00100" y="938150"/>
            <a:ext cx="7543800" cy="3075709"/>
          </a:xfrm>
        </p:spPr>
        <p:txBody>
          <a:bodyPr/>
          <a:lstStyle/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To address these problem the Europa 2020 Agenda has an ambitious program!</a:t>
            </a:r>
          </a:p>
          <a:p>
            <a:pPr marL="457200" indent="-457200" algn="just"/>
            <a:r>
              <a:rPr lang="en-GB" sz="2200" dirty="0" smtClean="0"/>
              <a:t>Europa 2020 GROWTH Agenda!</a:t>
            </a:r>
          </a:p>
          <a:p>
            <a:pPr marL="0" indent="0" algn="just" eaLnBrk="1" hangingPunct="1">
              <a:buNone/>
            </a:pPr>
            <a:r>
              <a:rPr lang="en-US" sz="2000" dirty="0" smtClean="0">
                <a:latin typeface="Neo Sans Intel Medium"/>
              </a:rPr>
              <a:t> </a:t>
            </a:r>
          </a:p>
        </p:txBody>
      </p:sp>
      <p:pic>
        <p:nvPicPr>
          <p:cNvPr id="26627" name="Picture 2" descr="http://www.dfpni.gov.uk/europe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21" y="3100578"/>
            <a:ext cx="3301979" cy="21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621338" y="2747963"/>
            <a:ext cx="2863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</a:rPr>
              <a:t>“SMART SUSTAINABLE </a:t>
            </a:r>
          </a:p>
          <a:p>
            <a:r>
              <a:rPr lang="pt-PT" b="1" dirty="0">
                <a:solidFill>
                  <a:srgbClr val="0070C0"/>
                </a:solidFill>
              </a:rPr>
              <a:t>AND </a:t>
            </a:r>
          </a:p>
          <a:p>
            <a:r>
              <a:rPr lang="pt-PT" b="1" dirty="0">
                <a:solidFill>
                  <a:srgbClr val="0070C0"/>
                </a:solidFill>
              </a:rPr>
              <a:t>INCLUSIVE GROWTH”</a:t>
            </a:r>
          </a:p>
          <a:p>
            <a:endParaRPr lang="pt-PT" b="1" dirty="0">
              <a:solidFill>
                <a:srgbClr val="FFD624"/>
              </a:solidFill>
            </a:endParaRPr>
          </a:p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 3 </a:t>
            </a:r>
            <a:r>
              <a:rPr lang="pt-PT" b="1" dirty="0" err="1">
                <a:solidFill>
                  <a:schemeClr val="accent1">
                    <a:lumMod val="75000"/>
                  </a:schemeClr>
                </a:solidFill>
              </a:rPr>
              <a:t>March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 2010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222670"/>
            <a:chOff x="0" y="0"/>
            <a:chExt cx="9144000" cy="622267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700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622267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78" y="6271346"/>
            <a:ext cx="952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Custom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539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1664</Words>
  <Application>Microsoft Office PowerPoint</Application>
  <PresentationFormat>On-screen Show (4:3)</PresentationFormat>
  <Paragraphs>211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Intel_LTtemplate_121410</vt:lpstr>
      <vt:lpstr>NewsPrint</vt:lpstr>
      <vt:lpstr>SEE Science workshop   </vt:lpstr>
      <vt:lpstr>Foreword</vt:lpstr>
      <vt:lpstr>Enseignement scientifique aujoudr’hui: une pedagogie renouvelée pour l’avenir de l’Europe</vt:lpstr>
      <vt:lpstr>How is Europe in the STEM context?</vt:lpstr>
      <vt:lpstr>What measures do we need?</vt:lpstr>
      <vt:lpstr>What measures do we need?</vt:lpstr>
      <vt:lpstr>What measures do we need?</vt:lpstr>
      <vt:lpstr>Our Challenges</vt:lpstr>
      <vt:lpstr>Our Challenges</vt:lpstr>
      <vt:lpstr>Our Challenges</vt:lpstr>
      <vt:lpstr>But it is not just about FIGURES!  Our aim has to be more and better </vt:lpstr>
      <vt:lpstr>But it is not just about FIGURES!  Our aim has to be more and better </vt:lpstr>
      <vt:lpstr>But it is not just about FIGURES!  Our aim has to be more and better </vt:lpstr>
      <vt:lpstr>But it is not just about FIGURES!  Our aim has to be more and better </vt:lpstr>
      <vt:lpstr>But it is not just about FIGURES!  Our aim has to be more and better </vt:lpstr>
      <vt:lpstr>But it is not just about FIGURES!  Our aim has to be more and better </vt:lpstr>
      <vt:lpstr>But it is not just about FIGURES!  Our aim has to be more and better </vt:lpstr>
      <vt:lpstr>New skills for new Jobs  Practical measures includes:</vt:lpstr>
      <vt:lpstr>New skills for new Jobs  Practical measures includes:</vt:lpstr>
      <vt:lpstr>Agenda for new skills and jobs!</vt:lpstr>
      <vt:lpstr>How to make the engagement of citizens a sucess story for the regions? </vt:lpstr>
      <vt:lpstr>How to make the engagement of citizens a sucess story for the regions? </vt:lpstr>
      <vt:lpstr>How to make the engagement of citizens a sucess story for the regions? </vt:lpstr>
      <vt:lpstr>How to make the engagement of citizens a sucess story for the regions? </vt:lpstr>
      <vt:lpstr>How is Europe adressing this problem/funding! ?</vt:lpstr>
      <vt:lpstr>How is Europe adressing this problem/funding! ?</vt:lpstr>
      <vt:lpstr>How is Europe adressing this problem/funding! ?</vt:lpstr>
      <vt:lpstr>How is Europe adressing this problem/funding! ?</vt:lpstr>
      <vt:lpstr>Thank You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Damyanova</cp:lastModifiedBy>
  <cp:revision>109</cp:revision>
  <dcterms:created xsi:type="dcterms:W3CDTF">2010-12-14T21:35:33Z</dcterms:created>
  <dcterms:modified xsi:type="dcterms:W3CDTF">2013-10-15T15:28:34Z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