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56" r:id="rId2"/>
    <p:sldId id="317" r:id="rId3"/>
    <p:sldId id="318" r:id="rId4"/>
    <p:sldId id="321" r:id="rId5"/>
    <p:sldId id="319" r:id="rId6"/>
    <p:sldId id="320" r:id="rId7"/>
    <p:sldId id="323" r:id="rId8"/>
    <p:sldId id="336" r:id="rId9"/>
    <p:sldId id="327" r:id="rId10"/>
    <p:sldId id="328" r:id="rId11"/>
    <p:sldId id="284" r:id="rId12"/>
    <p:sldId id="329" r:id="rId13"/>
    <p:sldId id="286" r:id="rId14"/>
    <p:sldId id="330" r:id="rId15"/>
    <p:sldId id="331" r:id="rId16"/>
    <p:sldId id="322" r:id="rId17"/>
    <p:sldId id="332" r:id="rId18"/>
    <p:sldId id="303" r:id="rId19"/>
    <p:sldId id="335" r:id="rId20"/>
    <p:sldId id="316" r:id="rId21"/>
  </p:sldIdLst>
  <p:sldSz cx="12192000" cy="685958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DCEA"/>
    <a:srgbClr val="376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40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bena Vutsova" userId="390ae74fa45cbdc8" providerId="LiveId" clId="{365C23F0-7E88-46A9-801E-E6041855D4B4}"/>
    <pc:docChg chg="undo redo custSel delSld modSld">
      <pc:chgData name="Albena Vutsova" userId="390ae74fa45cbdc8" providerId="LiveId" clId="{365C23F0-7E88-46A9-801E-E6041855D4B4}" dt="2023-03-13T13:36:30.331" v="4485" actId="20577"/>
      <pc:docMkLst>
        <pc:docMk/>
      </pc:docMkLst>
      <pc:sldChg chg="modSp mod">
        <pc:chgData name="Albena Vutsova" userId="390ae74fa45cbdc8" providerId="LiveId" clId="{365C23F0-7E88-46A9-801E-E6041855D4B4}" dt="2023-03-13T09:37:18.817" v="2086" actId="6549"/>
        <pc:sldMkLst>
          <pc:docMk/>
          <pc:sldMk cId="0" sldId="256"/>
        </pc:sldMkLst>
        <pc:spChg chg="mod">
          <ac:chgData name="Albena Vutsova" userId="390ae74fa45cbdc8" providerId="LiveId" clId="{365C23F0-7E88-46A9-801E-E6041855D4B4}" dt="2023-03-13T09:34:46.697" v="2034" actId="6549"/>
          <ac:spMkLst>
            <pc:docMk/>
            <pc:sldMk cId="0" sldId="256"/>
            <ac:spMk id="8" creationId="{00000000-0000-0000-0000-000000000000}"/>
          </ac:spMkLst>
        </pc:spChg>
        <pc:spChg chg="mod">
          <ac:chgData name="Albena Vutsova" userId="390ae74fa45cbdc8" providerId="LiveId" clId="{365C23F0-7E88-46A9-801E-E6041855D4B4}" dt="2023-03-13T09:37:18.817" v="2086" actId="6549"/>
          <ac:spMkLst>
            <pc:docMk/>
            <pc:sldMk cId="0" sldId="256"/>
            <ac:spMk id="9" creationId="{00000000-0000-0000-0000-000000000000}"/>
          </ac:spMkLst>
        </pc:spChg>
        <pc:spChg chg="mod">
          <ac:chgData name="Albena Vutsova" userId="390ae74fa45cbdc8" providerId="LiveId" clId="{365C23F0-7E88-46A9-801E-E6041855D4B4}" dt="2023-03-12T15:53:34.367" v="56" actId="14100"/>
          <ac:spMkLst>
            <pc:docMk/>
            <pc:sldMk cId="0" sldId="256"/>
            <ac:spMk id="17" creationId="{00000000-0000-0000-0000-000000000000}"/>
          </ac:spMkLst>
        </pc:spChg>
      </pc:sldChg>
      <pc:sldChg chg="delSp modSp mod">
        <pc:chgData name="Albena Vutsova" userId="390ae74fa45cbdc8" providerId="LiveId" clId="{365C23F0-7E88-46A9-801E-E6041855D4B4}" dt="2023-03-13T10:18:15.722" v="3428" actId="113"/>
        <pc:sldMkLst>
          <pc:docMk/>
          <pc:sldMk cId="0" sldId="284"/>
        </pc:sldMkLst>
        <pc:spChg chg="mod">
          <ac:chgData name="Albena Vutsova" userId="390ae74fa45cbdc8" providerId="LiveId" clId="{365C23F0-7E88-46A9-801E-E6041855D4B4}" dt="2023-03-13T10:14:06.068" v="3224" actId="14100"/>
          <ac:spMkLst>
            <pc:docMk/>
            <pc:sldMk cId="0" sldId="284"/>
            <ac:spMk id="5" creationId="{00000000-0000-0000-0000-000000000000}"/>
          </ac:spMkLst>
        </pc:spChg>
        <pc:spChg chg="mod">
          <ac:chgData name="Albena Vutsova" userId="390ae74fa45cbdc8" providerId="LiveId" clId="{365C23F0-7E88-46A9-801E-E6041855D4B4}" dt="2023-03-13T10:18:15.722" v="3428" actId="113"/>
          <ac:spMkLst>
            <pc:docMk/>
            <pc:sldMk cId="0" sldId="284"/>
            <ac:spMk id="7" creationId="{00000000-0000-0000-0000-000000000000}"/>
          </ac:spMkLst>
        </pc:spChg>
        <pc:spChg chg="del mod">
          <ac:chgData name="Albena Vutsova" userId="390ae74fa45cbdc8" providerId="LiveId" clId="{365C23F0-7E88-46A9-801E-E6041855D4B4}" dt="2023-03-13T10:15:50.931" v="3266" actId="478"/>
          <ac:spMkLst>
            <pc:docMk/>
            <pc:sldMk cId="0" sldId="284"/>
            <ac:spMk id="9" creationId="{00000000-0000-0000-0000-000000000000}"/>
          </ac:spMkLst>
        </pc:spChg>
        <pc:spChg chg="del mod">
          <ac:chgData name="Albena Vutsova" userId="390ae74fa45cbdc8" providerId="LiveId" clId="{365C23F0-7E88-46A9-801E-E6041855D4B4}" dt="2023-03-13T10:15:42.648" v="3264" actId="478"/>
          <ac:spMkLst>
            <pc:docMk/>
            <pc:sldMk cId="0" sldId="284"/>
            <ac:spMk id="10" creationId="{00000000-0000-0000-0000-000000000000}"/>
          </ac:spMkLst>
        </pc:spChg>
      </pc:sldChg>
      <pc:sldChg chg="delSp modSp mod">
        <pc:chgData name="Albena Vutsova" userId="390ae74fa45cbdc8" providerId="LiveId" clId="{365C23F0-7E88-46A9-801E-E6041855D4B4}" dt="2023-03-13T13:32:43.061" v="4291" actId="478"/>
        <pc:sldMkLst>
          <pc:docMk/>
          <pc:sldMk cId="0" sldId="303"/>
        </pc:sldMkLst>
        <pc:spChg chg="mod">
          <ac:chgData name="Albena Vutsova" userId="390ae74fa45cbdc8" providerId="LiveId" clId="{365C23F0-7E88-46A9-801E-E6041855D4B4}" dt="2023-03-13T13:32:40.027" v="4290" actId="20577"/>
          <ac:spMkLst>
            <pc:docMk/>
            <pc:sldMk cId="0" sldId="303"/>
            <ac:spMk id="5" creationId="{00000000-0000-0000-0000-000000000000}"/>
          </ac:spMkLst>
        </pc:spChg>
        <pc:spChg chg="del mod">
          <ac:chgData name="Albena Vutsova" userId="390ae74fa45cbdc8" providerId="LiveId" clId="{365C23F0-7E88-46A9-801E-E6041855D4B4}" dt="2023-03-13T13:32:43.061" v="4291" actId="478"/>
          <ac:spMkLst>
            <pc:docMk/>
            <pc:sldMk cId="0" sldId="303"/>
            <ac:spMk id="6" creationId="{00000000-0000-0000-0000-000000000000}"/>
          </ac:spMkLst>
        </pc:spChg>
        <pc:spChg chg="del">
          <ac:chgData name="Albena Vutsova" userId="390ae74fa45cbdc8" providerId="LiveId" clId="{365C23F0-7E88-46A9-801E-E6041855D4B4}" dt="2023-03-13T13:31:39.918" v="4263" actId="478"/>
          <ac:spMkLst>
            <pc:docMk/>
            <pc:sldMk cId="0" sldId="303"/>
            <ac:spMk id="8" creationId="{00000000-0000-0000-0000-000000000000}"/>
          </ac:spMkLst>
        </pc:spChg>
      </pc:sldChg>
      <pc:sldChg chg="modSp mod">
        <pc:chgData name="Albena Vutsova" userId="390ae74fa45cbdc8" providerId="LiveId" clId="{365C23F0-7E88-46A9-801E-E6041855D4B4}" dt="2023-03-13T09:43:09.944" v="2322" actId="6549"/>
        <pc:sldMkLst>
          <pc:docMk/>
          <pc:sldMk cId="3090602235" sldId="317"/>
        </pc:sldMkLst>
        <pc:spChg chg="mod">
          <ac:chgData name="Albena Vutsova" userId="390ae74fa45cbdc8" providerId="LiveId" clId="{365C23F0-7E88-46A9-801E-E6041855D4B4}" dt="2023-03-13T09:43:09.944" v="2322" actId="6549"/>
          <ac:spMkLst>
            <pc:docMk/>
            <pc:sldMk cId="3090602235" sldId="317"/>
            <ac:spMk id="8" creationId="{00000000-0000-0000-0000-000000000000}"/>
          </ac:spMkLst>
        </pc:spChg>
      </pc:sldChg>
      <pc:sldChg chg="modSp mod">
        <pc:chgData name="Albena Vutsova" userId="390ae74fa45cbdc8" providerId="LiveId" clId="{365C23F0-7E88-46A9-801E-E6041855D4B4}" dt="2023-03-13T09:48:04.765" v="2462" actId="20577"/>
        <pc:sldMkLst>
          <pc:docMk/>
          <pc:sldMk cId="2074452187" sldId="318"/>
        </pc:sldMkLst>
        <pc:spChg chg="mod">
          <ac:chgData name="Albena Vutsova" userId="390ae74fa45cbdc8" providerId="LiveId" clId="{365C23F0-7E88-46A9-801E-E6041855D4B4}" dt="2023-03-13T09:48:04.765" v="2462" actId="20577"/>
          <ac:spMkLst>
            <pc:docMk/>
            <pc:sldMk cId="2074452187" sldId="318"/>
            <ac:spMk id="8" creationId="{00000000-0000-0000-0000-000000000000}"/>
          </ac:spMkLst>
        </pc:spChg>
      </pc:sldChg>
      <pc:sldChg chg="modSp mod">
        <pc:chgData name="Albena Vutsova" userId="390ae74fa45cbdc8" providerId="LiveId" clId="{365C23F0-7E88-46A9-801E-E6041855D4B4}" dt="2023-03-13T09:54:47.079" v="2615" actId="20577"/>
        <pc:sldMkLst>
          <pc:docMk/>
          <pc:sldMk cId="3459985914" sldId="319"/>
        </pc:sldMkLst>
        <pc:spChg chg="mod">
          <ac:chgData name="Albena Vutsova" userId="390ae74fa45cbdc8" providerId="LiveId" clId="{365C23F0-7E88-46A9-801E-E6041855D4B4}" dt="2023-03-13T09:54:47.079" v="2615" actId="20577"/>
          <ac:spMkLst>
            <pc:docMk/>
            <pc:sldMk cId="3459985914" sldId="319"/>
            <ac:spMk id="8" creationId="{00000000-0000-0000-0000-000000000000}"/>
          </ac:spMkLst>
        </pc:spChg>
      </pc:sldChg>
      <pc:sldChg chg="modSp mod">
        <pc:chgData name="Albena Vutsova" userId="390ae74fa45cbdc8" providerId="LiveId" clId="{365C23F0-7E88-46A9-801E-E6041855D4B4}" dt="2023-03-13T09:58:05.588" v="2681" actId="20577"/>
        <pc:sldMkLst>
          <pc:docMk/>
          <pc:sldMk cId="337356979" sldId="320"/>
        </pc:sldMkLst>
        <pc:spChg chg="mod">
          <ac:chgData name="Albena Vutsova" userId="390ae74fa45cbdc8" providerId="LiveId" clId="{365C23F0-7E88-46A9-801E-E6041855D4B4}" dt="2023-03-13T09:58:05.588" v="2681" actId="20577"/>
          <ac:spMkLst>
            <pc:docMk/>
            <pc:sldMk cId="337356979" sldId="320"/>
            <ac:spMk id="12" creationId="{00000000-0000-0000-0000-000000000000}"/>
          </ac:spMkLst>
        </pc:spChg>
      </pc:sldChg>
      <pc:sldChg chg="modSp mod">
        <pc:chgData name="Albena Vutsova" userId="390ae74fa45cbdc8" providerId="LiveId" clId="{365C23F0-7E88-46A9-801E-E6041855D4B4}" dt="2023-03-13T09:51:10.802" v="2532" actId="15"/>
        <pc:sldMkLst>
          <pc:docMk/>
          <pc:sldMk cId="523365868" sldId="321"/>
        </pc:sldMkLst>
        <pc:spChg chg="mod">
          <ac:chgData name="Albena Vutsova" userId="390ae74fa45cbdc8" providerId="LiveId" clId="{365C23F0-7E88-46A9-801E-E6041855D4B4}" dt="2023-03-13T09:51:10.802" v="2532" actId="15"/>
          <ac:spMkLst>
            <pc:docMk/>
            <pc:sldMk cId="523365868" sldId="321"/>
            <ac:spMk id="8" creationId="{00000000-0000-0000-0000-000000000000}"/>
          </ac:spMkLst>
        </pc:spChg>
      </pc:sldChg>
      <pc:sldChg chg="modSp mod">
        <pc:chgData name="Albena Vutsova" userId="390ae74fa45cbdc8" providerId="LiveId" clId="{365C23F0-7E88-46A9-801E-E6041855D4B4}" dt="2023-03-13T10:28:02.833" v="3733" actId="6549"/>
        <pc:sldMkLst>
          <pc:docMk/>
          <pc:sldMk cId="1165686111" sldId="322"/>
        </pc:sldMkLst>
        <pc:spChg chg="mod">
          <ac:chgData name="Albena Vutsova" userId="390ae74fa45cbdc8" providerId="LiveId" clId="{365C23F0-7E88-46A9-801E-E6041855D4B4}" dt="2023-03-13T10:28:02.833" v="3733" actId="6549"/>
          <ac:spMkLst>
            <pc:docMk/>
            <pc:sldMk cId="1165686111" sldId="322"/>
            <ac:spMk id="8" creationId="{00000000-0000-0000-0000-000000000000}"/>
          </ac:spMkLst>
        </pc:spChg>
      </pc:sldChg>
      <pc:sldChg chg="modSp mod">
        <pc:chgData name="Albena Vutsova" userId="390ae74fa45cbdc8" providerId="LiveId" clId="{365C23F0-7E88-46A9-801E-E6041855D4B4}" dt="2023-03-13T09:59:46.255" v="2704" actId="20577"/>
        <pc:sldMkLst>
          <pc:docMk/>
          <pc:sldMk cId="1435344568" sldId="323"/>
        </pc:sldMkLst>
        <pc:spChg chg="mod">
          <ac:chgData name="Albena Vutsova" userId="390ae74fa45cbdc8" providerId="LiveId" clId="{365C23F0-7E88-46A9-801E-E6041855D4B4}" dt="2023-03-13T09:59:46.255" v="2704" actId="20577"/>
          <ac:spMkLst>
            <pc:docMk/>
            <pc:sldMk cId="1435344568" sldId="323"/>
            <ac:spMk id="12" creationId="{00000000-0000-0000-0000-000000000000}"/>
          </ac:spMkLst>
        </pc:spChg>
        <pc:spChg chg="mod">
          <ac:chgData name="Albena Vutsova" userId="390ae74fa45cbdc8" providerId="LiveId" clId="{365C23F0-7E88-46A9-801E-E6041855D4B4}" dt="2023-03-13T09:58:25.658" v="2689" actId="20577"/>
          <ac:spMkLst>
            <pc:docMk/>
            <pc:sldMk cId="1435344568" sldId="323"/>
            <ac:spMk id="17" creationId="{00000000-0000-0000-0000-000000000000}"/>
          </ac:spMkLst>
        </pc:spChg>
      </pc:sldChg>
      <pc:sldChg chg="modSp mod">
        <pc:chgData name="Albena Vutsova" userId="390ae74fa45cbdc8" providerId="LiveId" clId="{365C23F0-7E88-46A9-801E-E6041855D4B4}" dt="2023-03-13T10:04:03.059" v="2835" actId="20577"/>
        <pc:sldMkLst>
          <pc:docMk/>
          <pc:sldMk cId="551392527" sldId="326"/>
        </pc:sldMkLst>
        <pc:spChg chg="mod">
          <ac:chgData name="Albena Vutsova" userId="390ae74fa45cbdc8" providerId="LiveId" clId="{365C23F0-7E88-46A9-801E-E6041855D4B4}" dt="2023-03-13T10:04:03.059" v="2835" actId="20577"/>
          <ac:spMkLst>
            <pc:docMk/>
            <pc:sldMk cId="551392527" sldId="326"/>
            <ac:spMk id="12" creationId="{00000000-0000-0000-0000-000000000000}"/>
          </ac:spMkLst>
        </pc:spChg>
        <pc:spChg chg="mod">
          <ac:chgData name="Albena Vutsova" userId="390ae74fa45cbdc8" providerId="LiveId" clId="{365C23F0-7E88-46A9-801E-E6041855D4B4}" dt="2023-03-13T10:00:31.184" v="2724" actId="20577"/>
          <ac:spMkLst>
            <pc:docMk/>
            <pc:sldMk cId="551392527" sldId="326"/>
            <ac:spMk id="17" creationId="{00000000-0000-0000-0000-000000000000}"/>
          </ac:spMkLst>
        </pc:spChg>
      </pc:sldChg>
      <pc:sldChg chg="modSp mod">
        <pc:chgData name="Albena Vutsova" userId="390ae74fa45cbdc8" providerId="LiveId" clId="{365C23F0-7E88-46A9-801E-E6041855D4B4}" dt="2023-03-13T10:06:49.427" v="2924" actId="20577"/>
        <pc:sldMkLst>
          <pc:docMk/>
          <pc:sldMk cId="771992" sldId="327"/>
        </pc:sldMkLst>
        <pc:spChg chg="mod">
          <ac:chgData name="Albena Vutsova" userId="390ae74fa45cbdc8" providerId="LiveId" clId="{365C23F0-7E88-46A9-801E-E6041855D4B4}" dt="2023-03-13T10:06:49.427" v="2924" actId="20577"/>
          <ac:spMkLst>
            <pc:docMk/>
            <pc:sldMk cId="771992" sldId="327"/>
            <ac:spMk id="12" creationId="{00000000-0000-0000-0000-000000000000}"/>
          </ac:spMkLst>
        </pc:spChg>
        <pc:spChg chg="mod">
          <ac:chgData name="Albena Vutsova" userId="390ae74fa45cbdc8" providerId="LiveId" clId="{365C23F0-7E88-46A9-801E-E6041855D4B4}" dt="2023-03-13T10:04:20.513" v="2837" actId="20577"/>
          <ac:spMkLst>
            <pc:docMk/>
            <pc:sldMk cId="771992" sldId="327"/>
            <ac:spMk id="17" creationId="{00000000-0000-0000-0000-000000000000}"/>
          </ac:spMkLst>
        </pc:spChg>
      </pc:sldChg>
      <pc:sldChg chg="modSp mod">
        <pc:chgData name="Albena Vutsova" userId="390ae74fa45cbdc8" providerId="LiveId" clId="{365C23F0-7E88-46A9-801E-E6041855D4B4}" dt="2023-03-13T10:13:33.481" v="3202" actId="113"/>
        <pc:sldMkLst>
          <pc:docMk/>
          <pc:sldMk cId="3385198758" sldId="328"/>
        </pc:sldMkLst>
        <pc:spChg chg="mod">
          <ac:chgData name="Albena Vutsova" userId="390ae74fa45cbdc8" providerId="LiveId" clId="{365C23F0-7E88-46A9-801E-E6041855D4B4}" dt="2023-03-13T10:13:33.481" v="3202" actId="113"/>
          <ac:spMkLst>
            <pc:docMk/>
            <pc:sldMk cId="3385198758" sldId="328"/>
            <ac:spMk id="12" creationId="{00000000-0000-0000-0000-000000000000}"/>
          </ac:spMkLst>
        </pc:spChg>
      </pc:sldChg>
      <pc:sldChg chg="modSp mod">
        <pc:chgData name="Albena Vutsova" userId="390ae74fa45cbdc8" providerId="LiveId" clId="{365C23F0-7E88-46A9-801E-E6041855D4B4}" dt="2023-03-12T16:40:11.899" v="1700" actId="20577"/>
        <pc:sldMkLst>
          <pc:docMk/>
          <pc:sldMk cId="80520141" sldId="329"/>
        </pc:sldMkLst>
        <pc:spChg chg="mod">
          <ac:chgData name="Albena Vutsova" userId="390ae74fa45cbdc8" providerId="LiveId" clId="{365C23F0-7E88-46A9-801E-E6041855D4B4}" dt="2023-03-12T16:40:11.899" v="1700" actId="20577"/>
          <ac:spMkLst>
            <pc:docMk/>
            <pc:sldMk cId="80520141" sldId="329"/>
            <ac:spMk id="7" creationId="{00000000-0000-0000-0000-000000000000}"/>
          </ac:spMkLst>
        </pc:spChg>
      </pc:sldChg>
      <pc:sldChg chg="modSp mod">
        <pc:chgData name="Albena Vutsova" userId="390ae74fa45cbdc8" providerId="LiveId" clId="{365C23F0-7E88-46A9-801E-E6041855D4B4}" dt="2023-03-13T10:23:09.074" v="3508" actId="15"/>
        <pc:sldMkLst>
          <pc:docMk/>
          <pc:sldMk cId="3036103786" sldId="330"/>
        </pc:sldMkLst>
        <pc:spChg chg="mod">
          <ac:chgData name="Albena Vutsova" userId="390ae74fa45cbdc8" providerId="LiveId" clId="{365C23F0-7E88-46A9-801E-E6041855D4B4}" dt="2023-03-13T10:23:09.074" v="3508" actId="15"/>
          <ac:spMkLst>
            <pc:docMk/>
            <pc:sldMk cId="3036103786" sldId="330"/>
            <ac:spMk id="7" creationId="{00000000-0000-0000-0000-000000000000}"/>
          </ac:spMkLst>
        </pc:spChg>
      </pc:sldChg>
      <pc:sldChg chg="addSp delSp modSp mod">
        <pc:chgData name="Albena Vutsova" userId="390ae74fa45cbdc8" providerId="LiveId" clId="{365C23F0-7E88-46A9-801E-E6041855D4B4}" dt="2023-03-13T10:21:41.308" v="3467" actId="22"/>
        <pc:sldMkLst>
          <pc:docMk/>
          <pc:sldMk cId="1049502857" sldId="331"/>
        </pc:sldMkLst>
        <pc:spChg chg="add del">
          <ac:chgData name="Albena Vutsova" userId="390ae74fa45cbdc8" providerId="LiveId" clId="{365C23F0-7E88-46A9-801E-E6041855D4B4}" dt="2023-03-13T10:21:41.308" v="3467" actId="22"/>
          <ac:spMkLst>
            <pc:docMk/>
            <pc:sldMk cId="1049502857" sldId="331"/>
            <ac:spMk id="3" creationId="{F0977D43-F836-7FF6-EC6F-D566AFF78D59}"/>
          </ac:spMkLst>
        </pc:spChg>
        <pc:picChg chg="mod">
          <ac:chgData name="Albena Vutsova" userId="390ae74fa45cbdc8" providerId="LiveId" clId="{365C23F0-7E88-46A9-801E-E6041855D4B4}" dt="2023-03-13T10:21:30.784" v="3465" actId="14100"/>
          <ac:picMkLst>
            <pc:docMk/>
            <pc:sldMk cId="1049502857" sldId="331"/>
            <ac:picMk id="11" creationId="{00000000-0000-0000-0000-000000000000}"/>
          </ac:picMkLst>
        </pc:picChg>
      </pc:sldChg>
      <pc:sldChg chg="modSp mod">
        <pc:chgData name="Albena Vutsova" userId="390ae74fa45cbdc8" providerId="LiveId" clId="{365C23F0-7E88-46A9-801E-E6041855D4B4}" dt="2023-03-13T13:28:04.008" v="4142" actId="13926"/>
        <pc:sldMkLst>
          <pc:docMk/>
          <pc:sldMk cId="62213156" sldId="332"/>
        </pc:sldMkLst>
        <pc:spChg chg="mod">
          <ac:chgData name="Albena Vutsova" userId="390ae74fa45cbdc8" providerId="LiveId" clId="{365C23F0-7E88-46A9-801E-E6041855D4B4}" dt="2023-03-13T10:32:39.347" v="3990" actId="20577"/>
          <ac:spMkLst>
            <pc:docMk/>
            <pc:sldMk cId="62213156" sldId="332"/>
            <ac:spMk id="2" creationId="{00000000-0000-0000-0000-000000000000}"/>
          </ac:spMkLst>
        </pc:spChg>
        <pc:spChg chg="mod">
          <ac:chgData name="Albena Vutsova" userId="390ae74fa45cbdc8" providerId="LiveId" clId="{365C23F0-7E88-46A9-801E-E6041855D4B4}" dt="2023-03-13T13:28:04.008" v="4142" actId="13926"/>
          <ac:spMkLst>
            <pc:docMk/>
            <pc:sldMk cId="62213156" sldId="332"/>
            <ac:spMk id="15" creationId="{00000000-0000-0000-0000-000000000000}"/>
          </ac:spMkLst>
        </pc:spChg>
      </pc:sldChg>
      <pc:sldChg chg="del">
        <pc:chgData name="Albena Vutsova" userId="390ae74fa45cbdc8" providerId="LiveId" clId="{365C23F0-7E88-46A9-801E-E6041855D4B4}" dt="2023-03-12T16:51:21.224" v="1950" actId="2696"/>
        <pc:sldMkLst>
          <pc:docMk/>
          <pc:sldMk cId="1158890057" sldId="334"/>
        </pc:sldMkLst>
      </pc:sldChg>
      <pc:sldChg chg="modSp mod">
        <pc:chgData name="Albena Vutsova" userId="390ae74fa45cbdc8" providerId="LiveId" clId="{365C23F0-7E88-46A9-801E-E6041855D4B4}" dt="2023-03-13T13:36:30.331" v="4485" actId="20577"/>
        <pc:sldMkLst>
          <pc:docMk/>
          <pc:sldMk cId="540847474" sldId="335"/>
        </pc:sldMkLst>
        <pc:spChg chg="mod">
          <ac:chgData name="Albena Vutsova" userId="390ae74fa45cbdc8" providerId="LiveId" clId="{365C23F0-7E88-46A9-801E-E6041855D4B4}" dt="2023-03-13T13:36:30.331" v="4485" actId="20577"/>
          <ac:spMkLst>
            <pc:docMk/>
            <pc:sldMk cId="540847474" sldId="335"/>
            <ac:spMk id="5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3E5C62-02E4-47B9-91D1-30BE5F8B0C7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17DF9F2-6C1C-4877-A27B-819C1F280B06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ru-RU" sz="2000" dirty="0"/>
            <a:t>Подобряване на имиджа и доверието</a:t>
          </a:r>
          <a:endParaRPr lang="en-US" sz="2000" dirty="0"/>
        </a:p>
      </dgm:t>
    </dgm:pt>
    <dgm:pt modelId="{BC969AAE-7405-4ED4-A63D-7D48AEF42A5B}" type="parTrans" cxnId="{2DB9D88E-0FEE-43B0-939A-A1A4B8CB72A8}">
      <dgm:prSet/>
      <dgm:spPr/>
      <dgm:t>
        <a:bodyPr/>
        <a:lstStyle/>
        <a:p>
          <a:endParaRPr lang="en-US"/>
        </a:p>
      </dgm:t>
    </dgm:pt>
    <dgm:pt modelId="{E6AD2B7B-F5FF-494D-BFD6-7B0A452D89A6}" type="sibTrans" cxnId="{2DB9D88E-0FEE-43B0-939A-A1A4B8CB72A8}">
      <dgm:prSet/>
      <dgm:spPr/>
      <dgm:t>
        <a:bodyPr/>
        <a:lstStyle/>
        <a:p>
          <a:endParaRPr lang="en-US"/>
        </a:p>
      </dgm:t>
    </dgm:pt>
    <dgm:pt modelId="{5941A5FE-F43D-4BFF-929B-3C75B26B3787}">
      <dgm:prSet phldrT="[Text]" custT="1"/>
      <dgm:spPr/>
      <dgm:t>
        <a:bodyPr/>
        <a:lstStyle/>
        <a:p>
          <a:pPr algn="l">
            <a:buFontTx/>
            <a:buNone/>
          </a:pPr>
          <a:r>
            <a:rPr lang="bg-BG" sz="1600" dirty="0"/>
            <a:t>Като </a:t>
          </a:r>
          <a:r>
            <a:rPr lang="ru-RU" sz="1600" dirty="0"/>
            <a:t>ангажира  обществото и осъзнава проблемите</a:t>
          </a:r>
          <a:endParaRPr lang="en-US" sz="1600" dirty="0"/>
        </a:p>
      </dgm:t>
    </dgm:pt>
    <dgm:pt modelId="{705CE2C1-A126-415D-AE70-D717CFDF15B1}" type="parTrans" cxnId="{83E7CE02-F5AC-4840-A689-42C498E3850F}">
      <dgm:prSet/>
      <dgm:spPr/>
      <dgm:t>
        <a:bodyPr/>
        <a:lstStyle/>
        <a:p>
          <a:endParaRPr lang="en-US"/>
        </a:p>
      </dgm:t>
    </dgm:pt>
    <dgm:pt modelId="{947E6AF2-F2F2-41E1-B47B-2CA48B3134BC}" type="sibTrans" cxnId="{83E7CE02-F5AC-4840-A689-42C498E3850F}">
      <dgm:prSet/>
      <dgm:spPr/>
      <dgm:t>
        <a:bodyPr/>
        <a:lstStyle/>
        <a:p>
          <a:endParaRPr lang="en-US"/>
        </a:p>
      </dgm:t>
    </dgm:pt>
    <dgm:pt modelId="{00DBC35C-F8F5-4C4B-B4D4-F832FA430E70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bg-BG" sz="2000" dirty="0"/>
            <a:t>Създаване</a:t>
          </a:r>
          <a:r>
            <a:rPr lang="ru-RU" sz="2000" dirty="0"/>
            <a:t> на социално въздействие</a:t>
          </a:r>
          <a:endParaRPr lang="en-US" sz="2000" dirty="0"/>
        </a:p>
      </dgm:t>
    </dgm:pt>
    <dgm:pt modelId="{9F26D269-384C-4FF9-9CC9-8FA8FAFB9180}" type="parTrans" cxnId="{0E1D0E27-4694-49AD-99C7-ADC9057F6165}">
      <dgm:prSet/>
      <dgm:spPr/>
      <dgm:t>
        <a:bodyPr/>
        <a:lstStyle/>
        <a:p>
          <a:endParaRPr lang="en-US"/>
        </a:p>
      </dgm:t>
    </dgm:pt>
    <dgm:pt modelId="{73CFFE5F-BEA3-4031-B9E4-3D14600F0F0B}" type="sibTrans" cxnId="{0E1D0E27-4694-49AD-99C7-ADC9057F6165}">
      <dgm:prSet/>
      <dgm:spPr/>
      <dgm:t>
        <a:bodyPr/>
        <a:lstStyle/>
        <a:p>
          <a:endParaRPr lang="en-US"/>
        </a:p>
      </dgm:t>
    </dgm:pt>
    <dgm:pt modelId="{0063FC30-BA94-464D-8577-C7AB1218201F}">
      <dgm:prSet phldrT="[Text]" custT="1"/>
      <dgm:spPr/>
      <dgm:t>
        <a:bodyPr/>
        <a:lstStyle/>
        <a:p>
          <a:pPr>
            <a:buFontTx/>
            <a:buNone/>
          </a:pPr>
          <a:r>
            <a:rPr lang="ru-RU" sz="1600" dirty="0"/>
            <a:t>Като идентифицира социални проблеми и намира</a:t>
          </a:r>
          <a:endParaRPr lang="en-US" sz="1600" dirty="0"/>
        </a:p>
      </dgm:t>
    </dgm:pt>
    <dgm:pt modelId="{03A20BD8-B81E-4859-9CAB-801110F81465}" type="parTrans" cxnId="{D0C89684-9605-41DC-AD45-8D0B0E67E42E}">
      <dgm:prSet/>
      <dgm:spPr/>
      <dgm:t>
        <a:bodyPr/>
        <a:lstStyle/>
        <a:p>
          <a:endParaRPr lang="en-US"/>
        </a:p>
      </dgm:t>
    </dgm:pt>
    <dgm:pt modelId="{D03C5002-B818-4938-ACA1-1691AF1D89EC}" type="sibTrans" cxnId="{D0C89684-9605-41DC-AD45-8D0B0E67E42E}">
      <dgm:prSet/>
      <dgm:spPr/>
      <dgm:t>
        <a:bodyPr/>
        <a:lstStyle/>
        <a:p>
          <a:endParaRPr lang="en-US"/>
        </a:p>
      </dgm:t>
    </dgm:pt>
    <dgm:pt modelId="{EE12252C-7079-404E-93D0-BA71F6591237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ru-RU" sz="2000" dirty="0"/>
            <a:t>Изпреварващо действие при въвеждане на регулации</a:t>
          </a:r>
          <a:r>
            <a:rPr lang="ru-RU" sz="2000" b="1" dirty="0"/>
            <a:t> </a:t>
          </a:r>
          <a:endParaRPr lang="en-US" sz="2000" dirty="0"/>
        </a:p>
      </dgm:t>
    </dgm:pt>
    <dgm:pt modelId="{36BD328B-647F-41CC-A1DB-2E5BBAB03EB9}" type="parTrans" cxnId="{3A40C744-CA9A-4714-8BFB-8119A2A4FE2F}">
      <dgm:prSet/>
      <dgm:spPr/>
      <dgm:t>
        <a:bodyPr/>
        <a:lstStyle/>
        <a:p>
          <a:endParaRPr lang="en-US"/>
        </a:p>
      </dgm:t>
    </dgm:pt>
    <dgm:pt modelId="{9FFD541E-8C17-4FC1-922A-9B3EE308AE9A}" type="sibTrans" cxnId="{3A40C744-CA9A-4714-8BFB-8119A2A4FE2F}">
      <dgm:prSet/>
      <dgm:spPr/>
      <dgm:t>
        <a:bodyPr/>
        <a:lstStyle/>
        <a:p>
          <a:endParaRPr lang="en-US"/>
        </a:p>
      </dgm:t>
    </dgm:pt>
    <dgm:pt modelId="{8ED8CA1E-68F2-4A9D-9FDC-46A89DE5FF5E}">
      <dgm:prSet phldrT="[Text]" custT="1"/>
      <dgm:spPr>
        <a:solidFill>
          <a:srgbClr val="D5DCEA"/>
        </a:solidFill>
      </dgm:spPr>
      <dgm:t>
        <a:bodyPr/>
        <a:lstStyle/>
        <a:p>
          <a:pPr algn="l">
            <a:buFontTx/>
            <a:buNone/>
          </a:pPr>
          <a:r>
            <a:rPr lang="bg-BG" sz="1600" dirty="0"/>
            <a:t>К</a:t>
          </a:r>
          <a:r>
            <a:rPr lang="ru-RU" sz="1600" dirty="0"/>
            <a:t>ато ангажира гражданското общество с предварителни</a:t>
          </a:r>
          <a:endParaRPr lang="en-US" sz="1600" dirty="0"/>
        </a:p>
      </dgm:t>
    </dgm:pt>
    <dgm:pt modelId="{1BB92227-D0E9-4914-B3C9-EAA59977A2B3}" type="parTrans" cxnId="{F3F9D905-5C87-4A30-9266-5E20DC1FF918}">
      <dgm:prSet/>
      <dgm:spPr/>
      <dgm:t>
        <a:bodyPr/>
        <a:lstStyle/>
        <a:p>
          <a:endParaRPr lang="en-US"/>
        </a:p>
      </dgm:t>
    </dgm:pt>
    <dgm:pt modelId="{4B192AFB-D49B-4037-B921-EC3583554AAD}" type="sibTrans" cxnId="{F3F9D905-5C87-4A30-9266-5E20DC1FF918}">
      <dgm:prSet/>
      <dgm:spPr/>
      <dgm:t>
        <a:bodyPr/>
        <a:lstStyle/>
        <a:p>
          <a:endParaRPr lang="en-US"/>
        </a:p>
      </dgm:t>
    </dgm:pt>
    <dgm:pt modelId="{092911F2-A4B7-427B-9190-B59F3519058C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bg-BG" sz="2000" dirty="0"/>
            <a:t>Създаване</a:t>
          </a:r>
          <a:r>
            <a:rPr lang="ru-RU" sz="2000" dirty="0"/>
            <a:t> на нови бизнес възможности</a:t>
          </a:r>
          <a:endParaRPr lang="en-US" sz="2000" dirty="0"/>
        </a:p>
      </dgm:t>
    </dgm:pt>
    <dgm:pt modelId="{07A859C4-4BD1-4FE5-948F-158B45462E60}" type="parTrans" cxnId="{14060821-2897-44BB-93A2-941A988ED923}">
      <dgm:prSet/>
      <dgm:spPr/>
      <dgm:t>
        <a:bodyPr/>
        <a:lstStyle/>
        <a:p>
          <a:endParaRPr lang="en-US"/>
        </a:p>
      </dgm:t>
    </dgm:pt>
    <dgm:pt modelId="{86BA2915-FE20-4D55-A58C-A89B2521F4E8}" type="sibTrans" cxnId="{14060821-2897-44BB-93A2-941A988ED923}">
      <dgm:prSet/>
      <dgm:spPr/>
      <dgm:t>
        <a:bodyPr/>
        <a:lstStyle/>
        <a:p>
          <a:endParaRPr lang="en-US"/>
        </a:p>
      </dgm:t>
    </dgm:pt>
    <dgm:pt modelId="{A3C8A01E-4683-4EB1-B336-12A49423EBD2}">
      <dgm:prSet phldrT="[Text]" custT="1"/>
      <dgm:spPr>
        <a:solidFill>
          <a:srgbClr val="D5DCEA"/>
        </a:solidFill>
      </dgm:spPr>
      <dgm:t>
        <a:bodyPr/>
        <a:lstStyle/>
        <a:p>
          <a:pPr algn="l">
            <a:spcAft>
              <a:spcPts val="0"/>
            </a:spcAft>
            <a:buFont typeface="Wingdings" panose="05000000000000000000" pitchFamily="2" charset="2"/>
            <a:buNone/>
          </a:pPr>
          <a:r>
            <a:rPr lang="ru-RU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   Като навлиза в нови области – устойчиво социално</a:t>
          </a:r>
        </a:p>
        <a:p>
          <a:pPr algn="l">
            <a:spcAft>
              <a:spcPts val="0"/>
            </a:spcAft>
            <a:buFont typeface="Wingdings" panose="05000000000000000000" pitchFamily="2" charset="2"/>
            <a:buNone/>
          </a:pPr>
          <a:r>
            <a:rPr lang="ru-RU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   въздействие, етични иновации и получава нови приходи</a:t>
          </a:r>
        </a:p>
        <a:p>
          <a:pPr algn="l">
            <a:spcAft>
              <a:spcPts val="0"/>
            </a:spcAft>
            <a:buFont typeface="Wingdings" panose="05000000000000000000" pitchFamily="2" charset="2"/>
            <a:buNone/>
          </a:pPr>
          <a:r>
            <a:rPr lang="ru-RU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   чрез тази интервенция</a:t>
          </a:r>
          <a:r>
            <a:rPr lang="ru-RU" sz="1600" kern="1200" dirty="0">
              <a:solidFill>
                <a:schemeClr val="tx1"/>
              </a:solidFill>
            </a:rPr>
            <a:t>. </a:t>
          </a:r>
          <a:endParaRPr lang="en-US" sz="1600" kern="1200" dirty="0">
            <a:solidFill>
              <a:schemeClr val="tx1"/>
            </a:solidFill>
          </a:endParaRPr>
        </a:p>
      </dgm:t>
    </dgm:pt>
    <dgm:pt modelId="{9643024D-6F52-416B-BBFF-2020FE993D17}" type="parTrans" cxnId="{5212A6CF-9001-4777-A2CA-BBBBF7F5D58C}">
      <dgm:prSet/>
      <dgm:spPr/>
      <dgm:t>
        <a:bodyPr/>
        <a:lstStyle/>
        <a:p>
          <a:endParaRPr lang="en-US"/>
        </a:p>
      </dgm:t>
    </dgm:pt>
    <dgm:pt modelId="{CA3A9CAE-CE33-4CF5-808D-5230F3B3C894}" type="sibTrans" cxnId="{5212A6CF-9001-4777-A2CA-BBBBF7F5D58C}">
      <dgm:prSet/>
      <dgm:spPr/>
      <dgm:t>
        <a:bodyPr/>
        <a:lstStyle/>
        <a:p>
          <a:endParaRPr lang="en-US"/>
        </a:p>
      </dgm:t>
    </dgm:pt>
    <dgm:pt modelId="{C8348B72-7FAF-49F8-9B65-362F625AA1D3}">
      <dgm:prSet phldrT="[Text]" custT="1"/>
      <dgm:spPr/>
      <dgm:t>
        <a:bodyPr/>
        <a:lstStyle/>
        <a:p>
          <a:pPr>
            <a:buFontTx/>
            <a:buNone/>
          </a:pPr>
          <a:r>
            <a:rPr lang="ru-RU" sz="1600" dirty="0"/>
            <a:t>решения за тях</a:t>
          </a:r>
          <a:endParaRPr lang="en-US" sz="1600" dirty="0"/>
        </a:p>
      </dgm:t>
    </dgm:pt>
    <dgm:pt modelId="{F23AD415-2D80-45E9-8645-4ADB7C826187}" type="parTrans" cxnId="{90324473-D043-49D1-BA7A-3413B4B03E97}">
      <dgm:prSet/>
      <dgm:spPr/>
      <dgm:t>
        <a:bodyPr/>
        <a:lstStyle/>
        <a:p>
          <a:endParaRPr lang="en-US"/>
        </a:p>
      </dgm:t>
    </dgm:pt>
    <dgm:pt modelId="{3C67DF13-202A-4B21-92C7-8C532FE9B6F4}" type="sibTrans" cxnId="{90324473-D043-49D1-BA7A-3413B4B03E97}">
      <dgm:prSet/>
      <dgm:spPr/>
      <dgm:t>
        <a:bodyPr/>
        <a:lstStyle/>
        <a:p>
          <a:endParaRPr lang="en-US"/>
        </a:p>
      </dgm:t>
    </dgm:pt>
    <dgm:pt modelId="{62EB4464-1E53-4678-8131-CE4F0586E90F}">
      <dgm:prSet phldrT="[Text]" custT="1"/>
      <dgm:spPr/>
      <dgm:t>
        <a:bodyPr/>
        <a:lstStyle/>
        <a:p>
          <a:pPr algn="l">
            <a:buFontTx/>
            <a:buNone/>
          </a:pPr>
          <a:r>
            <a:rPr lang="ru-RU" sz="1600" dirty="0"/>
            <a:t>му, като изгражда доверие със заинтересованите</a:t>
          </a:r>
          <a:endParaRPr lang="en-US" sz="1600" dirty="0"/>
        </a:p>
      </dgm:t>
    </dgm:pt>
    <dgm:pt modelId="{07BA658C-4B2B-4860-AF88-1E57D604D689}" type="parTrans" cxnId="{85307E97-C1FB-497A-BC43-834CA3A216CA}">
      <dgm:prSet/>
      <dgm:spPr/>
      <dgm:t>
        <a:bodyPr/>
        <a:lstStyle/>
        <a:p>
          <a:endParaRPr lang="en-US"/>
        </a:p>
      </dgm:t>
    </dgm:pt>
    <dgm:pt modelId="{1C5B267B-F7FB-4DA0-828F-C0CAFFE0EAF1}" type="sibTrans" cxnId="{85307E97-C1FB-497A-BC43-834CA3A216CA}">
      <dgm:prSet/>
      <dgm:spPr/>
      <dgm:t>
        <a:bodyPr/>
        <a:lstStyle/>
        <a:p>
          <a:endParaRPr lang="en-US"/>
        </a:p>
      </dgm:t>
    </dgm:pt>
    <dgm:pt modelId="{743CD5D0-2F24-47DF-9411-48B17A9C859B}">
      <dgm:prSet phldrT="[Text]" custT="1"/>
      <dgm:spPr/>
      <dgm:t>
        <a:bodyPr/>
        <a:lstStyle/>
        <a:p>
          <a:pPr algn="l">
            <a:buFontTx/>
            <a:buNone/>
          </a:pPr>
          <a:r>
            <a:rPr lang="ru-RU" sz="1600" dirty="0"/>
            <a:t>страни</a:t>
          </a:r>
          <a:endParaRPr lang="en-US" sz="1600" dirty="0"/>
        </a:p>
      </dgm:t>
    </dgm:pt>
    <dgm:pt modelId="{61A51D2F-DC1F-45B0-881C-CA49B5622EE2}" type="parTrans" cxnId="{02C9DEEC-30BD-4AB3-B4DB-F42016633968}">
      <dgm:prSet/>
      <dgm:spPr/>
      <dgm:t>
        <a:bodyPr/>
        <a:lstStyle/>
        <a:p>
          <a:endParaRPr lang="en-US"/>
        </a:p>
      </dgm:t>
    </dgm:pt>
    <dgm:pt modelId="{117AD574-32E6-4DCF-B553-DEED0E08BF21}" type="sibTrans" cxnId="{02C9DEEC-30BD-4AB3-B4DB-F42016633968}">
      <dgm:prSet/>
      <dgm:spPr/>
      <dgm:t>
        <a:bodyPr/>
        <a:lstStyle/>
        <a:p>
          <a:endParaRPr lang="en-US"/>
        </a:p>
      </dgm:t>
    </dgm:pt>
    <dgm:pt modelId="{51AA597E-5610-4093-B5B6-3053629710EA}">
      <dgm:prSet phldrT="[Text]" custT="1"/>
      <dgm:spPr>
        <a:solidFill>
          <a:srgbClr val="D5DCEA"/>
        </a:solidFill>
      </dgm:spPr>
      <dgm:t>
        <a:bodyPr/>
        <a:lstStyle/>
        <a:p>
          <a:pPr algn="l">
            <a:buFontTx/>
            <a:buNone/>
          </a:pPr>
          <a:r>
            <a:rPr lang="ru-RU" sz="1600" dirty="0"/>
            <a:t>дебати (технологичната индустрия често е обект на</a:t>
          </a:r>
          <a:endParaRPr lang="en-US" sz="1600" dirty="0"/>
        </a:p>
      </dgm:t>
    </dgm:pt>
    <dgm:pt modelId="{CC1A4BE8-1AE1-48B6-B96E-0938D1BA74CA}" type="parTrans" cxnId="{3E28FD65-DA10-4F31-9ED1-158806A2CB3A}">
      <dgm:prSet/>
      <dgm:spPr/>
      <dgm:t>
        <a:bodyPr/>
        <a:lstStyle/>
        <a:p>
          <a:endParaRPr lang="en-US"/>
        </a:p>
      </dgm:t>
    </dgm:pt>
    <dgm:pt modelId="{D1316D8F-31BA-41B5-96DC-6F055FCA4046}" type="sibTrans" cxnId="{3E28FD65-DA10-4F31-9ED1-158806A2CB3A}">
      <dgm:prSet/>
      <dgm:spPr/>
      <dgm:t>
        <a:bodyPr/>
        <a:lstStyle/>
        <a:p>
          <a:endParaRPr lang="en-US"/>
        </a:p>
      </dgm:t>
    </dgm:pt>
    <dgm:pt modelId="{048C94A2-653A-4407-9C1B-6F1C602BCF2A}">
      <dgm:prSet phldrT="[Text]" custT="1"/>
      <dgm:spPr>
        <a:solidFill>
          <a:srgbClr val="D5DCEA"/>
        </a:solidFill>
      </dgm:spPr>
      <dgm:t>
        <a:bodyPr/>
        <a:lstStyle/>
        <a:p>
          <a:pPr algn="l">
            <a:buFontTx/>
            <a:buNone/>
          </a:pPr>
          <a:r>
            <a:rPr lang="ru-RU" sz="1600" dirty="0"/>
            <a:t>правителствени разпоредби и политики)</a:t>
          </a:r>
          <a:endParaRPr lang="en-US" sz="1600" dirty="0"/>
        </a:p>
      </dgm:t>
    </dgm:pt>
    <dgm:pt modelId="{E70D4C9F-830F-4F22-A6BD-E17C3983E9BB}" type="parTrans" cxnId="{05930EDE-3B14-4969-84DA-7259BFA74DA4}">
      <dgm:prSet/>
      <dgm:spPr/>
      <dgm:t>
        <a:bodyPr/>
        <a:lstStyle/>
        <a:p>
          <a:endParaRPr lang="en-US"/>
        </a:p>
      </dgm:t>
    </dgm:pt>
    <dgm:pt modelId="{86270224-7FFE-438D-9995-5425B244C7EC}" type="sibTrans" cxnId="{05930EDE-3B14-4969-84DA-7259BFA74DA4}">
      <dgm:prSet/>
      <dgm:spPr/>
      <dgm:t>
        <a:bodyPr/>
        <a:lstStyle/>
        <a:p>
          <a:endParaRPr lang="en-US"/>
        </a:p>
      </dgm:t>
    </dgm:pt>
    <dgm:pt modelId="{3792DFE9-3522-42A9-9A3D-4DE8E90CB3B9}" type="pres">
      <dgm:prSet presAssocID="{563E5C62-02E4-47B9-91D1-30BE5F8B0C7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FB6045C-43BE-44E1-BC59-65383604756F}" type="pres">
      <dgm:prSet presAssocID="{B17DF9F2-6C1C-4877-A27B-819C1F280B06}" presName="linNode" presStyleCnt="0"/>
      <dgm:spPr/>
    </dgm:pt>
    <dgm:pt modelId="{2756B3D8-6CAB-437E-B551-98E3E0015ACD}" type="pres">
      <dgm:prSet presAssocID="{B17DF9F2-6C1C-4877-A27B-819C1F280B06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08258B-B364-413B-A644-E7AD1563C8C7}" type="pres">
      <dgm:prSet presAssocID="{B17DF9F2-6C1C-4877-A27B-819C1F280B06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B4736E-7EF6-4DFA-AA0D-EDF8981E24ED}" type="pres">
      <dgm:prSet presAssocID="{E6AD2B7B-F5FF-494D-BFD6-7B0A452D89A6}" presName="sp" presStyleCnt="0"/>
      <dgm:spPr/>
    </dgm:pt>
    <dgm:pt modelId="{39C3D312-CF8F-4AE1-A939-41481AE61CD7}" type="pres">
      <dgm:prSet presAssocID="{00DBC35C-F8F5-4C4B-B4D4-F832FA430E70}" presName="linNode" presStyleCnt="0"/>
      <dgm:spPr/>
    </dgm:pt>
    <dgm:pt modelId="{57CA8692-76C5-4E34-A80C-901238A09986}" type="pres">
      <dgm:prSet presAssocID="{00DBC35C-F8F5-4C4B-B4D4-F832FA430E70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86B95C-714D-4CD5-9F28-DC6450F64A3D}" type="pres">
      <dgm:prSet presAssocID="{00DBC35C-F8F5-4C4B-B4D4-F832FA430E70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E45493-E85D-4CE3-AE27-3E54F781DFBC}" type="pres">
      <dgm:prSet presAssocID="{73CFFE5F-BEA3-4031-B9E4-3D14600F0F0B}" presName="sp" presStyleCnt="0"/>
      <dgm:spPr/>
    </dgm:pt>
    <dgm:pt modelId="{B57E8C63-1FE2-4A7E-8CE9-5EAD568EF591}" type="pres">
      <dgm:prSet presAssocID="{EE12252C-7079-404E-93D0-BA71F6591237}" presName="linNode" presStyleCnt="0"/>
      <dgm:spPr/>
    </dgm:pt>
    <dgm:pt modelId="{E5FFFB25-F368-4F24-AA51-148259C57C69}" type="pres">
      <dgm:prSet presAssocID="{EE12252C-7079-404E-93D0-BA71F6591237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831A86-A1F1-46B5-8146-27A4102D9061}" type="pres">
      <dgm:prSet presAssocID="{EE12252C-7079-404E-93D0-BA71F6591237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2054B1-58E7-4E97-A562-A9EEFC0BD80E}" type="pres">
      <dgm:prSet presAssocID="{9FFD541E-8C17-4FC1-922A-9B3EE308AE9A}" presName="sp" presStyleCnt="0"/>
      <dgm:spPr/>
    </dgm:pt>
    <dgm:pt modelId="{A211BD6F-3B21-4A31-A6BC-B4D7F7185265}" type="pres">
      <dgm:prSet presAssocID="{092911F2-A4B7-427B-9190-B59F3519058C}" presName="linNode" presStyleCnt="0"/>
      <dgm:spPr/>
    </dgm:pt>
    <dgm:pt modelId="{EAD9FD1E-60E4-4CB8-A720-879BBC01741E}" type="pres">
      <dgm:prSet presAssocID="{092911F2-A4B7-427B-9190-B59F3519058C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6685E1-7884-44B0-9794-3B52CAEDFCD1}" type="pres">
      <dgm:prSet presAssocID="{86BA2915-FE20-4D55-A58C-A89B2521F4E8}" presName="sp" presStyleCnt="0"/>
      <dgm:spPr/>
    </dgm:pt>
    <dgm:pt modelId="{CD3C96B2-D99B-4603-AD2A-6579FC11E853}" type="pres">
      <dgm:prSet presAssocID="{A3C8A01E-4683-4EB1-B336-12A49423EBD2}" presName="linNode" presStyleCnt="0"/>
      <dgm:spPr/>
    </dgm:pt>
    <dgm:pt modelId="{288DAF83-C492-448B-B3DD-542A7A801EF8}" type="pres">
      <dgm:prSet presAssocID="{A3C8A01E-4683-4EB1-B336-12A49423EBD2}" presName="parentText" presStyleLbl="node1" presStyleIdx="4" presStyleCnt="5" custScaleX="177222" custLinFactX="467" custLinFactY="-4886" custLinFactNeighborX="100000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0C89684-9605-41DC-AD45-8D0B0E67E42E}" srcId="{00DBC35C-F8F5-4C4B-B4D4-F832FA430E70}" destId="{0063FC30-BA94-464D-8577-C7AB1218201F}" srcOrd="0" destOrd="0" parTransId="{03A20BD8-B81E-4859-9CAB-801110F81465}" sibTransId="{D03C5002-B818-4938-ACA1-1691AF1D89EC}"/>
    <dgm:cxn modelId="{E5C21063-5053-48CC-802C-2A26811DF611}" type="presOf" srcId="{51AA597E-5610-4093-B5B6-3053629710EA}" destId="{6D831A86-A1F1-46B5-8146-27A4102D9061}" srcOrd="0" destOrd="1" presId="urn:microsoft.com/office/officeart/2005/8/layout/vList5"/>
    <dgm:cxn modelId="{2DB9D88E-0FEE-43B0-939A-A1A4B8CB72A8}" srcId="{563E5C62-02E4-47B9-91D1-30BE5F8B0C7D}" destId="{B17DF9F2-6C1C-4877-A27B-819C1F280B06}" srcOrd="0" destOrd="0" parTransId="{BC969AAE-7405-4ED4-A63D-7D48AEF42A5B}" sibTransId="{E6AD2B7B-F5FF-494D-BFD6-7B0A452D89A6}"/>
    <dgm:cxn modelId="{EF745B57-20D4-4222-9D80-C45EC24FFEF9}" type="presOf" srcId="{00DBC35C-F8F5-4C4B-B4D4-F832FA430E70}" destId="{57CA8692-76C5-4E34-A80C-901238A09986}" srcOrd="0" destOrd="0" presId="urn:microsoft.com/office/officeart/2005/8/layout/vList5"/>
    <dgm:cxn modelId="{14060821-2897-44BB-93A2-941A988ED923}" srcId="{563E5C62-02E4-47B9-91D1-30BE5F8B0C7D}" destId="{092911F2-A4B7-427B-9190-B59F3519058C}" srcOrd="3" destOrd="0" parTransId="{07A859C4-4BD1-4FE5-948F-158B45462E60}" sibTransId="{86BA2915-FE20-4D55-A58C-A89B2521F4E8}"/>
    <dgm:cxn modelId="{05930EDE-3B14-4969-84DA-7259BFA74DA4}" srcId="{EE12252C-7079-404E-93D0-BA71F6591237}" destId="{048C94A2-653A-4407-9C1B-6F1C602BCF2A}" srcOrd="2" destOrd="0" parTransId="{E70D4C9F-830F-4F22-A6BD-E17C3983E9BB}" sibTransId="{86270224-7FFE-438D-9995-5425B244C7EC}"/>
    <dgm:cxn modelId="{F576D0C4-C3FD-4122-BD5E-4F7B440E87D2}" type="presOf" srcId="{EE12252C-7079-404E-93D0-BA71F6591237}" destId="{E5FFFB25-F368-4F24-AA51-148259C57C69}" srcOrd="0" destOrd="0" presId="urn:microsoft.com/office/officeart/2005/8/layout/vList5"/>
    <dgm:cxn modelId="{0E1D0E27-4694-49AD-99C7-ADC9057F6165}" srcId="{563E5C62-02E4-47B9-91D1-30BE5F8B0C7D}" destId="{00DBC35C-F8F5-4C4B-B4D4-F832FA430E70}" srcOrd="1" destOrd="0" parTransId="{9F26D269-384C-4FF9-9CC9-8FA8FAFB9180}" sibTransId="{73CFFE5F-BEA3-4031-B9E4-3D14600F0F0B}"/>
    <dgm:cxn modelId="{85307E97-C1FB-497A-BC43-834CA3A216CA}" srcId="{B17DF9F2-6C1C-4877-A27B-819C1F280B06}" destId="{62EB4464-1E53-4678-8131-CE4F0586E90F}" srcOrd="1" destOrd="0" parTransId="{07BA658C-4B2B-4860-AF88-1E57D604D689}" sibTransId="{1C5B267B-F7FB-4DA0-828F-C0CAFFE0EAF1}"/>
    <dgm:cxn modelId="{0C8290B5-30D7-4CEB-88D4-B07A637D5E38}" type="presOf" srcId="{A3C8A01E-4683-4EB1-B336-12A49423EBD2}" destId="{288DAF83-C492-448B-B3DD-542A7A801EF8}" srcOrd="0" destOrd="0" presId="urn:microsoft.com/office/officeart/2005/8/layout/vList5"/>
    <dgm:cxn modelId="{90324473-D043-49D1-BA7A-3413B4B03E97}" srcId="{00DBC35C-F8F5-4C4B-B4D4-F832FA430E70}" destId="{C8348B72-7FAF-49F8-9B65-362F625AA1D3}" srcOrd="1" destOrd="0" parTransId="{F23AD415-2D80-45E9-8645-4ADB7C826187}" sibTransId="{3C67DF13-202A-4B21-92C7-8C532FE9B6F4}"/>
    <dgm:cxn modelId="{6F19676D-0B7E-4698-98D9-5238F6D8DCE7}" type="presOf" srcId="{62EB4464-1E53-4678-8131-CE4F0586E90F}" destId="{A808258B-B364-413B-A644-E7AD1563C8C7}" srcOrd="0" destOrd="1" presId="urn:microsoft.com/office/officeart/2005/8/layout/vList5"/>
    <dgm:cxn modelId="{AF919513-D44E-41E2-9B4D-5BC4CB2496E7}" type="presOf" srcId="{8ED8CA1E-68F2-4A9D-9FDC-46A89DE5FF5E}" destId="{6D831A86-A1F1-46B5-8146-27A4102D9061}" srcOrd="0" destOrd="0" presId="urn:microsoft.com/office/officeart/2005/8/layout/vList5"/>
    <dgm:cxn modelId="{F48EDB24-8D86-49EF-851C-6E6ADB80130B}" type="presOf" srcId="{C8348B72-7FAF-49F8-9B65-362F625AA1D3}" destId="{9A86B95C-714D-4CD5-9F28-DC6450F64A3D}" srcOrd="0" destOrd="1" presId="urn:microsoft.com/office/officeart/2005/8/layout/vList5"/>
    <dgm:cxn modelId="{3A40C744-CA9A-4714-8BFB-8119A2A4FE2F}" srcId="{563E5C62-02E4-47B9-91D1-30BE5F8B0C7D}" destId="{EE12252C-7079-404E-93D0-BA71F6591237}" srcOrd="2" destOrd="0" parTransId="{36BD328B-647F-41CC-A1DB-2E5BBAB03EB9}" sibTransId="{9FFD541E-8C17-4FC1-922A-9B3EE308AE9A}"/>
    <dgm:cxn modelId="{02C9DEEC-30BD-4AB3-B4DB-F42016633968}" srcId="{B17DF9F2-6C1C-4877-A27B-819C1F280B06}" destId="{743CD5D0-2F24-47DF-9411-48B17A9C859B}" srcOrd="2" destOrd="0" parTransId="{61A51D2F-DC1F-45B0-881C-CA49B5622EE2}" sibTransId="{117AD574-32E6-4DCF-B553-DEED0E08BF21}"/>
    <dgm:cxn modelId="{E1491B24-29A9-4F95-B7BE-C61CFFF78A53}" type="presOf" srcId="{048C94A2-653A-4407-9C1B-6F1C602BCF2A}" destId="{6D831A86-A1F1-46B5-8146-27A4102D9061}" srcOrd="0" destOrd="2" presId="urn:microsoft.com/office/officeart/2005/8/layout/vList5"/>
    <dgm:cxn modelId="{5212A6CF-9001-4777-A2CA-BBBBF7F5D58C}" srcId="{563E5C62-02E4-47B9-91D1-30BE5F8B0C7D}" destId="{A3C8A01E-4683-4EB1-B336-12A49423EBD2}" srcOrd="4" destOrd="0" parTransId="{9643024D-6F52-416B-BBFF-2020FE993D17}" sibTransId="{CA3A9CAE-CE33-4CF5-808D-5230F3B3C894}"/>
    <dgm:cxn modelId="{83E7CE02-F5AC-4840-A689-42C498E3850F}" srcId="{B17DF9F2-6C1C-4877-A27B-819C1F280B06}" destId="{5941A5FE-F43D-4BFF-929B-3C75B26B3787}" srcOrd="0" destOrd="0" parTransId="{705CE2C1-A126-415D-AE70-D717CFDF15B1}" sibTransId="{947E6AF2-F2F2-41E1-B47B-2CA48B3134BC}"/>
    <dgm:cxn modelId="{EAA60986-0A26-47D5-A3A7-55EE440D9A49}" type="presOf" srcId="{5941A5FE-F43D-4BFF-929B-3C75B26B3787}" destId="{A808258B-B364-413B-A644-E7AD1563C8C7}" srcOrd="0" destOrd="0" presId="urn:microsoft.com/office/officeart/2005/8/layout/vList5"/>
    <dgm:cxn modelId="{CECD8860-56AD-4107-B424-C9B7C4A89BCA}" type="presOf" srcId="{092911F2-A4B7-427B-9190-B59F3519058C}" destId="{EAD9FD1E-60E4-4CB8-A720-879BBC01741E}" srcOrd="0" destOrd="0" presId="urn:microsoft.com/office/officeart/2005/8/layout/vList5"/>
    <dgm:cxn modelId="{EA879FDB-376B-4657-B725-67CFB0C73B2F}" type="presOf" srcId="{B17DF9F2-6C1C-4877-A27B-819C1F280B06}" destId="{2756B3D8-6CAB-437E-B551-98E3E0015ACD}" srcOrd="0" destOrd="0" presId="urn:microsoft.com/office/officeart/2005/8/layout/vList5"/>
    <dgm:cxn modelId="{042C6254-885C-465D-9081-3E5F090E132B}" type="presOf" srcId="{0063FC30-BA94-464D-8577-C7AB1218201F}" destId="{9A86B95C-714D-4CD5-9F28-DC6450F64A3D}" srcOrd="0" destOrd="0" presId="urn:microsoft.com/office/officeart/2005/8/layout/vList5"/>
    <dgm:cxn modelId="{3E28FD65-DA10-4F31-9ED1-158806A2CB3A}" srcId="{EE12252C-7079-404E-93D0-BA71F6591237}" destId="{51AA597E-5610-4093-B5B6-3053629710EA}" srcOrd="1" destOrd="0" parTransId="{CC1A4BE8-1AE1-48B6-B96E-0938D1BA74CA}" sibTransId="{D1316D8F-31BA-41B5-96DC-6F055FCA4046}"/>
    <dgm:cxn modelId="{D80B7694-A151-47CB-8338-C58640CF9936}" type="presOf" srcId="{563E5C62-02E4-47B9-91D1-30BE5F8B0C7D}" destId="{3792DFE9-3522-42A9-9A3D-4DE8E90CB3B9}" srcOrd="0" destOrd="0" presId="urn:microsoft.com/office/officeart/2005/8/layout/vList5"/>
    <dgm:cxn modelId="{350F5DF5-F225-4913-A04C-08CABC646A70}" type="presOf" srcId="{743CD5D0-2F24-47DF-9411-48B17A9C859B}" destId="{A808258B-B364-413B-A644-E7AD1563C8C7}" srcOrd="0" destOrd="2" presId="urn:microsoft.com/office/officeart/2005/8/layout/vList5"/>
    <dgm:cxn modelId="{F3F9D905-5C87-4A30-9266-5E20DC1FF918}" srcId="{EE12252C-7079-404E-93D0-BA71F6591237}" destId="{8ED8CA1E-68F2-4A9D-9FDC-46A89DE5FF5E}" srcOrd="0" destOrd="0" parTransId="{1BB92227-D0E9-4914-B3C9-EAA59977A2B3}" sibTransId="{4B192AFB-D49B-4037-B921-EC3583554AAD}"/>
    <dgm:cxn modelId="{58344166-6542-4E11-81C7-337E345F193F}" type="presParOf" srcId="{3792DFE9-3522-42A9-9A3D-4DE8E90CB3B9}" destId="{5FB6045C-43BE-44E1-BC59-65383604756F}" srcOrd="0" destOrd="0" presId="urn:microsoft.com/office/officeart/2005/8/layout/vList5"/>
    <dgm:cxn modelId="{028C1F71-E0DD-4B3D-98D0-7AAD4742121B}" type="presParOf" srcId="{5FB6045C-43BE-44E1-BC59-65383604756F}" destId="{2756B3D8-6CAB-437E-B551-98E3E0015ACD}" srcOrd="0" destOrd="0" presId="urn:microsoft.com/office/officeart/2005/8/layout/vList5"/>
    <dgm:cxn modelId="{CAA58C36-DE38-4F13-AAA0-CFB69454F2B3}" type="presParOf" srcId="{5FB6045C-43BE-44E1-BC59-65383604756F}" destId="{A808258B-B364-413B-A644-E7AD1563C8C7}" srcOrd="1" destOrd="0" presId="urn:microsoft.com/office/officeart/2005/8/layout/vList5"/>
    <dgm:cxn modelId="{CECBC314-4E49-4A43-893E-9B89F28F2366}" type="presParOf" srcId="{3792DFE9-3522-42A9-9A3D-4DE8E90CB3B9}" destId="{88B4736E-7EF6-4DFA-AA0D-EDF8981E24ED}" srcOrd="1" destOrd="0" presId="urn:microsoft.com/office/officeart/2005/8/layout/vList5"/>
    <dgm:cxn modelId="{FF4E5E8D-0683-4588-BD46-B068EF912C3D}" type="presParOf" srcId="{3792DFE9-3522-42A9-9A3D-4DE8E90CB3B9}" destId="{39C3D312-CF8F-4AE1-A939-41481AE61CD7}" srcOrd="2" destOrd="0" presId="urn:microsoft.com/office/officeart/2005/8/layout/vList5"/>
    <dgm:cxn modelId="{0982EDA5-787C-4188-A1C4-760C1B7AD933}" type="presParOf" srcId="{39C3D312-CF8F-4AE1-A939-41481AE61CD7}" destId="{57CA8692-76C5-4E34-A80C-901238A09986}" srcOrd="0" destOrd="0" presId="urn:microsoft.com/office/officeart/2005/8/layout/vList5"/>
    <dgm:cxn modelId="{6D97CBF0-1871-464D-8280-6DEF219A1751}" type="presParOf" srcId="{39C3D312-CF8F-4AE1-A939-41481AE61CD7}" destId="{9A86B95C-714D-4CD5-9F28-DC6450F64A3D}" srcOrd="1" destOrd="0" presId="urn:microsoft.com/office/officeart/2005/8/layout/vList5"/>
    <dgm:cxn modelId="{AF87EEEF-BA0A-4BFC-B7C8-8783D78FBD55}" type="presParOf" srcId="{3792DFE9-3522-42A9-9A3D-4DE8E90CB3B9}" destId="{3EE45493-E85D-4CE3-AE27-3E54F781DFBC}" srcOrd="3" destOrd="0" presId="urn:microsoft.com/office/officeart/2005/8/layout/vList5"/>
    <dgm:cxn modelId="{7A5F9EF7-ED2B-4BA7-B02C-54C12E323E9F}" type="presParOf" srcId="{3792DFE9-3522-42A9-9A3D-4DE8E90CB3B9}" destId="{B57E8C63-1FE2-4A7E-8CE9-5EAD568EF591}" srcOrd="4" destOrd="0" presId="urn:microsoft.com/office/officeart/2005/8/layout/vList5"/>
    <dgm:cxn modelId="{3BAF295A-9080-4EEE-8DA1-BDB39B2DD3C4}" type="presParOf" srcId="{B57E8C63-1FE2-4A7E-8CE9-5EAD568EF591}" destId="{E5FFFB25-F368-4F24-AA51-148259C57C69}" srcOrd="0" destOrd="0" presId="urn:microsoft.com/office/officeart/2005/8/layout/vList5"/>
    <dgm:cxn modelId="{78E74842-3A5D-4A28-B0FB-32D28C11B826}" type="presParOf" srcId="{B57E8C63-1FE2-4A7E-8CE9-5EAD568EF591}" destId="{6D831A86-A1F1-46B5-8146-27A4102D9061}" srcOrd="1" destOrd="0" presId="urn:microsoft.com/office/officeart/2005/8/layout/vList5"/>
    <dgm:cxn modelId="{2778E6EC-11A8-4536-BDE9-B40299E1050F}" type="presParOf" srcId="{3792DFE9-3522-42A9-9A3D-4DE8E90CB3B9}" destId="{092054B1-58E7-4E97-A562-A9EEFC0BD80E}" srcOrd="5" destOrd="0" presId="urn:microsoft.com/office/officeart/2005/8/layout/vList5"/>
    <dgm:cxn modelId="{31637464-E367-4C8A-BB42-E9D453A1BBF7}" type="presParOf" srcId="{3792DFE9-3522-42A9-9A3D-4DE8E90CB3B9}" destId="{A211BD6F-3B21-4A31-A6BC-B4D7F7185265}" srcOrd="6" destOrd="0" presId="urn:microsoft.com/office/officeart/2005/8/layout/vList5"/>
    <dgm:cxn modelId="{4F45E712-8303-451F-A60E-3D13F6A05386}" type="presParOf" srcId="{A211BD6F-3B21-4A31-A6BC-B4D7F7185265}" destId="{EAD9FD1E-60E4-4CB8-A720-879BBC01741E}" srcOrd="0" destOrd="0" presId="urn:microsoft.com/office/officeart/2005/8/layout/vList5"/>
    <dgm:cxn modelId="{F3A5A0E7-1151-48C3-BEEC-E9D4DB16254A}" type="presParOf" srcId="{3792DFE9-3522-42A9-9A3D-4DE8E90CB3B9}" destId="{886685E1-7884-44B0-9794-3B52CAEDFCD1}" srcOrd="7" destOrd="0" presId="urn:microsoft.com/office/officeart/2005/8/layout/vList5"/>
    <dgm:cxn modelId="{621D4EED-4458-4439-9786-72CAAFD9F7D8}" type="presParOf" srcId="{3792DFE9-3522-42A9-9A3D-4DE8E90CB3B9}" destId="{CD3C96B2-D99B-4603-AD2A-6579FC11E853}" srcOrd="8" destOrd="0" presId="urn:microsoft.com/office/officeart/2005/8/layout/vList5"/>
    <dgm:cxn modelId="{79EB8C26-7D65-4605-A976-4A92B82A39B6}" type="presParOf" srcId="{CD3C96B2-D99B-4603-AD2A-6579FC11E853}" destId="{288DAF83-C492-448B-B3DD-542A7A801EF8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C884ACC-5494-4AC9-817C-C30934D6403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68D943E-6070-49AF-A323-CD8A85474BC5}">
      <dgm:prSet phldrT="[Text]" custT="1"/>
      <dgm:spPr/>
      <dgm:t>
        <a:bodyPr/>
        <a:lstStyle/>
        <a:p>
          <a:r>
            <a:rPr lang="en-US" sz="2000" b="1" dirty="0"/>
            <a:t>В</a:t>
          </a:r>
          <a:r>
            <a:rPr lang="bg-BG" sz="2000" b="1" dirty="0"/>
            <a:t>реме </a:t>
          </a:r>
        </a:p>
        <a:p>
          <a:r>
            <a:rPr lang="bg-BG" sz="1800" b="0" dirty="0"/>
            <a:t>Необходимо </a:t>
          </a:r>
          <a:r>
            <a:rPr lang="en-US" sz="1800" b="0" dirty="0"/>
            <a:t>за да се осъществи успешно самото събитие</a:t>
          </a:r>
          <a:endParaRPr lang="en-US" sz="1800" dirty="0"/>
        </a:p>
      </dgm:t>
    </dgm:pt>
    <dgm:pt modelId="{A702A02B-D9D1-483E-AD19-1EACD372C27F}" type="parTrans" cxnId="{5435F9B9-8E8C-41B2-B37D-CEA253E7C516}">
      <dgm:prSet/>
      <dgm:spPr/>
      <dgm:t>
        <a:bodyPr/>
        <a:lstStyle/>
        <a:p>
          <a:endParaRPr lang="en-US"/>
        </a:p>
      </dgm:t>
    </dgm:pt>
    <dgm:pt modelId="{054E0C09-4790-44DC-91B9-E26194853AD4}" type="sibTrans" cxnId="{5435F9B9-8E8C-41B2-B37D-CEA253E7C516}">
      <dgm:prSet/>
      <dgm:spPr/>
      <dgm:t>
        <a:bodyPr/>
        <a:lstStyle/>
        <a:p>
          <a:endParaRPr lang="en-US"/>
        </a:p>
      </dgm:t>
    </dgm:pt>
    <dgm:pt modelId="{21220E9A-83FF-4ACE-839F-DB65A29FA6E5}">
      <dgm:prSet phldrT="[Text]" custT="1"/>
      <dgm:spPr/>
      <dgm:t>
        <a:bodyPr/>
        <a:lstStyle/>
        <a:p>
          <a:pPr>
            <a:buFontTx/>
          </a:pPr>
          <a:r>
            <a:rPr lang="en-US" sz="2000" b="1" dirty="0"/>
            <a:t>М</a:t>
          </a:r>
          <a:r>
            <a:rPr lang="bg-BG" sz="2000" b="1" dirty="0"/>
            <a:t>отивация </a:t>
          </a:r>
        </a:p>
        <a:p>
          <a:pPr>
            <a:buFontTx/>
          </a:pPr>
          <a:r>
            <a:rPr lang="bg-BG" sz="1800" b="0" dirty="0"/>
            <a:t>З</a:t>
          </a:r>
          <a:r>
            <a:rPr lang="bg-BG" sz="1800" dirty="0"/>
            <a:t>а  с</a:t>
          </a:r>
          <a:r>
            <a:rPr lang="en-US" sz="1800" dirty="0"/>
            <a:t>илна  обществена ангажираност </a:t>
          </a:r>
        </a:p>
      </dgm:t>
    </dgm:pt>
    <dgm:pt modelId="{C489AAB8-96C2-4243-9550-F9A688066512}" type="parTrans" cxnId="{868ECD12-74EC-4DA5-B1AA-2D7885F05DC4}">
      <dgm:prSet/>
      <dgm:spPr/>
      <dgm:t>
        <a:bodyPr/>
        <a:lstStyle/>
        <a:p>
          <a:endParaRPr lang="en-US"/>
        </a:p>
      </dgm:t>
    </dgm:pt>
    <dgm:pt modelId="{43D37448-ED9C-433B-ACA1-0BFEEB9E8980}" type="sibTrans" cxnId="{868ECD12-74EC-4DA5-B1AA-2D7885F05DC4}">
      <dgm:prSet/>
      <dgm:spPr/>
      <dgm:t>
        <a:bodyPr/>
        <a:lstStyle/>
        <a:p>
          <a:endParaRPr lang="en-US"/>
        </a:p>
      </dgm:t>
    </dgm:pt>
    <dgm:pt modelId="{B2530ECE-3821-4DA0-9A04-B18F05C2E974}">
      <dgm:prSet phldrT="[Text]" custT="1"/>
      <dgm:spPr/>
      <dgm:t>
        <a:bodyPr/>
        <a:lstStyle/>
        <a:p>
          <a:pPr>
            <a:buFontTx/>
            <a:buChar char="-"/>
          </a:pPr>
          <a:r>
            <a:rPr lang="en-US" sz="2000" b="1" dirty="0"/>
            <a:t>Б</a:t>
          </a:r>
          <a:r>
            <a:rPr lang="bg-BG" sz="2000" b="1" dirty="0"/>
            <a:t>юджет </a:t>
          </a:r>
        </a:p>
        <a:p>
          <a:pPr>
            <a:buFontTx/>
            <a:buChar char="-"/>
          </a:pPr>
          <a:r>
            <a:rPr lang="bg-BG" sz="1800" b="0" dirty="0"/>
            <a:t>Р</a:t>
          </a:r>
          <a:r>
            <a:rPr lang="bg-BG" sz="1800" dirty="0"/>
            <a:t>есурс гарантиращ всички необходими дейности</a:t>
          </a:r>
          <a:endParaRPr lang="en-US" sz="1800" dirty="0"/>
        </a:p>
      </dgm:t>
    </dgm:pt>
    <dgm:pt modelId="{4138425B-DBE9-497C-9B68-90DB6805DB80}" type="parTrans" cxnId="{C5C5CFEA-E800-44B4-AD58-2E14FC5F1A36}">
      <dgm:prSet/>
      <dgm:spPr/>
      <dgm:t>
        <a:bodyPr/>
        <a:lstStyle/>
        <a:p>
          <a:endParaRPr lang="en-US"/>
        </a:p>
      </dgm:t>
    </dgm:pt>
    <dgm:pt modelId="{8950AE95-4E1B-4A63-A8CD-CC4607E44466}" type="sibTrans" cxnId="{C5C5CFEA-E800-44B4-AD58-2E14FC5F1A36}">
      <dgm:prSet/>
      <dgm:spPr/>
      <dgm:t>
        <a:bodyPr/>
        <a:lstStyle/>
        <a:p>
          <a:endParaRPr lang="en-US"/>
        </a:p>
      </dgm:t>
    </dgm:pt>
    <dgm:pt modelId="{10B68893-8AFF-4EC7-9706-DE8AFEFAFE65}">
      <dgm:prSet phldrT="[Text]" custT="1"/>
      <dgm:spPr/>
      <dgm:t>
        <a:bodyPr/>
        <a:lstStyle/>
        <a:p>
          <a:pPr>
            <a:buFontTx/>
            <a:buChar char="-"/>
          </a:pPr>
          <a:r>
            <a:rPr lang="en-US" sz="2000" b="1" dirty="0"/>
            <a:t>Ф</a:t>
          </a:r>
          <a:r>
            <a:rPr lang="bg-BG" sz="2000" b="1" dirty="0"/>
            <a:t>асилитиране </a:t>
          </a:r>
        </a:p>
        <a:p>
          <a:pPr>
            <a:buFontTx/>
            <a:buChar char="-"/>
          </a:pPr>
          <a:r>
            <a:rPr lang="bg-BG" sz="1800" b="0" dirty="0"/>
            <a:t>Н</a:t>
          </a:r>
          <a:r>
            <a:rPr lang="bg-BG" sz="1800" dirty="0"/>
            <a:t>аличие на фасилитатор</a:t>
          </a:r>
          <a:r>
            <a:rPr lang="en-US" sz="1800" dirty="0"/>
            <a:t>, който да ангажира гражданите, използвайки подходящи мето</a:t>
          </a:r>
          <a:r>
            <a:rPr lang="bg-BG" sz="1800" dirty="0"/>
            <a:t>ди</a:t>
          </a:r>
          <a:endParaRPr lang="en-US" sz="1800" dirty="0"/>
        </a:p>
      </dgm:t>
    </dgm:pt>
    <dgm:pt modelId="{355649A9-EFAA-4D7E-9CE3-0AF663D1D89E}" type="parTrans" cxnId="{CBB3BBEC-0598-4720-A7BF-7F0D4451B78D}">
      <dgm:prSet/>
      <dgm:spPr/>
      <dgm:t>
        <a:bodyPr/>
        <a:lstStyle/>
        <a:p>
          <a:endParaRPr lang="en-US"/>
        </a:p>
      </dgm:t>
    </dgm:pt>
    <dgm:pt modelId="{EC2901EC-5244-4FC1-8A48-62EEC5D90AC0}" type="sibTrans" cxnId="{CBB3BBEC-0598-4720-A7BF-7F0D4451B78D}">
      <dgm:prSet/>
      <dgm:spPr/>
      <dgm:t>
        <a:bodyPr/>
        <a:lstStyle/>
        <a:p>
          <a:endParaRPr lang="en-US"/>
        </a:p>
      </dgm:t>
    </dgm:pt>
    <dgm:pt modelId="{1CD5108E-92B4-46C0-B928-C9247E880A40}">
      <dgm:prSet phldrT="[Text]" custT="1"/>
      <dgm:spPr/>
      <dgm:t>
        <a:bodyPr/>
        <a:lstStyle/>
        <a:p>
          <a:pPr>
            <a:buFontTx/>
            <a:buChar char="-"/>
          </a:pPr>
          <a:r>
            <a:rPr lang="en-US" sz="2000" b="1" dirty="0"/>
            <a:t>М</a:t>
          </a:r>
          <a:r>
            <a:rPr lang="bg-BG" sz="2000" b="1" dirty="0"/>
            <a:t>режа </a:t>
          </a:r>
        </a:p>
        <a:p>
          <a:pPr>
            <a:buFontTx/>
            <a:buChar char="-"/>
          </a:pPr>
          <a:r>
            <a:rPr lang="bg-BG" sz="1800" b="0" dirty="0"/>
            <a:t>Н</a:t>
          </a:r>
          <a:r>
            <a:rPr lang="bg-BG" sz="1800" dirty="0"/>
            <a:t>аличие  на п</a:t>
          </a:r>
          <a:r>
            <a:rPr lang="en-US" sz="1800" dirty="0"/>
            <a:t>артньори, </a:t>
          </a:r>
          <a:r>
            <a:rPr lang="bg-BG" sz="1800" dirty="0"/>
            <a:t> контакти </a:t>
          </a:r>
          <a:r>
            <a:rPr lang="en-US" sz="1800" dirty="0"/>
            <a:t>с асоциации</a:t>
          </a:r>
          <a:r>
            <a:rPr lang="bg-BG" sz="1800" dirty="0"/>
            <a:t>;</a:t>
          </a:r>
          <a:r>
            <a:rPr lang="en-US" sz="1800" dirty="0"/>
            <a:t> </a:t>
          </a:r>
          <a:r>
            <a:rPr lang="bg-BG" sz="1800" dirty="0"/>
            <a:t>граждански </a:t>
          </a:r>
          <a:r>
            <a:rPr lang="en-US" sz="1800" dirty="0"/>
            <a:t>организации, социалните медии</a:t>
          </a:r>
        </a:p>
      </dgm:t>
    </dgm:pt>
    <dgm:pt modelId="{CC51787A-E0C8-4D1A-9710-1E7EF1588889}" type="parTrans" cxnId="{8BA2B03A-05AC-44D1-A37B-FC159BF91076}">
      <dgm:prSet/>
      <dgm:spPr/>
      <dgm:t>
        <a:bodyPr/>
        <a:lstStyle/>
        <a:p>
          <a:endParaRPr lang="en-US"/>
        </a:p>
      </dgm:t>
    </dgm:pt>
    <dgm:pt modelId="{9D7AEEA2-3BF7-47ED-A971-BD379294E2DF}" type="sibTrans" cxnId="{8BA2B03A-05AC-44D1-A37B-FC159BF91076}">
      <dgm:prSet/>
      <dgm:spPr/>
      <dgm:t>
        <a:bodyPr/>
        <a:lstStyle/>
        <a:p>
          <a:endParaRPr lang="en-US"/>
        </a:p>
      </dgm:t>
    </dgm:pt>
    <dgm:pt modelId="{6CB0A09C-D96D-46FA-991B-41A749CB6C6B}">
      <dgm:prSet phldrT="[Text]" custT="1"/>
      <dgm:spPr/>
      <dgm:t>
        <a:bodyPr/>
        <a:lstStyle/>
        <a:p>
          <a:pPr>
            <a:buFontTx/>
            <a:buChar char="-"/>
          </a:pPr>
          <a:r>
            <a:rPr lang="en-US" sz="2000" b="1" dirty="0"/>
            <a:t>П</a:t>
          </a:r>
          <a:r>
            <a:rPr lang="bg-BG" sz="2000" b="1" dirty="0"/>
            <a:t>ространство </a:t>
          </a:r>
        </a:p>
        <a:p>
          <a:pPr>
            <a:buFontTx/>
            <a:buChar char="-"/>
          </a:pPr>
          <a:r>
            <a:rPr lang="bg-BG" sz="1800" b="0" dirty="0"/>
            <a:t>П</a:t>
          </a:r>
          <a:r>
            <a:rPr lang="bg-BG" sz="1800" dirty="0"/>
            <a:t>одходяща локация и логистика</a:t>
          </a:r>
          <a:endParaRPr lang="en-US" sz="1800" dirty="0"/>
        </a:p>
      </dgm:t>
    </dgm:pt>
    <dgm:pt modelId="{C8644FD9-B612-47F5-9571-CF08DF1E7C6B}" type="parTrans" cxnId="{0F7FC043-562A-4FBC-9E72-1FC36F8F5A27}">
      <dgm:prSet/>
      <dgm:spPr/>
      <dgm:t>
        <a:bodyPr/>
        <a:lstStyle/>
        <a:p>
          <a:endParaRPr lang="en-US"/>
        </a:p>
      </dgm:t>
    </dgm:pt>
    <dgm:pt modelId="{E456C471-BFC1-4DA5-9549-CBAA8373346E}" type="sibTrans" cxnId="{0F7FC043-562A-4FBC-9E72-1FC36F8F5A27}">
      <dgm:prSet/>
      <dgm:spPr/>
      <dgm:t>
        <a:bodyPr/>
        <a:lstStyle/>
        <a:p>
          <a:endParaRPr lang="en-US"/>
        </a:p>
      </dgm:t>
    </dgm:pt>
    <dgm:pt modelId="{E3F056A9-706D-431E-95CB-ACA9F6867AF8}" type="pres">
      <dgm:prSet presAssocID="{FC884ACC-5494-4AC9-817C-C30934D6403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3B264D1-9451-47A0-B892-B31F6D264B31}" type="pres">
      <dgm:prSet presAssocID="{B68D943E-6070-49AF-A323-CD8A85474BC5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63099B-1418-4519-B112-CC4416310D3F}" type="pres">
      <dgm:prSet presAssocID="{054E0C09-4790-44DC-91B9-E26194853AD4}" presName="sibTrans" presStyleCnt="0"/>
      <dgm:spPr/>
    </dgm:pt>
    <dgm:pt modelId="{32ED5C67-51BC-4A82-A281-B957980BF101}" type="pres">
      <dgm:prSet presAssocID="{21220E9A-83FF-4ACE-839F-DB65A29FA6E5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1CFDDA-A84A-40F8-B4C3-AED35DF1892C}" type="pres">
      <dgm:prSet presAssocID="{43D37448-ED9C-433B-ACA1-0BFEEB9E8980}" presName="sibTrans" presStyleCnt="0"/>
      <dgm:spPr/>
    </dgm:pt>
    <dgm:pt modelId="{C35DE9CE-DF45-4CC7-A585-D31AF0816210}" type="pres">
      <dgm:prSet presAssocID="{B2530ECE-3821-4DA0-9A04-B18F05C2E97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1E0FD7-B158-41BA-9FA4-C8D632546358}" type="pres">
      <dgm:prSet presAssocID="{8950AE95-4E1B-4A63-A8CD-CC4607E44466}" presName="sibTrans" presStyleCnt="0"/>
      <dgm:spPr/>
    </dgm:pt>
    <dgm:pt modelId="{059BC2CB-92F0-46E3-A6E7-47E0B9095688}" type="pres">
      <dgm:prSet presAssocID="{10B68893-8AFF-4EC7-9706-DE8AFEFAFE65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BE55D3-73DF-44D5-A21C-AC7F962C81DD}" type="pres">
      <dgm:prSet presAssocID="{EC2901EC-5244-4FC1-8A48-62EEC5D90AC0}" presName="sibTrans" presStyleCnt="0"/>
      <dgm:spPr/>
    </dgm:pt>
    <dgm:pt modelId="{832987F4-804B-48DF-A1B7-46404B23AB1F}" type="pres">
      <dgm:prSet presAssocID="{1CD5108E-92B4-46C0-B928-C9247E880A40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5B297A-1A07-4BCA-A27C-652F45F17217}" type="pres">
      <dgm:prSet presAssocID="{9D7AEEA2-3BF7-47ED-A971-BD379294E2DF}" presName="sibTrans" presStyleCnt="0"/>
      <dgm:spPr/>
    </dgm:pt>
    <dgm:pt modelId="{74088CBA-6A83-4CC0-90B3-2B68D79224FD}" type="pres">
      <dgm:prSet presAssocID="{6CB0A09C-D96D-46FA-991B-41A749CB6C6B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51840C4-FB33-4589-9E14-59B498D5E41C}" type="presOf" srcId="{B2530ECE-3821-4DA0-9A04-B18F05C2E974}" destId="{C35DE9CE-DF45-4CC7-A585-D31AF0816210}" srcOrd="0" destOrd="0" presId="urn:microsoft.com/office/officeart/2005/8/layout/default"/>
    <dgm:cxn modelId="{5435F9B9-8E8C-41B2-B37D-CEA253E7C516}" srcId="{FC884ACC-5494-4AC9-817C-C30934D64032}" destId="{B68D943E-6070-49AF-A323-CD8A85474BC5}" srcOrd="0" destOrd="0" parTransId="{A702A02B-D9D1-483E-AD19-1EACD372C27F}" sibTransId="{054E0C09-4790-44DC-91B9-E26194853AD4}"/>
    <dgm:cxn modelId="{20B70B43-82AB-4710-8E97-9F4D0416A23E}" type="presOf" srcId="{1CD5108E-92B4-46C0-B928-C9247E880A40}" destId="{832987F4-804B-48DF-A1B7-46404B23AB1F}" srcOrd="0" destOrd="0" presId="urn:microsoft.com/office/officeart/2005/8/layout/default"/>
    <dgm:cxn modelId="{868ECD12-74EC-4DA5-B1AA-2D7885F05DC4}" srcId="{FC884ACC-5494-4AC9-817C-C30934D64032}" destId="{21220E9A-83FF-4ACE-839F-DB65A29FA6E5}" srcOrd="1" destOrd="0" parTransId="{C489AAB8-96C2-4243-9550-F9A688066512}" sibTransId="{43D37448-ED9C-433B-ACA1-0BFEEB9E8980}"/>
    <dgm:cxn modelId="{1A32ADBF-A0E8-4E7D-99A3-093AD265BF09}" type="presOf" srcId="{B68D943E-6070-49AF-A323-CD8A85474BC5}" destId="{53B264D1-9451-47A0-B892-B31F6D264B31}" srcOrd="0" destOrd="0" presId="urn:microsoft.com/office/officeart/2005/8/layout/default"/>
    <dgm:cxn modelId="{8BA2B03A-05AC-44D1-A37B-FC159BF91076}" srcId="{FC884ACC-5494-4AC9-817C-C30934D64032}" destId="{1CD5108E-92B4-46C0-B928-C9247E880A40}" srcOrd="4" destOrd="0" parTransId="{CC51787A-E0C8-4D1A-9710-1E7EF1588889}" sibTransId="{9D7AEEA2-3BF7-47ED-A971-BD379294E2DF}"/>
    <dgm:cxn modelId="{512C298E-CA41-4F55-B1A6-9AC516C2CE97}" type="presOf" srcId="{FC884ACC-5494-4AC9-817C-C30934D64032}" destId="{E3F056A9-706D-431E-95CB-ACA9F6867AF8}" srcOrd="0" destOrd="0" presId="urn:microsoft.com/office/officeart/2005/8/layout/default"/>
    <dgm:cxn modelId="{C5C5CFEA-E800-44B4-AD58-2E14FC5F1A36}" srcId="{FC884ACC-5494-4AC9-817C-C30934D64032}" destId="{B2530ECE-3821-4DA0-9A04-B18F05C2E974}" srcOrd="2" destOrd="0" parTransId="{4138425B-DBE9-497C-9B68-90DB6805DB80}" sibTransId="{8950AE95-4E1B-4A63-A8CD-CC4607E44466}"/>
    <dgm:cxn modelId="{C092F180-1852-4F1C-8F07-C34DF3ACEBB5}" type="presOf" srcId="{21220E9A-83FF-4ACE-839F-DB65A29FA6E5}" destId="{32ED5C67-51BC-4A82-A281-B957980BF101}" srcOrd="0" destOrd="0" presId="urn:microsoft.com/office/officeart/2005/8/layout/default"/>
    <dgm:cxn modelId="{0F7FC043-562A-4FBC-9E72-1FC36F8F5A27}" srcId="{FC884ACC-5494-4AC9-817C-C30934D64032}" destId="{6CB0A09C-D96D-46FA-991B-41A749CB6C6B}" srcOrd="5" destOrd="0" parTransId="{C8644FD9-B612-47F5-9571-CF08DF1E7C6B}" sibTransId="{E456C471-BFC1-4DA5-9549-CBAA8373346E}"/>
    <dgm:cxn modelId="{CBB3BBEC-0598-4720-A7BF-7F0D4451B78D}" srcId="{FC884ACC-5494-4AC9-817C-C30934D64032}" destId="{10B68893-8AFF-4EC7-9706-DE8AFEFAFE65}" srcOrd="3" destOrd="0" parTransId="{355649A9-EFAA-4D7E-9CE3-0AF663D1D89E}" sibTransId="{EC2901EC-5244-4FC1-8A48-62EEC5D90AC0}"/>
    <dgm:cxn modelId="{2EBDCBDC-FF8F-47AF-8052-A6D96236CAD4}" type="presOf" srcId="{10B68893-8AFF-4EC7-9706-DE8AFEFAFE65}" destId="{059BC2CB-92F0-46E3-A6E7-47E0B9095688}" srcOrd="0" destOrd="0" presId="urn:microsoft.com/office/officeart/2005/8/layout/default"/>
    <dgm:cxn modelId="{8C71C69C-6475-4C51-840D-5419EFCF68A1}" type="presOf" srcId="{6CB0A09C-D96D-46FA-991B-41A749CB6C6B}" destId="{74088CBA-6A83-4CC0-90B3-2B68D79224FD}" srcOrd="0" destOrd="0" presId="urn:microsoft.com/office/officeart/2005/8/layout/default"/>
    <dgm:cxn modelId="{1216191D-85C2-4FC8-B2D1-7AC343E912C0}" type="presParOf" srcId="{E3F056A9-706D-431E-95CB-ACA9F6867AF8}" destId="{53B264D1-9451-47A0-B892-B31F6D264B31}" srcOrd="0" destOrd="0" presId="urn:microsoft.com/office/officeart/2005/8/layout/default"/>
    <dgm:cxn modelId="{EEFEBF09-CE17-4716-8F0D-27C0937C657A}" type="presParOf" srcId="{E3F056A9-706D-431E-95CB-ACA9F6867AF8}" destId="{FB63099B-1418-4519-B112-CC4416310D3F}" srcOrd="1" destOrd="0" presId="urn:microsoft.com/office/officeart/2005/8/layout/default"/>
    <dgm:cxn modelId="{B389630C-1684-4952-9F37-877886BAFA04}" type="presParOf" srcId="{E3F056A9-706D-431E-95CB-ACA9F6867AF8}" destId="{32ED5C67-51BC-4A82-A281-B957980BF101}" srcOrd="2" destOrd="0" presId="urn:microsoft.com/office/officeart/2005/8/layout/default"/>
    <dgm:cxn modelId="{4B23B387-6681-46CC-8FC6-DD9156A87F63}" type="presParOf" srcId="{E3F056A9-706D-431E-95CB-ACA9F6867AF8}" destId="{4D1CFDDA-A84A-40F8-B4C3-AED35DF1892C}" srcOrd="3" destOrd="0" presId="urn:microsoft.com/office/officeart/2005/8/layout/default"/>
    <dgm:cxn modelId="{F9A31357-7577-423A-9F4F-1308C8E028E9}" type="presParOf" srcId="{E3F056A9-706D-431E-95CB-ACA9F6867AF8}" destId="{C35DE9CE-DF45-4CC7-A585-D31AF0816210}" srcOrd="4" destOrd="0" presId="urn:microsoft.com/office/officeart/2005/8/layout/default"/>
    <dgm:cxn modelId="{AC588053-4BCE-4BA3-80C7-2638417975D1}" type="presParOf" srcId="{E3F056A9-706D-431E-95CB-ACA9F6867AF8}" destId="{941E0FD7-B158-41BA-9FA4-C8D632546358}" srcOrd="5" destOrd="0" presId="urn:microsoft.com/office/officeart/2005/8/layout/default"/>
    <dgm:cxn modelId="{A288E52C-9E8D-47F7-BEA1-39FA52778584}" type="presParOf" srcId="{E3F056A9-706D-431E-95CB-ACA9F6867AF8}" destId="{059BC2CB-92F0-46E3-A6E7-47E0B9095688}" srcOrd="6" destOrd="0" presId="urn:microsoft.com/office/officeart/2005/8/layout/default"/>
    <dgm:cxn modelId="{3006CA38-3DCB-4416-B2E1-F1179199D42C}" type="presParOf" srcId="{E3F056A9-706D-431E-95CB-ACA9F6867AF8}" destId="{F5BE55D3-73DF-44D5-A21C-AC7F962C81DD}" srcOrd="7" destOrd="0" presId="urn:microsoft.com/office/officeart/2005/8/layout/default"/>
    <dgm:cxn modelId="{38EED48E-3619-4BB3-89E7-4932CC403ECB}" type="presParOf" srcId="{E3F056A9-706D-431E-95CB-ACA9F6867AF8}" destId="{832987F4-804B-48DF-A1B7-46404B23AB1F}" srcOrd="8" destOrd="0" presId="urn:microsoft.com/office/officeart/2005/8/layout/default"/>
    <dgm:cxn modelId="{8BF6AF4E-CDEA-4463-808F-A92A98F29689}" type="presParOf" srcId="{E3F056A9-706D-431E-95CB-ACA9F6867AF8}" destId="{0E5B297A-1A07-4BCA-A27C-652F45F17217}" srcOrd="9" destOrd="0" presId="urn:microsoft.com/office/officeart/2005/8/layout/default"/>
    <dgm:cxn modelId="{375D7159-9EB8-46A0-BE7F-5C35B37098CB}" type="presParOf" srcId="{E3F056A9-706D-431E-95CB-ACA9F6867AF8}" destId="{74088CBA-6A83-4CC0-90B3-2B68D79224FD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08258B-B364-413B-A644-E7AD1563C8C7}">
      <dsp:nvSpPr>
        <dsp:cNvPr id="0" name=""/>
        <dsp:cNvSpPr/>
      </dsp:nvSpPr>
      <dsp:spPr>
        <a:xfrm rot="5400000">
          <a:off x="5452817" y="-2255326"/>
          <a:ext cx="791474" cy="550452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bg-BG" sz="1600" kern="1200" dirty="0"/>
            <a:t>Като </a:t>
          </a:r>
          <a:r>
            <a:rPr lang="ru-RU" sz="1600" kern="1200" dirty="0"/>
            <a:t>ангажира  обществото и осъзнава проблемите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ru-RU" sz="1600" kern="1200" dirty="0"/>
            <a:t>му, като изгражда доверие със заинтересованите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ru-RU" sz="1600" kern="1200" dirty="0"/>
            <a:t>страни</a:t>
          </a:r>
          <a:endParaRPr lang="en-US" sz="1600" kern="1200" dirty="0"/>
        </a:p>
      </dsp:txBody>
      <dsp:txXfrm rot="-5400000">
        <a:off x="3096294" y="139834"/>
        <a:ext cx="5465885" cy="714200"/>
      </dsp:txXfrm>
    </dsp:sp>
    <dsp:sp modelId="{2756B3D8-6CAB-437E-B551-98E3E0015ACD}">
      <dsp:nvSpPr>
        <dsp:cNvPr id="0" name=""/>
        <dsp:cNvSpPr/>
      </dsp:nvSpPr>
      <dsp:spPr>
        <a:xfrm>
          <a:off x="0" y="2262"/>
          <a:ext cx="3096293" cy="9893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Char char="ü"/>
          </a:pPr>
          <a:r>
            <a:rPr lang="ru-RU" sz="2000" kern="1200" dirty="0"/>
            <a:t>Подобряване на имиджа и доверието</a:t>
          </a:r>
          <a:endParaRPr lang="en-US" sz="2000" kern="1200" dirty="0"/>
        </a:p>
      </dsp:txBody>
      <dsp:txXfrm>
        <a:off x="48296" y="50558"/>
        <a:ext cx="2999701" cy="892751"/>
      </dsp:txXfrm>
    </dsp:sp>
    <dsp:sp modelId="{9A86B95C-714D-4CD5-9F28-DC6450F64A3D}">
      <dsp:nvSpPr>
        <dsp:cNvPr id="0" name=""/>
        <dsp:cNvSpPr/>
      </dsp:nvSpPr>
      <dsp:spPr>
        <a:xfrm rot="5400000">
          <a:off x="5452817" y="-1216515"/>
          <a:ext cx="791474" cy="550452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ru-RU" sz="1600" kern="1200" dirty="0"/>
            <a:t>Като идентифицира социални проблеми и намира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ru-RU" sz="1600" kern="1200" dirty="0"/>
            <a:t>решения за тях</a:t>
          </a:r>
          <a:endParaRPr lang="en-US" sz="1600" kern="1200" dirty="0"/>
        </a:p>
      </dsp:txBody>
      <dsp:txXfrm rot="-5400000">
        <a:off x="3096294" y="1178645"/>
        <a:ext cx="5465885" cy="714200"/>
      </dsp:txXfrm>
    </dsp:sp>
    <dsp:sp modelId="{57CA8692-76C5-4E34-A80C-901238A09986}">
      <dsp:nvSpPr>
        <dsp:cNvPr id="0" name=""/>
        <dsp:cNvSpPr/>
      </dsp:nvSpPr>
      <dsp:spPr>
        <a:xfrm>
          <a:off x="0" y="1041073"/>
          <a:ext cx="3096293" cy="9893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Char char="ü"/>
          </a:pPr>
          <a:r>
            <a:rPr lang="bg-BG" sz="2000" kern="1200" dirty="0"/>
            <a:t>Създаване</a:t>
          </a:r>
          <a:r>
            <a:rPr lang="ru-RU" sz="2000" kern="1200" dirty="0"/>
            <a:t> на социално въздействие</a:t>
          </a:r>
          <a:endParaRPr lang="en-US" sz="2000" kern="1200" dirty="0"/>
        </a:p>
      </dsp:txBody>
      <dsp:txXfrm>
        <a:off x="48296" y="1089369"/>
        <a:ext cx="2999701" cy="892751"/>
      </dsp:txXfrm>
    </dsp:sp>
    <dsp:sp modelId="{6D831A86-A1F1-46B5-8146-27A4102D9061}">
      <dsp:nvSpPr>
        <dsp:cNvPr id="0" name=""/>
        <dsp:cNvSpPr/>
      </dsp:nvSpPr>
      <dsp:spPr>
        <a:xfrm rot="5400000">
          <a:off x="5452817" y="-177705"/>
          <a:ext cx="791474" cy="5504522"/>
        </a:xfrm>
        <a:prstGeom prst="round2SameRect">
          <a:avLst/>
        </a:prstGeom>
        <a:solidFill>
          <a:srgbClr val="D5DCEA"/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bg-BG" sz="1600" kern="1200" dirty="0"/>
            <a:t>К</a:t>
          </a:r>
          <a:r>
            <a:rPr lang="ru-RU" sz="1600" kern="1200" dirty="0"/>
            <a:t>ато ангажира гражданското общество с предварителни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ru-RU" sz="1600" kern="1200" dirty="0"/>
            <a:t>дебати (технологичната индустрия често е обект на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ru-RU" sz="1600" kern="1200" dirty="0"/>
            <a:t>правителствени разпоредби и политики)</a:t>
          </a:r>
          <a:endParaRPr lang="en-US" sz="1600" kern="1200" dirty="0"/>
        </a:p>
      </dsp:txBody>
      <dsp:txXfrm rot="-5400000">
        <a:off x="3096294" y="2217455"/>
        <a:ext cx="5465885" cy="714200"/>
      </dsp:txXfrm>
    </dsp:sp>
    <dsp:sp modelId="{E5FFFB25-F368-4F24-AA51-148259C57C69}">
      <dsp:nvSpPr>
        <dsp:cNvPr id="0" name=""/>
        <dsp:cNvSpPr/>
      </dsp:nvSpPr>
      <dsp:spPr>
        <a:xfrm>
          <a:off x="0" y="2079884"/>
          <a:ext cx="3096293" cy="9893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Char char="ü"/>
          </a:pPr>
          <a:r>
            <a:rPr lang="ru-RU" sz="2000" kern="1200" dirty="0"/>
            <a:t>Изпреварващо действие при въвеждане на регулации</a:t>
          </a:r>
          <a:r>
            <a:rPr lang="ru-RU" sz="2000" b="1" kern="1200" dirty="0"/>
            <a:t> </a:t>
          </a:r>
          <a:endParaRPr lang="en-US" sz="2000" kern="1200" dirty="0"/>
        </a:p>
      </dsp:txBody>
      <dsp:txXfrm>
        <a:off x="48296" y="2128180"/>
        <a:ext cx="2999701" cy="892751"/>
      </dsp:txXfrm>
    </dsp:sp>
    <dsp:sp modelId="{EAD9FD1E-60E4-4CB8-A720-879BBC01741E}">
      <dsp:nvSpPr>
        <dsp:cNvPr id="0" name=""/>
        <dsp:cNvSpPr/>
      </dsp:nvSpPr>
      <dsp:spPr>
        <a:xfrm>
          <a:off x="0" y="3118694"/>
          <a:ext cx="3096293" cy="9893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Char char="ü"/>
          </a:pPr>
          <a:r>
            <a:rPr lang="bg-BG" sz="2000" kern="1200" dirty="0"/>
            <a:t>Създаване</a:t>
          </a:r>
          <a:r>
            <a:rPr lang="ru-RU" sz="2000" kern="1200" dirty="0"/>
            <a:t> на нови бизнес възможности</a:t>
          </a:r>
          <a:endParaRPr lang="en-US" sz="2000" kern="1200" dirty="0"/>
        </a:p>
      </dsp:txBody>
      <dsp:txXfrm>
        <a:off x="48296" y="3166990"/>
        <a:ext cx="2999701" cy="892751"/>
      </dsp:txXfrm>
    </dsp:sp>
    <dsp:sp modelId="{288DAF83-C492-448B-B3DD-542A7A801EF8}">
      <dsp:nvSpPr>
        <dsp:cNvPr id="0" name=""/>
        <dsp:cNvSpPr/>
      </dsp:nvSpPr>
      <dsp:spPr>
        <a:xfrm>
          <a:off x="3110753" y="3119822"/>
          <a:ext cx="5487313" cy="989343"/>
        </a:xfrm>
        <a:prstGeom prst="roundRect">
          <a:avLst/>
        </a:prstGeom>
        <a:solidFill>
          <a:srgbClr val="D5DCE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Font typeface="Wingdings" panose="05000000000000000000" pitchFamily="2" charset="2"/>
            <a:buNone/>
          </a:pPr>
          <a:r>
            <a:rPr lang="ru-RU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   Като навлиза в нови области – устойчиво социално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Font typeface="Wingdings" panose="05000000000000000000" pitchFamily="2" charset="2"/>
            <a:buNone/>
          </a:pPr>
          <a:r>
            <a:rPr lang="ru-RU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   въздействие, етични иновации и получава нови приходи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Font typeface="Wingdings" panose="05000000000000000000" pitchFamily="2" charset="2"/>
            <a:buNone/>
          </a:pPr>
          <a:r>
            <a:rPr lang="ru-RU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   чрез тази интервенция</a:t>
          </a:r>
          <a:r>
            <a:rPr lang="ru-RU" sz="1600" kern="1200" dirty="0">
              <a:solidFill>
                <a:schemeClr val="tx1"/>
              </a:solidFill>
            </a:rPr>
            <a:t>. 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3159049" y="3168118"/>
        <a:ext cx="5390721" cy="8927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B264D1-9451-47A0-B892-B31F6D264B31}">
      <dsp:nvSpPr>
        <dsp:cNvPr id="0" name=""/>
        <dsp:cNvSpPr/>
      </dsp:nvSpPr>
      <dsp:spPr>
        <a:xfrm>
          <a:off x="1221978" y="2645"/>
          <a:ext cx="2706687" cy="1624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/>
            <a:t>В</a:t>
          </a:r>
          <a:r>
            <a:rPr lang="bg-BG" sz="2000" b="1" kern="1200" dirty="0"/>
            <a:t>реме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b="0" kern="1200" dirty="0"/>
            <a:t>Необходимо </a:t>
          </a:r>
          <a:r>
            <a:rPr lang="en-US" sz="1800" b="0" kern="1200" dirty="0"/>
            <a:t>за да се осъществи успешно самото събитие</a:t>
          </a:r>
          <a:endParaRPr lang="en-US" sz="1800" kern="1200" dirty="0"/>
        </a:p>
      </dsp:txBody>
      <dsp:txXfrm>
        <a:off x="1221978" y="2645"/>
        <a:ext cx="2706687" cy="1624012"/>
      </dsp:txXfrm>
    </dsp:sp>
    <dsp:sp modelId="{32ED5C67-51BC-4A82-A281-B957980BF101}">
      <dsp:nvSpPr>
        <dsp:cNvPr id="0" name=""/>
        <dsp:cNvSpPr/>
      </dsp:nvSpPr>
      <dsp:spPr>
        <a:xfrm>
          <a:off x="4199334" y="2645"/>
          <a:ext cx="2706687" cy="1624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</a:pPr>
          <a:r>
            <a:rPr lang="en-US" sz="2000" b="1" kern="1200" dirty="0"/>
            <a:t>М</a:t>
          </a:r>
          <a:r>
            <a:rPr lang="bg-BG" sz="2000" b="1" kern="1200" dirty="0"/>
            <a:t>отивация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</a:pPr>
          <a:r>
            <a:rPr lang="bg-BG" sz="1800" b="0" kern="1200" dirty="0"/>
            <a:t>З</a:t>
          </a:r>
          <a:r>
            <a:rPr lang="bg-BG" sz="1800" kern="1200" dirty="0"/>
            <a:t>а  с</a:t>
          </a:r>
          <a:r>
            <a:rPr lang="en-US" sz="1800" kern="1200" dirty="0"/>
            <a:t>илна  обществена ангажираност </a:t>
          </a:r>
        </a:p>
      </dsp:txBody>
      <dsp:txXfrm>
        <a:off x="4199334" y="2645"/>
        <a:ext cx="2706687" cy="1624012"/>
      </dsp:txXfrm>
    </dsp:sp>
    <dsp:sp modelId="{C35DE9CE-DF45-4CC7-A585-D31AF0816210}">
      <dsp:nvSpPr>
        <dsp:cNvPr id="0" name=""/>
        <dsp:cNvSpPr/>
      </dsp:nvSpPr>
      <dsp:spPr>
        <a:xfrm>
          <a:off x="1221978" y="1897327"/>
          <a:ext cx="2706687" cy="1624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Char char="-"/>
          </a:pPr>
          <a:r>
            <a:rPr lang="en-US" sz="2000" b="1" kern="1200" dirty="0"/>
            <a:t>Б</a:t>
          </a:r>
          <a:r>
            <a:rPr lang="bg-BG" sz="2000" b="1" kern="1200" dirty="0"/>
            <a:t>юджет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Char char="-"/>
          </a:pPr>
          <a:r>
            <a:rPr lang="bg-BG" sz="1800" b="0" kern="1200" dirty="0"/>
            <a:t>Р</a:t>
          </a:r>
          <a:r>
            <a:rPr lang="bg-BG" sz="1800" kern="1200" dirty="0"/>
            <a:t>есурс гарантиращ всички необходими дейности</a:t>
          </a:r>
          <a:endParaRPr lang="en-US" sz="1800" kern="1200" dirty="0"/>
        </a:p>
      </dsp:txBody>
      <dsp:txXfrm>
        <a:off x="1221978" y="1897327"/>
        <a:ext cx="2706687" cy="1624012"/>
      </dsp:txXfrm>
    </dsp:sp>
    <dsp:sp modelId="{059BC2CB-92F0-46E3-A6E7-47E0B9095688}">
      <dsp:nvSpPr>
        <dsp:cNvPr id="0" name=""/>
        <dsp:cNvSpPr/>
      </dsp:nvSpPr>
      <dsp:spPr>
        <a:xfrm>
          <a:off x="4199334" y="1897327"/>
          <a:ext cx="2706687" cy="1624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Char char="-"/>
          </a:pPr>
          <a:r>
            <a:rPr lang="en-US" sz="2000" b="1" kern="1200" dirty="0"/>
            <a:t>Ф</a:t>
          </a:r>
          <a:r>
            <a:rPr lang="bg-BG" sz="2000" b="1" kern="1200" dirty="0"/>
            <a:t>асилитиране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Char char="-"/>
          </a:pPr>
          <a:r>
            <a:rPr lang="bg-BG" sz="1800" b="0" kern="1200" dirty="0"/>
            <a:t>Н</a:t>
          </a:r>
          <a:r>
            <a:rPr lang="bg-BG" sz="1800" kern="1200" dirty="0"/>
            <a:t>аличие на фасилитатор</a:t>
          </a:r>
          <a:r>
            <a:rPr lang="en-US" sz="1800" kern="1200" dirty="0"/>
            <a:t>, който да ангажира гражданите, използвайки подходящи мето</a:t>
          </a:r>
          <a:r>
            <a:rPr lang="bg-BG" sz="1800" kern="1200" dirty="0"/>
            <a:t>ди</a:t>
          </a:r>
          <a:endParaRPr lang="en-US" sz="1800" kern="1200" dirty="0"/>
        </a:p>
      </dsp:txBody>
      <dsp:txXfrm>
        <a:off x="4199334" y="1897327"/>
        <a:ext cx="2706687" cy="1624012"/>
      </dsp:txXfrm>
    </dsp:sp>
    <dsp:sp modelId="{832987F4-804B-48DF-A1B7-46404B23AB1F}">
      <dsp:nvSpPr>
        <dsp:cNvPr id="0" name=""/>
        <dsp:cNvSpPr/>
      </dsp:nvSpPr>
      <dsp:spPr>
        <a:xfrm>
          <a:off x="1221978" y="3792008"/>
          <a:ext cx="2706687" cy="1624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Char char="-"/>
          </a:pPr>
          <a:r>
            <a:rPr lang="en-US" sz="2000" b="1" kern="1200" dirty="0"/>
            <a:t>М</a:t>
          </a:r>
          <a:r>
            <a:rPr lang="bg-BG" sz="2000" b="1" kern="1200" dirty="0"/>
            <a:t>режа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Char char="-"/>
          </a:pPr>
          <a:r>
            <a:rPr lang="bg-BG" sz="1800" b="0" kern="1200" dirty="0"/>
            <a:t>Н</a:t>
          </a:r>
          <a:r>
            <a:rPr lang="bg-BG" sz="1800" kern="1200" dirty="0"/>
            <a:t>аличие  на п</a:t>
          </a:r>
          <a:r>
            <a:rPr lang="en-US" sz="1800" kern="1200" dirty="0"/>
            <a:t>артньори, </a:t>
          </a:r>
          <a:r>
            <a:rPr lang="bg-BG" sz="1800" kern="1200" dirty="0"/>
            <a:t> контакти </a:t>
          </a:r>
          <a:r>
            <a:rPr lang="en-US" sz="1800" kern="1200" dirty="0"/>
            <a:t>с асоциации</a:t>
          </a:r>
          <a:r>
            <a:rPr lang="bg-BG" sz="1800" kern="1200" dirty="0"/>
            <a:t>;</a:t>
          </a:r>
          <a:r>
            <a:rPr lang="en-US" sz="1800" kern="1200" dirty="0"/>
            <a:t> </a:t>
          </a:r>
          <a:r>
            <a:rPr lang="bg-BG" sz="1800" kern="1200" dirty="0"/>
            <a:t>граждански </a:t>
          </a:r>
          <a:r>
            <a:rPr lang="en-US" sz="1800" kern="1200" dirty="0"/>
            <a:t>организации, социалните медии</a:t>
          </a:r>
        </a:p>
      </dsp:txBody>
      <dsp:txXfrm>
        <a:off x="1221978" y="3792008"/>
        <a:ext cx="2706687" cy="1624012"/>
      </dsp:txXfrm>
    </dsp:sp>
    <dsp:sp modelId="{74088CBA-6A83-4CC0-90B3-2B68D79224FD}">
      <dsp:nvSpPr>
        <dsp:cNvPr id="0" name=""/>
        <dsp:cNvSpPr/>
      </dsp:nvSpPr>
      <dsp:spPr>
        <a:xfrm>
          <a:off x="4199334" y="3792008"/>
          <a:ext cx="2706687" cy="1624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Char char="-"/>
          </a:pPr>
          <a:r>
            <a:rPr lang="en-US" sz="2000" b="1" kern="1200" dirty="0"/>
            <a:t>П</a:t>
          </a:r>
          <a:r>
            <a:rPr lang="bg-BG" sz="2000" b="1" kern="1200" dirty="0"/>
            <a:t>ространство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Char char="-"/>
          </a:pPr>
          <a:r>
            <a:rPr lang="bg-BG" sz="1800" b="0" kern="1200" dirty="0"/>
            <a:t>П</a:t>
          </a:r>
          <a:r>
            <a:rPr lang="bg-BG" sz="1800" kern="1200" dirty="0"/>
            <a:t>одходяща локация и логистика</a:t>
          </a:r>
          <a:endParaRPr lang="en-US" sz="1800" kern="1200" dirty="0"/>
        </a:p>
      </dsp:txBody>
      <dsp:txXfrm>
        <a:off x="4199334" y="3792008"/>
        <a:ext cx="2706687" cy="16240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DEE8E7-6F98-4EC5-8C10-20A4FFF979E2}" type="datetimeFigureOut">
              <a:rPr lang="en-US" smtClean="0"/>
              <a:t>3/27/2023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674109-1B89-41F2-84AF-B90BDE4CDA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722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74109-1B89-41F2-84AF-B90BDE4CDAF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6215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74109-1B89-41F2-84AF-B90BDE4CDAF0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8270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74109-1B89-41F2-84AF-B90BDE4CDAF0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3724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74109-1B89-41F2-84AF-B90BDE4CDAF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6164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74109-1B89-41F2-84AF-B90BDE4CDAF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346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74109-1B89-41F2-84AF-B90BDE4CDAF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4225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74109-1B89-41F2-84AF-B90BDE4CDAF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6305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74109-1B89-41F2-84AF-B90BDE4CDAF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7088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74109-1B89-41F2-84AF-B90BDE4CDAF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7909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74109-1B89-41F2-84AF-B90BDE4CDAF0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8614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74109-1B89-41F2-84AF-B90BDE4CDAF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997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hyperlink" Target="https://sockets-cocreation.e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hyperlink" Target="http://www.iaf-world.org/site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eg"/><Relationship Id="rId5" Type="http://schemas.openxmlformats.org/officeDocument/2006/relationships/hyperlink" Target="https://sockets-cocreation.eu/" TargetMode="Externa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sockets-cocreation.eu/" TargetMode="Externa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sockets-cocreation.eu/" TargetMode="External"/><Relationship Id="rId5" Type="http://schemas.openxmlformats.org/officeDocument/2006/relationships/image" Target="../media/image2.jpeg"/><Relationship Id="rId4" Type="http://schemas.openxmlformats.org/officeDocument/2006/relationships/image" Target="../media/image1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sockets-cocreation.eu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jpeg"/><Relationship Id="rId4" Type="http://schemas.openxmlformats.org/officeDocument/2006/relationships/image" Target="../media/image1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sockets-cocreation.eu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1.jpg"/><Relationship Id="rId4" Type="http://schemas.openxmlformats.org/officeDocument/2006/relationships/image" Target="../media/image7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sockets-cocreation.eu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jpeg"/><Relationship Id="rId4" Type="http://schemas.openxmlformats.org/officeDocument/2006/relationships/image" Target="../media/image1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2.jpg"/><Relationship Id="rId4" Type="http://schemas.openxmlformats.org/officeDocument/2006/relationships/hyperlink" Target="https://sockets-cocreation.eu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3.jpg"/><Relationship Id="rId4" Type="http://schemas.openxmlformats.org/officeDocument/2006/relationships/hyperlink" Target="https://sockets-cocreation.eu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guide.sockets-cocreation.eu/" TargetMode="External"/><Relationship Id="rId5" Type="http://schemas.openxmlformats.org/officeDocument/2006/relationships/hyperlink" Target="https://sockets-cocreation.eu/" TargetMode="Externa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jpeg"/><Relationship Id="rId3" Type="http://schemas.openxmlformats.org/officeDocument/2006/relationships/image" Target="../media/image25.jpeg"/><Relationship Id="rId7" Type="http://schemas.openxmlformats.org/officeDocument/2006/relationships/image" Target="../media/image27.pn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sockets-cocreation.eu/partners/" TargetMode="External"/><Relationship Id="rId5" Type="http://schemas.openxmlformats.org/officeDocument/2006/relationships/hyperlink" Target="mailto:kch@tekno.dk" TargetMode="External"/><Relationship Id="rId4" Type="http://schemas.openxmlformats.org/officeDocument/2006/relationships/image" Target="../media/image26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image" Target="../media/image2.jpeg"/><Relationship Id="rId7" Type="http://schemas.openxmlformats.org/officeDocument/2006/relationships/diagramData" Target="../diagrams/data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11" Type="http://schemas.microsoft.com/office/2007/relationships/diagramDrawing" Target="../diagrams/drawing1.xml"/><Relationship Id="rId5" Type="http://schemas.openxmlformats.org/officeDocument/2006/relationships/hyperlink" Target="https://sockets-cocreation.eu/" TargetMode="External"/><Relationship Id="rId10" Type="http://schemas.openxmlformats.org/officeDocument/2006/relationships/diagramColors" Target="../diagrams/colors1.xml"/><Relationship Id="rId4" Type="http://schemas.openxmlformats.org/officeDocument/2006/relationships/image" Target="../media/image4.jpeg"/><Relationship Id="rId9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hyperlink" Target="https://sockets-cocreation.eu/" TargetMode="Externa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g"/><Relationship Id="rId5" Type="http://schemas.openxmlformats.org/officeDocument/2006/relationships/hyperlink" Target="https://sockets-cocreation.eu/" TargetMode="Externa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4.jpe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10.jpeg"/><Relationship Id="rId9" Type="http://schemas.microsoft.com/office/2007/relationships/diagramDrawing" Target="../diagrams/drawing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4692" y="185928"/>
            <a:ext cx="8677656" cy="35509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45040" y="0"/>
            <a:ext cx="2346960" cy="58521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45040" y="985458"/>
            <a:ext cx="1610360" cy="1551188"/>
          </a:xfrm>
          <a:prstGeom prst="rect">
            <a:avLst/>
          </a:prstGeom>
        </p:spPr>
      </p:pic>
      <p:grpSp>
        <p:nvGrpSpPr>
          <p:cNvPr id="15" name="Group 14"/>
          <p:cNvGrpSpPr/>
          <p:nvPr/>
        </p:nvGrpSpPr>
        <p:grpSpPr>
          <a:xfrm>
            <a:off x="-1" y="928116"/>
            <a:ext cx="1127206" cy="4980986"/>
            <a:chOff x="0" y="430599"/>
            <a:chExt cx="816864" cy="4980986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0" y="430599"/>
              <a:ext cx="816864" cy="1155192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0" y="1585791"/>
              <a:ext cx="816864" cy="3825794"/>
            </a:xfrm>
            <a:prstGeom prst="rect">
              <a:avLst/>
            </a:prstGeom>
            <a:solidFill>
              <a:srgbClr val="3071AB"/>
            </a:solidFill>
          </p:spPr>
          <p:txBody>
            <a:bodyPr lIns="0" tIns="0" rIns="0" bIns="0">
              <a:noAutofit/>
            </a:bodyPr>
            <a:lstStyle/>
            <a:p>
              <a:pPr marL="144000" indent="0"/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В 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pdf </a:t>
              </a: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версията на Ръководството има по-подробна информация и дейности, които можете да попълвате. </a:t>
              </a:r>
            </a:p>
            <a:p>
              <a:pPr marL="144000" indent="0"/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Може да я запаметите или да я разпечатате и да създадете план за действие  на вашата компания. </a:t>
              </a:r>
              <a:endParaRPr lang="en-US" sz="1000" dirty="0">
                <a:solidFill>
                  <a:srgbClr val="FFFFFF"/>
                </a:solidFill>
                <a:latin typeface="Calibri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9845040" y="585216"/>
            <a:ext cx="2346960" cy="400951"/>
          </a:xfrm>
          <a:prstGeom prst="rect">
            <a:avLst/>
          </a:prstGeom>
          <a:solidFill>
            <a:srgbClr val="3071AB"/>
          </a:solidFill>
        </p:spPr>
        <p:txBody>
          <a:bodyPr lIns="0" tIns="0" rIns="0" bIns="0">
            <a:noAutofit/>
          </a:bodyPr>
          <a:lstStyle/>
          <a:p>
            <a:pPr marL="180000" indent="0">
              <a:lnSpc>
                <a:spcPct val="105000"/>
              </a:lnSpc>
            </a:pPr>
            <a:r>
              <a:rPr lang="en-US" sz="800" b="1" dirty="0">
                <a:solidFill>
                  <a:srgbClr val="FFFFFF"/>
                </a:solidFill>
                <a:latin typeface="Arial"/>
              </a:rPr>
              <a:t>SOCIETAL </a:t>
            </a:r>
            <a:r>
              <a:rPr lang="en-US" sz="800" b="1" dirty="0">
                <a:solidFill>
                  <a:schemeClr val="bg1"/>
                </a:solidFill>
                <a:latin typeface="Arial"/>
              </a:rPr>
              <a:t>ENGAGEMENT WITH </a:t>
            </a:r>
            <a:r>
              <a:rPr lang="bg-BG" sz="800" b="1" dirty="0">
                <a:solidFill>
                  <a:schemeClr val="bg1"/>
                </a:solidFill>
                <a:latin typeface="Arial"/>
              </a:rPr>
              <a:t/>
            </a:r>
            <a:br>
              <a:rPr lang="bg-BG" sz="800" b="1" dirty="0">
                <a:solidFill>
                  <a:schemeClr val="bg1"/>
                </a:solidFill>
                <a:latin typeface="Arial"/>
              </a:rPr>
            </a:br>
            <a:r>
              <a:rPr lang="en-US" sz="800" b="1" dirty="0">
                <a:solidFill>
                  <a:schemeClr val="bg1"/>
                </a:solidFill>
                <a:latin typeface="Arial"/>
              </a:rPr>
              <a:t>KEYENABLING TECHNOLOGIES</a:t>
            </a:r>
            <a:endParaRPr lang="en-US" sz="800" b="1" dirty="0">
              <a:solidFill>
                <a:schemeClr val="bg1"/>
              </a:solidFill>
              <a:latin typeface="Arial"/>
              <a:hlinkClick r:id="rId7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78864" y="3717868"/>
            <a:ext cx="6714744" cy="564157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bg-BG" sz="2000" b="1" dirty="0"/>
              <a:t>Можем ли да живеем  в </a:t>
            </a:r>
            <a:r>
              <a:rPr lang="en-US" sz="2000" b="1" dirty="0"/>
              <a:t>свят, в който новите технологии </a:t>
            </a:r>
            <a:r>
              <a:rPr lang="bg-BG" sz="2000" b="1" dirty="0"/>
              <a:t>отговарят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bg-BG" sz="2000" b="1" dirty="0"/>
              <a:t>по-добре </a:t>
            </a:r>
            <a:r>
              <a:rPr lang="en-US" sz="2000" b="1" dirty="0"/>
              <a:t>на обществените </a:t>
            </a:r>
            <a:r>
              <a:rPr lang="bg-BG" sz="2000" b="1" dirty="0"/>
              <a:t>потребности...</a:t>
            </a:r>
            <a:r>
              <a:rPr lang="en-US" sz="2000" b="1" dirty="0"/>
              <a:t>..</a:t>
            </a:r>
            <a:endParaRPr lang="en-US" sz="2000" b="1" dirty="0">
              <a:solidFill>
                <a:srgbClr val="595959"/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81426" y="4422093"/>
            <a:ext cx="7811955" cy="106070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r>
              <a:rPr lang="bg-BG" dirty="0"/>
              <a:t>Безплатният </a:t>
            </a:r>
            <a:r>
              <a:rPr lang="en-US" dirty="0"/>
              <a:t>онлайн наръчник </a:t>
            </a:r>
            <a:r>
              <a:rPr lang="bg-BG" dirty="0"/>
              <a:t>предоставя </a:t>
            </a:r>
            <a:r>
              <a:rPr lang="en-US" dirty="0"/>
              <a:t>информация за </a:t>
            </a:r>
            <a:r>
              <a:rPr lang="bg-BG" dirty="0"/>
              <a:t>мястото на високо  </a:t>
            </a:r>
            <a:r>
              <a:rPr lang="en-US" dirty="0"/>
              <a:t>технологичн</a:t>
            </a:r>
            <a:r>
              <a:rPr lang="bg-BG" dirty="0"/>
              <a:t>ите </a:t>
            </a:r>
            <a:r>
              <a:rPr lang="en-US" dirty="0"/>
              <a:t>индустри</a:t>
            </a:r>
            <a:r>
              <a:rPr lang="bg-BG" dirty="0"/>
              <a:t>и</a:t>
            </a:r>
            <a:r>
              <a:rPr lang="en-US" dirty="0"/>
              <a:t> </a:t>
            </a:r>
            <a:r>
              <a:rPr lang="bg-BG" dirty="0"/>
              <a:t>и как могат </a:t>
            </a:r>
            <a:r>
              <a:rPr lang="en-US" dirty="0"/>
              <a:t>да </a:t>
            </a:r>
            <a:r>
              <a:rPr lang="bg-BG" dirty="0"/>
              <a:t>се </a:t>
            </a:r>
            <a:r>
              <a:rPr lang="en-US" dirty="0"/>
              <a:t>ангажира</a:t>
            </a:r>
            <a:r>
              <a:rPr lang="bg-BG" dirty="0"/>
              <a:t>т</a:t>
            </a:r>
            <a:r>
              <a:rPr lang="en-US" dirty="0"/>
              <a:t> гражданите в процеса на разработване</a:t>
            </a:r>
            <a:r>
              <a:rPr lang="bg-BG" dirty="0"/>
              <a:t> на технологии</a:t>
            </a:r>
            <a:r>
              <a:rPr lang="en-US" dirty="0"/>
              <a:t>.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9832848" y="6434051"/>
            <a:ext cx="2359152" cy="285726"/>
          </a:xfrm>
          <a:prstGeom prst="rect">
            <a:avLst/>
          </a:prstGeom>
          <a:solidFill>
            <a:srgbClr val="3071AB"/>
          </a:solidFill>
        </p:spPr>
        <p:txBody>
          <a:bodyPr wrap="none" lIns="0" tIns="0" rIns="0" bIns="0">
            <a:noAutofit/>
          </a:bodyPr>
          <a:lstStyle/>
          <a:p>
            <a:pPr marL="1780100" indent="0"/>
            <a:r>
              <a:rPr lang="bg-BG" sz="1800" dirty="0">
                <a:solidFill>
                  <a:srgbClr val="FFFFFF"/>
                </a:solidFill>
                <a:latin typeface="Calibri"/>
              </a:rPr>
              <a:t>     </a:t>
            </a:r>
            <a:r>
              <a:rPr lang="en-US" sz="1800" dirty="0">
                <a:solidFill>
                  <a:srgbClr val="FFFFFF"/>
                </a:solidFill>
                <a:latin typeface="Calibri"/>
              </a:rPr>
              <a:t>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845040" y="2535936"/>
            <a:ext cx="2346960" cy="3627120"/>
          </a:xfrm>
          <a:prstGeom prst="rect">
            <a:avLst/>
          </a:prstGeom>
          <a:solidFill>
            <a:srgbClr val="3071AB"/>
          </a:solidFill>
        </p:spPr>
        <p:txBody>
          <a:bodyPr lIns="0" tIns="0" rIns="0" bIns="0">
            <a:noAutofit/>
          </a:bodyPr>
          <a:lstStyle/>
          <a:p>
            <a:pPr marL="144000">
              <a:spcBef>
                <a:spcPts val="1540"/>
              </a:spcBef>
              <a:spcAft>
                <a:spcPts val="910"/>
              </a:spcAft>
            </a:pP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ВИЗИЯ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1.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Увод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2.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ЗАЩО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Отговорни иновации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3.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КАКВО: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Обществена ангажираност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4 .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Фасилитиране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5.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КОИ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Методи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6.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КОЙ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Набиране на граждани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7.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КОГА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График 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Планиране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8.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КЪДЕ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Локация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/>
            </a:r>
            <a:br>
              <a:rPr lang="bg-BG" sz="1200" b="1" u="sng" dirty="0">
                <a:solidFill>
                  <a:srgbClr val="FFFFFF"/>
                </a:solidFill>
                <a:latin typeface="Calibri"/>
              </a:rPr>
            </a:b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Пространство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60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9.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Изпълнение</a:t>
            </a:r>
          </a:p>
          <a:p>
            <a:pPr marL="144000"/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МИСИЯ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410691" y="380014"/>
            <a:ext cx="5785658" cy="121088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algn="ctr"/>
            <a:r>
              <a:rPr lang="bg-BG" sz="2200" b="1" dirty="0">
                <a:solidFill>
                  <a:schemeClr val="accent1">
                    <a:lumMod val="75000"/>
                  </a:schemeClr>
                </a:solidFill>
              </a:rPr>
              <a:t>Технологичната индустрия и ангажираност на </a:t>
            </a:r>
            <a:br>
              <a:rPr lang="bg-BG" sz="22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bg-BG" sz="2200" b="1" dirty="0">
                <a:solidFill>
                  <a:schemeClr val="accent1">
                    <a:lumMod val="75000"/>
                  </a:schemeClr>
                </a:solidFill>
              </a:rPr>
              <a:t>обществото в подкрепа на отговорни иновации – </a:t>
            </a:r>
            <a:br>
              <a:rPr lang="bg-BG" sz="22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bg-BG" sz="2200" b="1" dirty="0">
                <a:solidFill>
                  <a:schemeClr val="accent1">
                    <a:lumMod val="75000"/>
                  </a:schemeClr>
                </a:solidFill>
              </a:rPr>
              <a:t>Възможно ли е ?</a:t>
            </a:r>
          </a:p>
          <a:p>
            <a:pPr algn="ctr"/>
            <a:r>
              <a:rPr lang="bg-BG" sz="2200" b="1" dirty="0">
                <a:solidFill>
                  <a:schemeClr val="accent1">
                    <a:lumMod val="75000"/>
                  </a:schemeClr>
                </a:solidFill>
              </a:rPr>
              <a:t>(кратко ръководство)</a:t>
            </a:r>
          </a:p>
          <a:p>
            <a:pPr algn="ctr"/>
            <a: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22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en-US" sz="2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928116"/>
            <a:ext cx="816864" cy="4980986"/>
            <a:chOff x="0" y="430599"/>
            <a:chExt cx="816864" cy="4980986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430599"/>
              <a:ext cx="816864" cy="1155192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0" y="1585791"/>
              <a:ext cx="816864" cy="3825794"/>
            </a:xfrm>
            <a:prstGeom prst="rect">
              <a:avLst/>
            </a:prstGeom>
            <a:solidFill>
              <a:srgbClr val="3071AB"/>
            </a:solidFill>
          </p:spPr>
          <p:txBody>
            <a:bodyPr lIns="0" tIns="0" rIns="0" bIns="0">
              <a:noAutofit/>
            </a:bodyPr>
            <a:lstStyle/>
            <a:p>
              <a:pPr marL="144000" indent="0"/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В 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pdf </a:t>
              </a: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версията 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/>
              </a:r>
              <a:br>
                <a:rPr lang="en-US" sz="1000" dirty="0">
                  <a:solidFill>
                    <a:srgbClr val="FFFFFF"/>
                  </a:solidFill>
                  <a:latin typeface="Calibri"/>
                </a:rPr>
              </a:b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на Ръковод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-</a:t>
              </a: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ството има по-подробна информа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-</a:t>
              </a: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ция и дейности, които можете да попълвате. Може да я запамети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-</a:t>
              </a:r>
              <a:br>
                <a:rPr lang="en-US" sz="1000" dirty="0">
                  <a:solidFill>
                    <a:srgbClr val="FFFFFF"/>
                  </a:solidFill>
                  <a:latin typeface="Calibri"/>
                </a:rPr>
              </a:b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те или да 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/>
              </a:r>
              <a:br>
                <a:rPr lang="en-US" sz="1000" dirty="0">
                  <a:solidFill>
                    <a:srgbClr val="FFFFFF"/>
                  </a:solidFill>
                  <a:latin typeface="Calibri"/>
                </a:rPr>
              </a:b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я разпеча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-</a:t>
              </a: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тате и да създадете план за действие 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/>
              </a:r>
              <a:br>
                <a:rPr lang="en-US" sz="1000" dirty="0">
                  <a:solidFill>
                    <a:srgbClr val="FFFFFF"/>
                  </a:solidFill>
                  <a:latin typeface="Calibri"/>
                </a:rPr>
              </a:b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на вашата компания. </a:t>
              </a:r>
              <a:endParaRPr lang="en-US" sz="1000" dirty="0">
                <a:solidFill>
                  <a:srgbClr val="FFFFFF"/>
                </a:solidFill>
                <a:latin typeface="Calibri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6740560" y="8074512"/>
            <a:ext cx="7811955" cy="43153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832848" y="6434051"/>
            <a:ext cx="2359152" cy="310878"/>
          </a:xfrm>
          <a:prstGeom prst="rect">
            <a:avLst/>
          </a:prstGeom>
          <a:solidFill>
            <a:srgbClr val="3071AB"/>
          </a:solidFill>
        </p:spPr>
        <p:txBody>
          <a:bodyPr wrap="none" lIns="0" tIns="0" rIns="0" bIns="0">
            <a:noAutofit/>
          </a:bodyPr>
          <a:lstStyle/>
          <a:p>
            <a:pPr marL="1780100" indent="0"/>
            <a:r>
              <a:rPr lang="bg-BG" dirty="0">
                <a:solidFill>
                  <a:srgbClr val="FFFFFF"/>
                </a:solidFill>
                <a:latin typeface="Calibri"/>
              </a:rPr>
              <a:t>     10</a:t>
            </a:r>
            <a:endParaRPr lang="en-US" sz="18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845040" y="2535936"/>
            <a:ext cx="2346960" cy="3627120"/>
          </a:xfrm>
          <a:prstGeom prst="rect">
            <a:avLst/>
          </a:prstGeom>
          <a:solidFill>
            <a:srgbClr val="3071AB"/>
          </a:solidFill>
        </p:spPr>
        <p:txBody>
          <a:bodyPr lIns="0" tIns="0" rIns="0" bIns="0">
            <a:noAutofit/>
          </a:bodyPr>
          <a:lstStyle/>
          <a:p>
            <a:pPr marL="144000">
              <a:spcBef>
                <a:spcPts val="1540"/>
              </a:spcBef>
              <a:spcAft>
                <a:spcPts val="910"/>
              </a:spcAft>
            </a:pP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ВИЗИЯ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1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Увод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2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ЗАЩО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Отговорни иновации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3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КАКВО: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Обществена ангажираност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4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Фасилитиране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5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КОИ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Методи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6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КОЙ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Набиране на граждани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7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КОГА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График 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Планиране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8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КЪДЕ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Локация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/>
            </a:r>
            <a:br>
              <a:rPr lang="bg-BG" sz="1200" b="1" u="sng" dirty="0">
                <a:solidFill>
                  <a:srgbClr val="FFFFFF"/>
                </a:solidFill>
                <a:latin typeface="Calibri"/>
              </a:rPr>
            </a:b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Пространство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60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9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Изпълнение</a:t>
            </a:r>
          </a:p>
          <a:p>
            <a:pPr marL="144000"/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МИСИЯ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215956" y="1240374"/>
            <a:ext cx="8094307" cy="5047682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>
            <a:noAutofit/>
          </a:bodyPr>
          <a:lstStyle/>
          <a:p>
            <a:pPr lvl="0">
              <a:spcAft>
                <a:spcPts val="600"/>
              </a:spcAft>
            </a:pPr>
            <a:r>
              <a:rPr lang="bg-BG" sz="2000" b="1" dirty="0"/>
              <a:t>Какво се очаква от фасилитатора:</a:t>
            </a:r>
          </a:p>
          <a:p>
            <a:pPr marL="285750" lvl="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dirty="0"/>
              <a:t>Да участва в целия процес, да избере най-добрите решения </a:t>
            </a:r>
            <a:br>
              <a:rPr lang="ru-RU" dirty="0"/>
            </a:br>
            <a:r>
              <a:rPr lang="ru-RU" dirty="0"/>
              <a:t>в съответствие с целите на организацията и желаните резултати</a:t>
            </a:r>
            <a:endParaRPr lang="en-US" dirty="0"/>
          </a:p>
          <a:p>
            <a:pPr marL="285750" lvl="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dirty="0"/>
              <a:t>Да прилага различни методи, като например мозъчна </a:t>
            </a:r>
            <a:br>
              <a:rPr lang="ru-RU" dirty="0"/>
            </a:br>
            <a:r>
              <a:rPr lang="ru-RU" dirty="0"/>
              <a:t>атака за различни сценарии, или метод </a:t>
            </a:r>
            <a:r>
              <a:rPr lang="ru-RU" dirty="0" err="1"/>
              <a:t>Делфи</a:t>
            </a:r>
            <a:r>
              <a:rPr lang="ru-RU" dirty="0"/>
              <a:t> </a:t>
            </a:r>
            <a:endParaRPr lang="en-US" dirty="0"/>
          </a:p>
          <a:p>
            <a:pPr marL="285750" lvl="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dirty="0"/>
              <a:t>Да осигурява представянето на различни гледни точки, да предостави възможност на всички участници да се включат активно  в обсъжданията; да </a:t>
            </a:r>
            <a:br>
              <a:rPr lang="ru-RU" dirty="0"/>
            </a:br>
            <a:r>
              <a:rPr lang="ru-RU" dirty="0"/>
              <a:t>се стреми към установяване на дългосрочни взаимоотношения с участниците </a:t>
            </a:r>
            <a:endParaRPr lang="en-US" dirty="0"/>
          </a:p>
          <a:p>
            <a:pPr marL="285750" lvl="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dirty="0"/>
              <a:t>Предоставя срецифично знание и/или информация (индивидуално и колективно), за да се преодолеят основните конфликти на интереси и дискусиите да се пренасочат към обща дългосрочна цел</a:t>
            </a:r>
          </a:p>
          <a:p>
            <a:pPr lvl="0">
              <a:spcAft>
                <a:spcPts val="600"/>
              </a:spcAft>
            </a:pPr>
            <a:endParaRPr lang="en-US" sz="1600" dirty="0"/>
          </a:p>
          <a:p>
            <a:pPr lvl="0">
              <a:spcAft>
                <a:spcPts val="600"/>
              </a:spcAft>
            </a:pPr>
            <a:r>
              <a:rPr lang="en-US" sz="1600" dirty="0"/>
              <a:t>	</a:t>
            </a:r>
            <a:r>
              <a:rPr lang="en-US" b="1" dirty="0">
                <a:solidFill>
                  <a:srgbClr val="376092"/>
                </a:solidFill>
              </a:rPr>
              <a:t>NB !  </a:t>
            </a:r>
            <a:r>
              <a:rPr lang="bg-BG" b="1" dirty="0">
                <a:solidFill>
                  <a:srgbClr val="376092"/>
                </a:solidFill>
              </a:rPr>
              <a:t>Фасилитаторът не е неутрален и също </a:t>
            </a:r>
            <a:r>
              <a:rPr lang="ru-RU" b="1" dirty="0">
                <a:solidFill>
                  <a:srgbClr val="376092"/>
                </a:solidFill>
              </a:rPr>
              <a:t>има позиция </a:t>
            </a:r>
            <a:endParaRPr lang="ru-RU" sz="1600" b="1" dirty="0">
              <a:solidFill>
                <a:srgbClr val="376092"/>
              </a:solidFill>
            </a:endParaRPr>
          </a:p>
          <a:p>
            <a:pPr lvl="0">
              <a:spcAft>
                <a:spcPts val="600"/>
              </a:spcAft>
            </a:pPr>
            <a:endParaRPr lang="ru-RU" sz="1600" dirty="0"/>
          </a:p>
          <a:p>
            <a:pPr marL="360000" lvl="0">
              <a:spcAft>
                <a:spcPts val="600"/>
              </a:spcAft>
            </a:pPr>
            <a:r>
              <a:rPr lang="bg-BG" sz="1200" i="1" dirty="0"/>
              <a:t>*Съществува Международна Асоциация на Фасилитаторите – междунарона общност със сертифицирани </a:t>
            </a:r>
            <a:br>
              <a:rPr lang="bg-BG" sz="1200" i="1" dirty="0"/>
            </a:br>
            <a:r>
              <a:rPr lang="bg-BG" sz="1200" i="1" dirty="0"/>
              <a:t>фасилитатори от редица страни - </a:t>
            </a:r>
            <a:r>
              <a:rPr lang="en-US" sz="1200" i="1" dirty="0"/>
              <a:t>(</a:t>
            </a:r>
            <a:r>
              <a:rPr lang="en-US" sz="1200" i="1" dirty="0"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www.iaf-world.org/site</a:t>
            </a:r>
            <a:r>
              <a:rPr lang="en-US" sz="1200" i="1" dirty="0"/>
              <a:t>) </a:t>
            </a:r>
            <a:endParaRPr lang="ru-RU" sz="1200" i="1" dirty="0"/>
          </a:p>
          <a:p>
            <a:pPr marL="285750" lvl="0" indent="-285750">
              <a:spcAft>
                <a:spcPts val="600"/>
              </a:spcAft>
              <a:buFont typeface="Calibri" panose="020F0502020204030204" pitchFamily="34" charset="0"/>
              <a:buChar char="–"/>
            </a:pPr>
            <a:endParaRPr lang="ru-RU" sz="1600" dirty="0"/>
          </a:p>
          <a:p>
            <a:pPr lvl="0">
              <a:spcAft>
                <a:spcPts val="600"/>
              </a:spcAft>
            </a:pPr>
            <a:endParaRPr lang="en-US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0766" y="1240374"/>
            <a:ext cx="2002082" cy="148282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45040" y="0"/>
            <a:ext cx="2346960" cy="2535936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A8D2669C-5AEF-67AC-31F5-E885A81B28D0}"/>
              </a:ext>
            </a:extLst>
          </p:cNvPr>
          <p:cNvGrpSpPr/>
          <p:nvPr/>
        </p:nvGrpSpPr>
        <p:grpSpPr>
          <a:xfrm>
            <a:off x="-1" y="928116"/>
            <a:ext cx="1127206" cy="4980986"/>
            <a:chOff x="0" y="430599"/>
            <a:chExt cx="816864" cy="4980986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805137BC-3E74-CF46-BA59-B757DE5CD18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430599"/>
              <a:ext cx="816864" cy="1155192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0A3346E-A985-65BE-574F-0271BB18432F}"/>
                </a:ext>
              </a:extLst>
            </p:cNvPr>
            <p:cNvSpPr/>
            <p:nvPr/>
          </p:nvSpPr>
          <p:spPr>
            <a:xfrm>
              <a:off x="0" y="1585791"/>
              <a:ext cx="816864" cy="3825794"/>
            </a:xfrm>
            <a:prstGeom prst="rect">
              <a:avLst/>
            </a:prstGeom>
            <a:solidFill>
              <a:srgbClr val="3071AB"/>
            </a:solidFill>
          </p:spPr>
          <p:txBody>
            <a:bodyPr lIns="0" tIns="0" rIns="0" bIns="0">
              <a:noAutofit/>
            </a:bodyPr>
            <a:lstStyle/>
            <a:p>
              <a:pPr marL="144000" indent="0"/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В 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pdf </a:t>
              </a: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версията на Ръководството има по-подробна информация и дейности, които можете да попълвате. </a:t>
              </a:r>
            </a:p>
            <a:p>
              <a:pPr marL="144000" indent="0"/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Може да я запаметите или да я разпечатате и да създадете план за действие  на вашата компания. </a:t>
              </a:r>
              <a:endParaRPr lang="en-US" sz="1000" dirty="0">
                <a:solidFill>
                  <a:srgbClr val="FFFFFF"/>
                </a:solidFill>
                <a:latin typeface="Calibri"/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6CE39147-F07F-5CC5-3610-922B36860C3B}"/>
              </a:ext>
            </a:extLst>
          </p:cNvPr>
          <p:cNvSpPr txBox="1"/>
          <p:nvPr/>
        </p:nvSpPr>
        <p:spPr>
          <a:xfrm>
            <a:off x="1000745" y="281785"/>
            <a:ext cx="727628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4000"/>
            <a:r>
              <a:rPr lang="bg-BG" sz="3600" b="1" dirty="0">
                <a:solidFill>
                  <a:srgbClr val="3071AB"/>
                </a:solidFill>
                <a:latin typeface="Calibri"/>
              </a:rPr>
              <a:t>Ролята на фасилитатора</a:t>
            </a:r>
            <a:endParaRPr lang="en-US" sz="3600" b="1" dirty="0">
              <a:solidFill>
                <a:srgbClr val="3071AB"/>
              </a:solidFill>
              <a:latin typeface="Calibr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3584CC8-B91A-75B7-E5F2-011BA3E07829}"/>
              </a:ext>
            </a:extLst>
          </p:cNvPr>
          <p:cNvSpPr/>
          <p:nvPr/>
        </p:nvSpPr>
        <p:spPr>
          <a:xfrm>
            <a:off x="9832848" y="2503770"/>
            <a:ext cx="2346960" cy="3627120"/>
          </a:xfrm>
          <a:prstGeom prst="rect">
            <a:avLst/>
          </a:prstGeom>
          <a:solidFill>
            <a:srgbClr val="3071AB"/>
          </a:solidFill>
        </p:spPr>
        <p:txBody>
          <a:bodyPr lIns="0" tIns="0" rIns="0" bIns="0">
            <a:noAutofit/>
          </a:bodyPr>
          <a:lstStyle/>
          <a:p>
            <a:pPr marL="144000">
              <a:spcBef>
                <a:spcPts val="1540"/>
              </a:spcBef>
              <a:spcAft>
                <a:spcPts val="910"/>
              </a:spcAft>
            </a:pP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ВИЗИЯ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1.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Увод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2.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ЗАЩО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Отговорни иновации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3.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КАКВО: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Обществена ангажираност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4 .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Фасилитиране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5.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КОИ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Методи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6.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КОЙ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Набиране на граждани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7.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КОГА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График 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Планиране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8.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КЪДЕ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Локация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/>
            </a:r>
            <a:br>
              <a:rPr lang="bg-BG" sz="1200" b="1" u="sng" dirty="0">
                <a:solidFill>
                  <a:srgbClr val="FFFFFF"/>
                </a:solidFill>
                <a:latin typeface="Calibri"/>
              </a:rPr>
            </a:b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Пространство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60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9.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Изпълнение</a:t>
            </a:r>
          </a:p>
          <a:p>
            <a:pPr marL="144000"/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МИСИЯ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851987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32104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110893" y="331272"/>
            <a:ext cx="8001205" cy="1324997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111000"/>
              </a:lnSpc>
            </a:pPr>
            <a:r>
              <a:rPr lang="bg-BG" sz="3600" b="1" dirty="0">
                <a:solidFill>
                  <a:srgbClr val="3071AB"/>
                </a:solidFill>
                <a:latin typeface="Calibri"/>
              </a:rPr>
              <a:t>Какви методи могат да се използват за ангажиране на участниците</a:t>
            </a:r>
            <a:r>
              <a:rPr lang="en-US" sz="3600" b="1" dirty="0">
                <a:solidFill>
                  <a:srgbClr val="3071AB"/>
                </a:solidFill>
                <a:latin typeface="Calibri"/>
              </a:rPr>
              <a:t> ?</a:t>
            </a:r>
          </a:p>
        </p:txBody>
      </p:sp>
      <p:sp>
        <p:nvSpPr>
          <p:cNvPr id="7" name="Rectangle 6"/>
          <p:cNvSpPr/>
          <p:nvPr/>
        </p:nvSpPr>
        <p:spPr>
          <a:xfrm>
            <a:off x="832104" y="1896743"/>
            <a:ext cx="8246823" cy="362712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marL="742950" lvl="1" indent="-285750">
              <a:lnSpc>
                <a:spcPct val="111000"/>
              </a:lnSpc>
              <a:buFont typeface="Wingdings" panose="05000000000000000000" pitchFamily="2" charset="2"/>
              <a:buChar char="ü"/>
            </a:pPr>
            <a:r>
              <a:rPr lang="ru-RU" dirty="0"/>
              <a:t>За всяко събитие да се изберат </a:t>
            </a:r>
            <a:r>
              <a:rPr lang="ru-RU" b="1" dirty="0"/>
              <a:t>конкретните методи, дейности, инструменти и материали</a:t>
            </a:r>
            <a:r>
              <a:rPr lang="ru-RU" dirty="0"/>
              <a:t>, изборът им зависи от целта, желаните резултати и вида на участниците. </a:t>
            </a:r>
            <a:endParaRPr lang="en-US" dirty="0"/>
          </a:p>
          <a:p>
            <a:pPr marL="742950" lvl="1" indent="-285750">
              <a:lnSpc>
                <a:spcPct val="111000"/>
              </a:lnSpc>
              <a:buFont typeface="Wingdings" panose="05000000000000000000" pitchFamily="2" charset="2"/>
              <a:buChar char="ü"/>
            </a:pPr>
            <a:r>
              <a:rPr lang="ru-RU" dirty="0"/>
              <a:t>Методите са свързани с различни </a:t>
            </a:r>
            <a:r>
              <a:rPr lang="ru-RU" b="1" dirty="0"/>
              <a:t>социални динамики </a:t>
            </a:r>
            <a:r>
              <a:rPr lang="ru-RU" dirty="0"/>
              <a:t>и са необходими за установяване на </a:t>
            </a:r>
            <a:r>
              <a:rPr lang="ru-RU" b="1" dirty="0"/>
              <a:t>връзка с хората и за проучване на синергията между участниците</a:t>
            </a:r>
            <a:r>
              <a:rPr lang="ru-RU" dirty="0"/>
              <a:t>.</a:t>
            </a:r>
            <a:endParaRPr lang="en-US" dirty="0"/>
          </a:p>
          <a:p>
            <a:pPr marL="742950" lvl="1" indent="-285750">
              <a:lnSpc>
                <a:spcPct val="111000"/>
              </a:lnSpc>
              <a:buFont typeface="Wingdings" panose="05000000000000000000" pitchFamily="2" charset="2"/>
              <a:buChar char="ü"/>
            </a:pPr>
            <a:r>
              <a:rPr lang="ru-RU" dirty="0"/>
              <a:t>Методите  са различни в зависимост от </a:t>
            </a:r>
            <a:r>
              <a:rPr lang="ru-RU" b="1" dirty="0"/>
              <a:t>различните етапи </a:t>
            </a:r>
            <a:r>
              <a:rPr lang="ru-RU" dirty="0"/>
              <a:t>на събитието.</a:t>
            </a:r>
            <a:endParaRPr lang="en-US" dirty="0"/>
          </a:p>
          <a:p>
            <a:pPr marL="742950" lvl="1" indent="-285750">
              <a:lnSpc>
                <a:spcPct val="111000"/>
              </a:lnSpc>
              <a:buFont typeface="Wingdings" panose="05000000000000000000" pitchFamily="2" charset="2"/>
              <a:buChar char="ü"/>
            </a:pPr>
            <a:r>
              <a:rPr lang="ru-RU" dirty="0"/>
              <a:t>Многообразието от методи може да въпрепятства постигане на целите</a:t>
            </a:r>
            <a:endParaRPr lang="en-US" dirty="0"/>
          </a:p>
          <a:p>
            <a:pPr marL="742950" lvl="1" indent="-285750">
              <a:lnSpc>
                <a:spcPct val="111000"/>
              </a:lnSpc>
              <a:buFont typeface="Wingdings" panose="05000000000000000000" pitchFamily="2" charset="2"/>
              <a:buChar char="ü"/>
            </a:pPr>
            <a:r>
              <a:rPr lang="ru-RU" dirty="0"/>
              <a:t>Стартирането с </a:t>
            </a:r>
            <a:r>
              <a:rPr lang="ru-RU" b="1" dirty="0"/>
              <a:t>най-простите методи </a:t>
            </a:r>
            <a:r>
              <a:rPr lang="ru-RU" dirty="0"/>
              <a:t>е гаранция за успех.</a:t>
            </a:r>
          </a:p>
          <a:p>
            <a:pPr marL="285750" indent="-285750">
              <a:lnSpc>
                <a:spcPct val="111000"/>
              </a:lnSpc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595959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9976103" y="6489191"/>
            <a:ext cx="2206039" cy="230585"/>
          </a:xfrm>
          <a:prstGeom prst="rect">
            <a:avLst/>
          </a:prstGeom>
          <a:solidFill>
            <a:srgbClr val="3071AB"/>
          </a:solidFill>
        </p:spPr>
        <p:txBody>
          <a:bodyPr wrap="none" lIns="0" tIns="0" rIns="0" bIns="0">
            <a:noAutofit/>
          </a:bodyPr>
          <a:lstStyle/>
          <a:p>
            <a:pPr indent="0" algn="r"/>
            <a:r>
              <a:rPr lang="bg-BG" sz="1800" dirty="0">
                <a:solidFill>
                  <a:srgbClr val="FFFFFF"/>
                </a:solidFill>
                <a:latin typeface="Calibri"/>
              </a:rPr>
              <a:t>11    </a:t>
            </a:r>
          </a:p>
          <a:p>
            <a:pPr indent="0" algn="r"/>
            <a:endParaRPr lang="bg-BG" dirty="0">
              <a:solidFill>
                <a:srgbClr val="FFFFFF"/>
              </a:solidFill>
              <a:latin typeface="Calibri"/>
            </a:endParaRPr>
          </a:p>
          <a:p>
            <a:pPr indent="0" algn="r"/>
            <a:endParaRPr lang="en-US" sz="1800" dirty="0">
              <a:solidFill>
                <a:srgbClr val="FFFFFF"/>
              </a:solidFill>
              <a:latin typeface="Calibri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9835183" y="7604"/>
            <a:ext cx="2356819" cy="6155452"/>
            <a:chOff x="9835183" y="7604"/>
            <a:chExt cx="2356819" cy="6155452"/>
          </a:xfrm>
        </p:grpSpPr>
        <p:sp>
          <p:nvSpPr>
            <p:cNvPr id="19" name="Rectangle 18"/>
            <p:cNvSpPr/>
            <p:nvPr/>
          </p:nvSpPr>
          <p:spPr>
            <a:xfrm>
              <a:off x="9835183" y="2535936"/>
              <a:ext cx="2346960" cy="3627120"/>
            </a:xfrm>
            <a:prstGeom prst="rect">
              <a:avLst/>
            </a:prstGeom>
            <a:solidFill>
              <a:srgbClr val="3071AB"/>
            </a:solidFill>
          </p:spPr>
          <p:txBody>
            <a:bodyPr lIns="0" tIns="0" rIns="0" bIns="0">
              <a:noAutofit/>
            </a:bodyPr>
            <a:lstStyle/>
            <a:p>
              <a:pPr marL="144000">
                <a:spcBef>
                  <a:spcPts val="1540"/>
                </a:spcBef>
                <a:spcAft>
                  <a:spcPts val="910"/>
                </a:spcAft>
              </a:pP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ВИЗИЯ</a:t>
              </a:r>
              <a:endParaRPr lang="en-US" sz="1200" b="1" u="sng" dirty="0">
                <a:solidFill>
                  <a:srgbClr val="FFFFFF"/>
                </a:solidFill>
                <a:latin typeface="Calibri"/>
              </a:endParaRPr>
            </a:p>
            <a:p>
              <a:pPr marL="144000">
                <a:spcAft>
                  <a:spcPts val="910"/>
                </a:spcAft>
              </a:pP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1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Увод</a:t>
              </a:r>
              <a:endParaRPr lang="en-US" sz="1200" b="1" u="sng" dirty="0">
                <a:solidFill>
                  <a:srgbClr val="FFFFFF"/>
                </a:solidFill>
                <a:latin typeface="Calibri"/>
              </a:endParaRPr>
            </a:p>
            <a:p>
              <a:pPr marL="144000">
                <a:spcAft>
                  <a:spcPts val="910"/>
                </a:spcAft>
              </a:pP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2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ЗАЩО</a:t>
              </a: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: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Отговорни иновации</a:t>
              </a:r>
              <a:endParaRPr lang="en-US" sz="1200" b="1" u="sng" dirty="0">
                <a:solidFill>
                  <a:srgbClr val="FFFFFF"/>
                </a:solidFill>
                <a:latin typeface="Calibri"/>
              </a:endParaRPr>
            </a:p>
            <a:p>
              <a:pPr marL="144000">
                <a:spcAft>
                  <a:spcPts val="910"/>
                </a:spcAft>
              </a:pP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3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КАКВО:</a:t>
              </a: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Обществена ангажираност</a:t>
              </a:r>
              <a:endParaRPr lang="en-US" sz="1200" b="1" u="sng" dirty="0">
                <a:solidFill>
                  <a:srgbClr val="FFFFFF"/>
                </a:solidFill>
                <a:latin typeface="Calibri"/>
              </a:endParaRPr>
            </a:p>
            <a:p>
              <a:pPr marL="144000">
                <a:spcAft>
                  <a:spcPts val="910"/>
                </a:spcAft>
              </a:pP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4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КАК</a:t>
              </a: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: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Фасилитиране</a:t>
              </a:r>
              <a:endParaRPr lang="en-US" sz="1200" b="1" u="sng" dirty="0">
                <a:solidFill>
                  <a:srgbClr val="FFFFFF"/>
                </a:solidFill>
                <a:latin typeface="Calibri"/>
              </a:endParaRPr>
            </a:p>
            <a:p>
              <a:pPr marL="144000">
                <a:spcAft>
                  <a:spcPts val="910"/>
                </a:spcAft>
              </a:pP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5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КОИ</a:t>
              </a: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: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Методи</a:t>
              </a:r>
              <a:endParaRPr lang="en-US" sz="1200" b="1" u="sng" dirty="0">
                <a:solidFill>
                  <a:srgbClr val="FFFFFF"/>
                </a:solidFill>
                <a:latin typeface="Calibri"/>
              </a:endParaRPr>
            </a:p>
            <a:p>
              <a:pPr marL="144000">
                <a:spcAft>
                  <a:spcPts val="910"/>
                </a:spcAft>
              </a:pP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6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КОЙ</a:t>
              </a: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: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Набиране на граждани</a:t>
              </a:r>
              <a:endParaRPr lang="en-US" sz="1200" b="1" u="sng" dirty="0">
                <a:solidFill>
                  <a:srgbClr val="FFFFFF"/>
                </a:solidFill>
                <a:latin typeface="Calibri"/>
              </a:endParaRPr>
            </a:p>
            <a:p>
              <a:pPr marL="144000">
                <a:spcAft>
                  <a:spcPts val="910"/>
                </a:spcAft>
              </a:pP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7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КОГА</a:t>
              </a: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: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График </a:t>
              </a: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&amp;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Планиране</a:t>
              </a:r>
              <a:endParaRPr lang="en-US" sz="1200" b="1" u="sng" dirty="0">
                <a:solidFill>
                  <a:srgbClr val="FFFFFF"/>
                </a:solidFill>
                <a:latin typeface="Calibri"/>
              </a:endParaRPr>
            </a:p>
            <a:p>
              <a:pPr marL="144000">
                <a:spcAft>
                  <a:spcPts val="910"/>
                </a:spcAft>
              </a:pP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8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КЪДЕ</a:t>
              </a: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: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Локация</a:t>
              </a: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 &amp;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/>
              </a:r>
              <a:br>
                <a:rPr lang="bg-BG" sz="1200" b="1" u="sng" dirty="0">
                  <a:solidFill>
                    <a:srgbClr val="FFFFFF"/>
                  </a:solidFill>
                  <a:latin typeface="Calibri"/>
                </a:rPr>
              </a:b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Пространство</a:t>
              </a:r>
              <a:endParaRPr lang="en-US" sz="1200" b="1" u="sng" dirty="0">
                <a:solidFill>
                  <a:srgbClr val="FFFFFF"/>
                </a:solidFill>
                <a:latin typeface="Calibri"/>
              </a:endParaRPr>
            </a:p>
            <a:p>
              <a:pPr marL="144000">
                <a:spcAft>
                  <a:spcPts val="600"/>
                </a:spcAft>
              </a:pP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9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Изпълнение</a:t>
              </a:r>
            </a:p>
            <a:p>
              <a:pPr marL="144000"/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МИСИЯ</a:t>
              </a:r>
              <a:endParaRPr lang="en-US" sz="1200" b="1" u="sng" dirty="0">
                <a:solidFill>
                  <a:srgbClr val="FFFFFF"/>
                </a:solidFill>
                <a:latin typeface="Calibri"/>
              </a:endParaRPr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835183" y="993771"/>
              <a:ext cx="1892828" cy="1542165"/>
            </a:xfrm>
            <a:prstGeom prst="rect">
              <a:avLst/>
            </a:prstGeom>
          </p:spPr>
        </p:pic>
        <p:grpSp>
          <p:nvGrpSpPr>
            <p:cNvPr id="21" name="Group 20"/>
            <p:cNvGrpSpPr/>
            <p:nvPr/>
          </p:nvGrpSpPr>
          <p:grpSpPr>
            <a:xfrm>
              <a:off x="9835185" y="7604"/>
              <a:ext cx="2356817" cy="986167"/>
              <a:chOff x="13158510" y="0"/>
              <a:chExt cx="2384364" cy="986167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168482" y="0"/>
                <a:ext cx="2374392" cy="585216"/>
              </a:xfrm>
              <a:prstGeom prst="rect">
                <a:avLst/>
              </a:prstGeom>
            </p:spPr>
          </p:pic>
          <p:sp>
            <p:nvSpPr>
              <p:cNvPr id="23" name="Rectangle 22"/>
              <p:cNvSpPr/>
              <p:nvPr/>
            </p:nvSpPr>
            <p:spPr>
              <a:xfrm>
                <a:off x="13158510" y="585216"/>
                <a:ext cx="2374392" cy="400951"/>
              </a:xfrm>
              <a:prstGeom prst="rect">
                <a:avLst/>
              </a:prstGeom>
              <a:solidFill>
                <a:srgbClr val="3071AB"/>
              </a:solidFill>
            </p:spPr>
            <p:txBody>
              <a:bodyPr lIns="0" tIns="0" rIns="0" bIns="0">
                <a:noAutofit/>
              </a:bodyPr>
              <a:lstStyle/>
              <a:p>
                <a:pPr marL="180000" indent="0">
                  <a:lnSpc>
                    <a:spcPct val="105000"/>
                  </a:lnSpc>
                </a:pPr>
                <a:r>
                  <a:rPr lang="en-US" sz="800" b="1" dirty="0">
                    <a:solidFill>
                      <a:srgbClr val="FFFFFF"/>
                    </a:solidFill>
                    <a:latin typeface="Arial"/>
                  </a:rPr>
                  <a:t>SOCIETAL </a:t>
                </a:r>
                <a:r>
                  <a:rPr lang="en-US" sz="800" b="1" dirty="0">
                    <a:solidFill>
                      <a:schemeClr val="bg1"/>
                    </a:solidFill>
                    <a:latin typeface="Arial"/>
                  </a:rPr>
                  <a:t>ENGAGEMENT WITH </a:t>
                </a:r>
                <a:r>
                  <a:rPr lang="bg-BG" sz="800" b="1" dirty="0">
                    <a:solidFill>
                      <a:schemeClr val="bg1"/>
                    </a:solidFill>
                    <a:latin typeface="Arial"/>
                  </a:rPr>
                  <a:t/>
                </a:r>
                <a:br>
                  <a:rPr lang="bg-BG" sz="800" b="1" dirty="0">
                    <a:solidFill>
                      <a:schemeClr val="bg1"/>
                    </a:solidFill>
                    <a:latin typeface="Arial"/>
                  </a:rPr>
                </a:br>
                <a:r>
                  <a:rPr lang="en-US" sz="800" b="1" dirty="0">
                    <a:solidFill>
                      <a:schemeClr val="bg1"/>
                    </a:solidFill>
                    <a:latin typeface="Arial"/>
                  </a:rPr>
                  <a:t>KEYENABLING TECHNOLOGIES</a:t>
                </a:r>
                <a:endParaRPr lang="en-US" sz="800" b="1" dirty="0">
                  <a:solidFill>
                    <a:schemeClr val="bg1"/>
                  </a:solidFill>
                  <a:latin typeface="Arial"/>
                  <a:hlinkClick r:id="rId5"/>
                </a:endParaRPr>
              </a:p>
            </p:txBody>
          </p:sp>
        </p:grp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19463" y="4980563"/>
            <a:ext cx="2602719" cy="1739214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0EC88B6-C488-521A-DAA6-46438CB2A9C3}"/>
              </a:ext>
            </a:extLst>
          </p:cNvPr>
          <p:cNvSpPr/>
          <p:nvPr/>
        </p:nvSpPr>
        <p:spPr>
          <a:xfrm>
            <a:off x="9832848" y="6434051"/>
            <a:ext cx="2359152" cy="310878"/>
          </a:xfrm>
          <a:prstGeom prst="rect">
            <a:avLst/>
          </a:prstGeom>
          <a:solidFill>
            <a:srgbClr val="3071AB"/>
          </a:solidFill>
        </p:spPr>
        <p:txBody>
          <a:bodyPr wrap="none" lIns="0" tIns="0" rIns="0" bIns="0">
            <a:noAutofit/>
          </a:bodyPr>
          <a:lstStyle/>
          <a:p>
            <a:pPr marL="1780100" indent="0"/>
            <a:r>
              <a:rPr lang="bg-BG" dirty="0">
                <a:solidFill>
                  <a:srgbClr val="FFFFFF"/>
                </a:solidFill>
                <a:latin typeface="Calibri"/>
              </a:rPr>
              <a:t>     1</a:t>
            </a:r>
            <a:r>
              <a:rPr lang="en-US" dirty="0">
                <a:solidFill>
                  <a:srgbClr val="FFFFFF"/>
                </a:solidFill>
                <a:latin typeface="Calibri"/>
              </a:rPr>
              <a:t>1</a:t>
            </a:r>
            <a:endParaRPr lang="en-US" sz="18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A93B6EA-DC8E-77B6-AD25-D60AE8FECFD0}"/>
              </a:ext>
            </a:extLst>
          </p:cNvPr>
          <p:cNvSpPr/>
          <p:nvPr/>
        </p:nvSpPr>
        <p:spPr>
          <a:xfrm>
            <a:off x="9832848" y="2503770"/>
            <a:ext cx="2346960" cy="3627120"/>
          </a:xfrm>
          <a:prstGeom prst="rect">
            <a:avLst/>
          </a:prstGeom>
          <a:solidFill>
            <a:srgbClr val="3071AB"/>
          </a:solidFill>
        </p:spPr>
        <p:txBody>
          <a:bodyPr lIns="0" tIns="0" rIns="0" bIns="0">
            <a:noAutofit/>
          </a:bodyPr>
          <a:lstStyle/>
          <a:p>
            <a:pPr marL="144000">
              <a:spcBef>
                <a:spcPts val="1540"/>
              </a:spcBef>
              <a:spcAft>
                <a:spcPts val="910"/>
              </a:spcAft>
            </a:pP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ВИЗИЯ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1.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Увод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2.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ЗАЩО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Отговорни иновации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3.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КАКВО: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Обществена ангажираност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4 .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Фасилитиране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5.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КОИ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Методи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6.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КОЙ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Набиране на граждани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7.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КОГА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График 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Планиране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8.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КЪДЕ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Локация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/>
            </a:r>
            <a:br>
              <a:rPr lang="bg-BG" sz="1200" b="1" u="sng" dirty="0">
                <a:solidFill>
                  <a:srgbClr val="FFFFFF"/>
                </a:solidFill>
                <a:latin typeface="Calibri"/>
              </a:rPr>
            </a:b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Пространство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60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9.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Изпълнение</a:t>
            </a:r>
          </a:p>
          <a:p>
            <a:pPr marL="144000"/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МИСИЯ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652000" cy="685958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234540" y="285464"/>
            <a:ext cx="8001205" cy="65643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111000"/>
              </a:lnSpc>
            </a:pPr>
            <a:r>
              <a:rPr lang="bg-BG" sz="3600" b="1" dirty="0">
                <a:solidFill>
                  <a:srgbClr val="3071AB"/>
                </a:solidFill>
                <a:latin typeface="Calibri"/>
              </a:rPr>
              <a:t>Примери за методи</a:t>
            </a:r>
            <a:endParaRPr lang="en-US" sz="3600" b="1" dirty="0">
              <a:solidFill>
                <a:srgbClr val="3071AB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24683" y="941899"/>
            <a:ext cx="7909460" cy="5376549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-252000">
              <a:lnSpc>
                <a:spcPct val="111000"/>
              </a:lnSpc>
            </a:pPr>
            <a:endParaRPr lang="bg-BG" sz="1600" b="1" dirty="0">
              <a:solidFill>
                <a:srgbClr val="595959"/>
              </a:solidFill>
            </a:endParaRPr>
          </a:p>
          <a:p>
            <a:pPr indent="-252000">
              <a:lnSpc>
                <a:spcPct val="111000"/>
              </a:lnSpc>
            </a:pPr>
            <a:r>
              <a:rPr lang="bg-BG" sz="1600" b="1" dirty="0"/>
              <a:t>Р</a:t>
            </a:r>
            <a:r>
              <a:rPr lang="ru-RU" sz="1600" b="1" dirty="0"/>
              <a:t>азчупване на леда </a:t>
            </a:r>
            <a:r>
              <a:rPr lang="ru-RU" sz="1600" dirty="0"/>
              <a:t>– техниката често се прилага под формата на игра, за "загряване" на 	групата и помага на членовете ѝ да се опознаят. </a:t>
            </a:r>
          </a:p>
          <a:p>
            <a:pPr indent="-252000">
              <a:lnSpc>
                <a:spcPct val="111000"/>
              </a:lnSpc>
            </a:pPr>
            <a:r>
              <a:rPr lang="ru-RU" sz="1600" b="1" dirty="0"/>
              <a:t>Мисловна карта с асоциации – </a:t>
            </a:r>
            <a:r>
              <a:rPr lang="ru-RU" sz="1600" dirty="0"/>
              <a:t>това е визуално представяне на идеи и мисли. Този метод 	е подходящ за:</a:t>
            </a:r>
          </a:p>
          <a:p>
            <a:pPr marL="1200150" lvl="2" indent="-285750">
              <a:lnSpc>
                <a:spcPct val="111000"/>
              </a:lnSpc>
              <a:buFont typeface="Wingdings" panose="05000000000000000000" pitchFamily="2" charset="2"/>
              <a:buChar char="ü"/>
            </a:pPr>
            <a:r>
              <a:rPr lang="ru-RU" sz="1600" dirty="0"/>
              <a:t>Мозъчна атака и визуализиране на концепции    </a:t>
            </a:r>
          </a:p>
          <a:p>
            <a:pPr marL="1200150" lvl="2" indent="-285750">
              <a:lnSpc>
                <a:spcPct val="111000"/>
              </a:lnSpc>
              <a:buFont typeface="Wingdings" panose="05000000000000000000" pitchFamily="2" charset="2"/>
              <a:buChar char="ü"/>
            </a:pPr>
            <a:r>
              <a:rPr lang="ru-RU" sz="1600" dirty="0"/>
              <a:t>Представяне и предаване на идеи  </a:t>
            </a:r>
          </a:p>
          <a:p>
            <a:pPr marL="1200150" lvl="2" indent="-285750">
              <a:lnSpc>
                <a:spcPct val="111000"/>
              </a:lnSpc>
              <a:buFont typeface="Wingdings" panose="05000000000000000000" pitchFamily="2" charset="2"/>
              <a:buChar char="ü"/>
            </a:pPr>
            <a:r>
              <a:rPr lang="ru-RU" sz="1600" dirty="0"/>
              <a:t>Графично организиране на идеи</a:t>
            </a:r>
          </a:p>
          <a:p>
            <a:pPr>
              <a:lnSpc>
                <a:spcPct val="111000"/>
              </a:lnSpc>
            </a:pPr>
            <a:r>
              <a:rPr lang="ru-RU" sz="1600" b="1" dirty="0"/>
              <a:t>Предизвикателства пред вашата технология </a:t>
            </a:r>
            <a:r>
              <a:rPr lang="ru-RU" sz="1600" dirty="0"/>
              <a:t>– метод адаптиран от СУОТ анализа: </a:t>
            </a:r>
            <a:br>
              <a:rPr lang="ru-RU" sz="1600" dirty="0"/>
            </a:br>
            <a:r>
              <a:rPr lang="ru-RU" sz="1600" dirty="0"/>
              <a:t>       	Идентифициране на проблем; Намиране на решение; Въвеждане на 	решението; Проследяване на изпълнението; Потвърждение, че проблемът е 	решен; Проверка.</a:t>
            </a:r>
          </a:p>
          <a:p>
            <a:pPr indent="-360000">
              <a:lnSpc>
                <a:spcPct val="111000"/>
              </a:lnSpc>
            </a:pPr>
            <a:r>
              <a:rPr lang="ru-RU" sz="1600" b="1" dirty="0"/>
              <a:t>Ск</a:t>
            </a:r>
            <a:r>
              <a:rPr lang="bg-BG" sz="1600" b="1" dirty="0"/>
              <a:t>аниране на </a:t>
            </a:r>
            <a:r>
              <a:rPr lang="ru-RU" sz="1600" b="1" dirty="0"/>
              <a:t>предположения </a:t>
            </a:r>
            <a:r>
              <a:rPr lang="ru-RU" sz="1600" dirty="0"/>
              <a:t>- инструмент за изследване на предположенията, свързани 	с вашия проект, чрез разглеждане на определено предизвикателство или визия 	от различни гледни точки с важни заинтересовани страни.</a:t>
            </a:r>
          </a:p>
          <a:p>
            <a:pPr indent="-360000">
              <a:lnSpc>
                <a:spcPct val="111000"/>
              </a:lnSpc>
            </a:pPr>
            <a:r>
              <a:rPr lang="ru-RU" sz="1600" b="1" dirty="0"/>
              <a:t>Какво би станало, ако технологиите можеха</a:t>
            </a:r>
            <a:r>
              <a:rPr lang="ru-RU" sz="1600" dirty="0"/>
              <a:t>... – метод адаптиран от Техниката «Харесвам, 	Желая, Какво...ако...» Идеята е да получите обратна връзка за технология 	използвана от вашата компания. </a:t>
            </a:r>
          </a:p>
          <a:p>
            <a:pPr indent="-360000">
              <a:lnSpc>
                <a:spcPct val="111000"/>
              </a:lnSpc>
            </a:pPr>
            <a:r>
              <a:rPr lang="ru-RU" sz="1600" b="1" dirty="0"/>
              <a:t>Мозъчна атака </a:t>
            </a:r>
          </a:p>
          <a:p>
            <a:pPr indent="-360000">
              <a:lnSpc>
                <a:spcPct val="111000"/>
              </a:lnSpc>
            </a:pPr>
            <a:r>
              <a:rPr lang="ru-RU" sz="1600" b="1" dirty="0"/>
              <a:t>Игра на роли </a:t>
            </a:r>
            <a:r>
              <a:rPr lang="en-US" sz="1600" b="1" dirty="0"/>
              <a:t>(7</a:t>
            </a:r>
            <a:r>
              <a:rPr lang="bg-BG" sz="1600" b="1" dirty="0"/>
              <a:t>-те шапки</a:t>
            </a:r>
            <a:r>
              <a:rPr lang="en-US" sz="1600" b="1" dirty="0"/>
              <a:t>)</a:t>
            </a:r>
            <a:endParaRPr lang="ru-RU" sz="1600" b="1" dirty="0"/>
          </a:p>
          <a:p>
            <a:pPr>
              <a:lnSpc>
                <a:spcPct val="111000"/>
              </a:lnSpc>
            </a:pPr>
            <a:endParaRPr lang="ru-RU" sz="1600" dirty="0">
              <a:solidFill>
                <a:srgbClr val="595959"/>
              </a:solidFill>
            </a:endParaRPr>
          </a:p>
          <a:p>
            <a:pPr>
              <a:lnSpc>
                <a:spcPct val="111000"/>
              </a:lnSpc>
            </a:pPr>
            <a:endParaRPr lang="ru-RU" sz="1600" dirty="0">
              <a:solidFill>
                <a:srgbClr val="595959"/>
              </a:solidFill>
            </a:endParaRPr>
          </a:p>
          <a:p>
            <a:pPr>
              <a:lnSpc>
                <a:spcPct val="111000"/>
              </a:lnSpc>
            </a:pPr>
            <a:r>
              <a:rPr lang="ru-RU" sz="1600" dirty="0">
                <a:solidFill>
                  <a:srgbClr val="595959"/>
                </a:solidFill>
              </a:rPr>
              <a:t> </a:t>
            </a:r>
            <a:endParaRPr lang="en-US" sz="1600" dirty="0">
              <a:solidFill>
                <a:srgbClr val="595959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9845041" y="6489192"/>
            <a:ext cx="2337101" cy="283748"/>
          </a:xfrm>
          <a:prstGeom prst="rect">
            <a:avLst/>
          </a:prstGeom>
          <a:solidFill>
            <a:srgbClr val="3071AB"/>
          </a:solidFill>
        </p:spPr>
        <p:txBody>
          <a:bodyPr wrap="none" lIns="0" tIns="0" rIns="0" bIns="0">
            <a:noAutofit/>
          </a:bodyPr>
          <a:lstStyle/>
          <a:p>
            <a:pPr indent="0" algn="r"/>
            <a:r>
              <a:rPr lang="bg-BG" sz="1800" dirty="0">
                <a:solidFill>
                  <a:srgbClr val="FFFFFF"/>
                </a:solidFill>
                <a:latin typeface="Calibri"/>
              </a:rPr>
              <a:t>12    </a:t>
            </a:r>
            <a:endParaRPr lang="en-US" sz="1800" dirty="0">
              <a:solidFill>
                <a:srgbClr val="FFFFFF"/>
              </a:solidFill>
              <a:latin typeface="Calibri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9835183" y="7604"/>
            <a:ext cx="2356819" cy="6155452"/>
            <a:chOff x="9835183" y="7604"/>
            <a:chExt cx="2356819" cy="6155452"/>
          </a:xfrm>
        </p:grpSpPr>
        <p:sp>
          <p:nvSpPr>
            <p:cNvPr id="19" name="Rectangle 18"/>
            <p:cNvSpPr/>
            <p:nvPr/>
          </p:nvSpPr>
          <p:spPr>
            <a:xfrm>
              <a:off x="9835183" y="2535936"/>
              <a:ext cx="2346960" cy="3627120"/>
            </a:xfrm>
            <a:prstGeom prst="rect">
              <a:avLst/>
            </a:prstGeom>
            <a:solidFill>
              <a:srgbClr val="3071AB"/>
            </a:solidFill>
          </p:spPr>
          <p:txBody>
            <a:bodyPr lIns="0" tIns="0" rIns="0" bIns="0">
              <a:noAutofit/>
            </a:bodyPr>
            <a:lstStyle/>
            <a:p>
              <a:pPr marL="144000">
                <a:spcBef>
                  <a:spcPts val="1540"/>
                </a:spcBef>
                <a:spcAft>
                  <a:spcPts val="910"/>
                </a:spcAft>
              </a:pP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ВИЗИЯ</a:t>
              </a:r>
              <a:endParaRPr lang="en-US" sz="1200" b="1" u="sng" dirty="0">
                <a:solidFill>
                  <a:srgbClr val="FFFFFF"/>
                </a:solidFill>
                <a:latin typeface="Calibri"/>
              </a:endParaRPr>
            </a:p>
            <a:p>
              <a:pPr marL="144000">
                <a:spcAft>
                  <a:spcPts val="910"/>
                </a:spcAft>
              </a:pP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1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Увод</a:t>
              </a:r>
              <a:endParaRPr lang="en-US" sz="1200" b="1" u="sng" dirty="0">
                <a:solidFill>
                  <a:srgbClr val="FFFFFF"/>
                </a:solidFill>
                <a:latin typeface="Calibri"/>
              </a:endParaRPr>
            </a:p>
            <a:p>
              <a:pPr marL="144000">
                <a:spcAft>
                  <a:spcPts val="910"/>
                </a:spcAft>
              </a:pP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2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ЗАЩО</a:t>
              </a: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: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Отговорни иновации</a:t>
              </a:r>
              <a:endParaRPr lang="en-US" sz="1200" b="1" u="sng" dirty="0">
                <a:solidFill>
                  <a:srgbClr val="FFFFFF"/>
                </a:solidFill>
                <a:latin typeface="Calibri"/>
              </a:endParaRPr>
            </a:p>
            <a:p>
              <a:pPr marL="144000">
                <a:spcAft>
                  <a:spcPts val="910"/>
                </a:spcAft>
              </a:pP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3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КАКВО:</a:t>
              </a: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Обществена ангажираност</a:t>
              </a:r>
              <a:endParaRPr lang="en-US" sz="1200" b="1" u="sng" dirty="0">
                <a:solidFill>
                  <a:srgbClr val="FFFFFF"/>
                </a:solidFill>
                <a:latin typeface="Calibri"/>
              </a:endParaRPr>
            </a:p>
            <a:p>
              <a:pPr marL="144000">
                <a:spcAft>
                  <a:spcPts val="910"/>
                </a:spcAft>
              </a:pP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4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КАК</a:t>
              </a: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: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Фасилитиране</a:t>
              </a:r>
              <a:endParaRPr lang="en-US" sz="1200" b="1" u="sng" dirty="0">
                <a:solidFill>
                  <a:srgbClr val="FFFFFF"/>
                </a:solidFill>
                <a:latin typeface="Calibri"/>
              </a:endParaRPr>
            </a:p>
            <a:p>
              <a:pPr marL="144000">
                <a:spcAft>
                  <a:spcPts val="910"/>
                </a:spcAft>
              </a:pP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5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КОИ</a:t>
              </a: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: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Методи</a:t>
              </a:r>
              <a:endParaRPr lang="en-US" sz="1200" b="1" u="sng" dirty="0">
                <a:solidFill>
                  <a:srgbClr val="FFFFFF"/>
                </a:solidFill>
                <a:latin typeface="Calibri"/>
              </a:endParaRPr>
            </a:p>
            <a:p>
              <a:pPr marL="144000">
                <a:spcAft>
                  <a:spcPts val="910"/>
                </a:spcAft>
              </a:pP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6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КОЙ</a:t>
              </a: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: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Набиране на граждани</a:t>
              </a:r>
              <a:endParaRPr lang="en-US" sz="1200" b="1" u="sng" dirty="0">
                <a:solidFill>
                  <a:srgbClr val="FFFFFF"/>
                </a:solidFill>
                <a:latin typeface="Calibri"/>
              </a:endParaRPr>
            </a:p>
            <a:p>
              <a:pPr marL="144000">
                <a:spcAft>
                  <a:spcPts val="910"/>
                </a:spcAft>
              </a:pP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7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КОГА</a:t>
              </a: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: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График </a:t>
              </a: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&amp;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Планиране</a:t>
              </a:r>
              <a:endParaRPr lang="en-US" sz="1200" b="1" u="sng" dirty="0">
                <a:solidFill>
                  <a:srgbClr val="FFFFFF"/>
                </a:solidFill>
                <a:latin typeface="Calibri"/>
              </a:endParaRPr>
            </a:p>
            <a:p>
              <a:pPr marL="144000">
                <a:spcAft>
                  <a:spcPts val="910"/>
                </a:spcAft>
              </a:pP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8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КЪДЕ</a:t>
              </a: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: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Локация</a:t>
              </a: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 &amp;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/>
              </a:r>
              <a:br>
                <a:rPr lang="bg-BG" sz="1200" b="1" u="sng" dirty="0">
                  <a:solidFill>
                    <a:srgbClr val="FFFFFF"/>
                  </a:solidFill>
                  <a:latin typeface="Calibri"/>
                </a:rPr>
              </a:b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Пространство</a:t>
              </a:r>
              <a:endParaRPr lang="en-US" sz="1200" b="1" u="sng" dirty="0">
                <a:solidFill>
                  <a:srgbClr val="FFFFFF"/>
                </a:solidFill>
                <a:latin typeface="Calibri"/>
              </a:endParaRPr>
            </a:p>
            <a:p>
              <a:pPr marL="144000">
                <a:spcAft>
                  <a:spcPts val="600"/>
                </a:spcAft>
              </a:pP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9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Изпълнение</a:t>
              </a:r>
            </a:p>
            <a:p>
              <a:pPr marL="144000"/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МИСИЯ</a:t>
              </a:r>
              <a:endParaRPr lang="en-US" sz="1200" b="1" u="sng" dirty="0">
                <a:solidFill>
                  <a:srgbClr val="FFFFFF"/>
                </a:solidFill>
                <a:latin typeface="Calibri"/>
              </a:endParaRPr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835183" y="993771"/>
              <a:ext cx="1892828" cy="1542165"/>
            </a:xfrm>
            <a:prstGeom prst="rect">
              <a:avLst/>
            </a:prstGeom>
          </p:spPr>
        </p:pic>
        <p:grpSp>
          <p:nvGrpSpPr>
            <p:cNvPr id="21" name="Group 20"/>
            <p:cNvGrpSpPr/>
            <p:nvPr/>
          </p:nvGrpSpPr>
          <p:grpSpPr>
            <a:xfrm>
              <a:off x="9835185" y="7604"/>
              <a:ext cx="2356817" cy="986167"/>
              <a:chOff x="13158510" y="0"/>
              <a:chExt cx="2384364" cy="986167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168482" y="0"/>
                <a:ext cx="2374392" cy="585216"/>
              </a:xfrm>
              <a:prstGeom prst="rect">
                <a:avLst/>
              </a:prstGeom>
            </p:spPr>
          </p:pic>
          <p:sp>
            <p:nvSpPr>
              <p:cNvPr id="23" name="Rectangle 22"/>
              <p:cNvSpPr/>
              <p:nvPr/>
            </p:nvSpPr>
            <p:spPr>
              <a:xfrm>
                <a:off x="13158510" y="585216"/>
                <a:ext cx="2374392" cy="400951"/>
              </a:xfrm>
              <a:prstGeom prst="rect">
                <a:avLst/>
              </a:prstGeom>
              <a:solidFill>
                <a:srgbClr val="3071AB"/>
              </a:solidFill>
            </p:spPr>
            <p:txBody>
              <a:bodyPr lIns="0" tIns="0" rIns="0" bIns="0">
                <a:noAutofit/>
              </a:bodyPr>
              <a:lstStyle/>
              <a:p>
                <a:pPr marL="180000" indent="0">
                  <a:lnSpc>
                    <a:spcPct val="105000"/>
                  </a:lnSpc>
                </a:pPr>
                <a:r>
                  <a:rPr lang="en-US" sz="800" b="1" dirty="0">
                    <a:solidFill>
                      <a:srgbClr val="FFFFFF"/>
                    </a:solidFill>
                    <a:latin typeface="Arial"/>
                  </a:rPr>
                  <a:t>SOCIETAL </a:t>
                </a:r>
                <a:r>
                  <a:rPr lang="en-US" sz="800" b="1" dirty="0">
                    <a:solidFill>
                      <a:schemeClr val="bg1"/>
                    </a:solidFill>
                    <a:latin typeface="Arial"/>
                  </a:rPr>
                  <a:t>ENGAGEMENT WITH </a:t>
                </a:r>
                <a:r>
                  <a:rPr lang="bg-BG" sz="800" b="1" dirty="0">
                    <a:solidFill>
                      <a:schemeClr val="bg1"/>
                    </a:solidFill>
                    <a:latin typeface="Arial"/>
                  </a:rPr>
                  <a:t/>
                </a:r>
                <a:br>
                  <a:rPr lang="bg-BG" sz="800" b="1" dirty="0">
                    <a:solidFill>
                      <a:schemeClr val="bg1"/>
                    </a:solidFill>
                    <a:latin typeface="Arial"/>
                  </a:rPr>
                </a:br>
                <a:r>
                  <a:rPr lang="en-US" sz="800" b="1" dirty="0">
                    <a:solidFill>
                      <a:schemeClr val="bg1"/>
                    </a:solidFill>
                    <a:latin typeface="Arial"/>
                  </a:rPr>
                  <a:t>KEYENABLING TECHNOLOGIES</a:t>
                </a:r>
                <a:endParaRPr lang="en-US" sz="800" b="1" dirty="0">
                  <a:solidFill>
                    <a:schemeClr val="bg1"/>
                  </a:solidFill>
                  <a:latin typeface="Arial"/>
                  <a:hlinkClick r:id="rId5"/>
                </a:endParaRPr>
              </a:p>
            </p:txBody>
          </p:sp>
        </p:grp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710464D4-D808-A251-08F7-47BEE2639656}"/>
              </a:ext>
            </a:extLst>
          </p:cNvPr>
          <p:cNvSpPr/>
          <p:nvPr/>
        </p:nvSpPr>
        <p:spPr>
          <a:xfrm>
            <a:off x="9832848" y="2503770"/>
            <a:ext cx="2346960" cy="3627120"/>
          </a:xfrm>
          <a:prstGeom prst="rect">
            <a:avLst/>
          </a:prstGeom>
          <a:solidFill>
            <a:srgbClr val="3071AB"/>
          </a:solidFill>
        </p:spPr>
        <p:txBody>
          <a:bodyPr lIns="0" tIns="0" rIns="0" bIns="0">
            <a:noAutofit/>
          </a:bodyPr>
          <a:lstStyle/>
          <a:p>
            <a:pPr marL="144000">
              <a:spcBef>
                <a:spcPts val="1540"/>
              </a:spcBef>
              <a:spcAft>
                <a:spcPts val="910"/>
              </a:spcAft>
            </a:pP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ВИЗИЯ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1.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Увод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2.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ЗАЩО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Отговорни иновации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3.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КАКВО: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Обществена ангажираност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4 .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Фасилитиране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5.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КОИ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Методи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6.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КОЙ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Набиране на граждани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7.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КОГА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График 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Планиране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8.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КЪДЕ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Локация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/>
            </a:r>
            <a:br>
              <a:rPr lang="bg-BG" sz="1200" b="1" u="sng" dirty="0">
                <a:solidFill>
                  <a:srgbClr val="FFFFFF"/>
                </a:solidFill>
                <a:latin typeface="Calibri"/>
              </a:rPr>
            </a:b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Пространство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60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9.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Изпълнение</a:t>
            </a:r>
          </a:p>
          <a:p>
            <a:pPr marL="144000"/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МИСИЯ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0520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32104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2552" y="1146048"/>
            <a:ext cx="4965192" cy="273710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79177" y="350131"/>
            <a:ext cx="573024" cy="21336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bg-BG" sz="3600" b="1" dirty="0">
                <a:solidFill>
                  <a:srgbClr val="3071AB"/>
                </a:solidFill>
                <a:latin typeface="Calibri"/>
              </a:rPr>
              <a:t>Цел</a:t>
            </a:r>
            <a:r>
              <a:rPr lang="en-US" sz="3600" b="1" dirty="0">
                <a:solidFill>
                  <a:srgbClr val="3071AB"/>
                </a:solidFill>
                <a:latin typeface="Calibri"/>
              </a:rPr>
              <a:t>:</a:t>
            </a:r>
          </a:p>
        </p:txBody>
      </p:sp>
      <p:sp>
        <p:nvSpPr>
          <p:cNvPr id="8" name="Rectangle 7"/>
          <p:cNvSpPr/>
          <p:nvPr/>
        </p:nvSpPr>
        <p:spPr>
          <a:xfrm>
            <a:off x="7600188" y="289560"/>
            <a:ext cx="1057656" cy="204216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r>
              <a:rPr lang="bg-BG" sz="3600" b="1" dirty="0">
                <a:solidFill>
                  <a:srgbClr val="3071AB"/>
                </a:solidFill>
                <a:latin typeface="Calibri"/>
              </a:rPr>
              <a:t>Резултат</a:t>
            </a:r>
            <a:r>
              <a:rPr lang="en-US" sz="3600" b="1" dirty="0">
                <a:solidFill>
                  <a:srgbClr val="3071AB"/>
                </a:solidFill>
                <a:latin typeface="Calibri"/>
              </a:rPr>
              <a:t>:</a:t>
            </a:r>
          </a:p>
        </p:txBody>
      </p:sp>
      <p:sp>
        <p:nvSpPr>
          <p:cNvPr id="9" name="Rectangle 8"/>
          <p:cNvSpPr/>
          <p:nvPr/>
        </p:nvSpPr>
        <p:spPr>
          <a:xfrm>
            <a:off x="938784" y="2414016"/>
            <a:ext cx="1253810" cy="481584"/>
          </a:xfrm>
          <a:prstGeom prst="rect">
            <a:avLst/>
          </a:prstGeom>
          <a:solidFill>
            <a:srgbClr val="3071AB"/>
          </a:solidFill>
        </p:spPr>
        <p:txBody>
          <a:bodyPr wrap="none" lIns="0" tIns="0" rIns="0" bIns="0">
            <a:noAutofit/>
          </a:bodyPr>
          <a:lstStyle/>
          <a:p>
            <a:pPr indent="88900">
              <a:spcBef>
                <a:spcPts val="350"/>
              </a:spcBef>
            </a:pPr>
            <a:r>
              <a:rPr lang="bg-BG" sz="1400" b="1" dirty="0">
                <a:solidFill>
                  <a:srgbClr val="FFFFFF"/>
                </a:solidFill>
                <a:latin typeface="Tahoma"/>
              </a:rPr>
              <a:t>Разчупване </a:t>
            </a:r>
            <a:br>
              <a:rPr lang="bg-BG" sz="1400" b="1" dirty="0">
                <a:solidFill>
                  <a:srgbClr val="FFFFFF"/>
                </a:solidFill>
                <a:latin typeface="Tahoma"/>
              </a:rPr>
            </a:br>
            <a:r>
              <a:rPr lang="bg-BG" sz="1400" b="1" dirty="0">
                <a:solidFill>
                  <a:srgbClr val="FFFFFF"/>
                </a:solidFill>
                <a:latin typeface="Tahoma"/>
              </a:rPr>
              <a:t>  на леда</a:t>
            </a:r>
            <a:endParaRPr lang="en-US" sz="1400" b="1" dirty="0">
              <a:solidFill>
                <a:srgbClr val="FFFFFF"/>
              </a:solidFill>
              <a:latin typeface="Tahoma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263128" y="2528332"/>
            <a:ext cx="789432" cy="285988"/>
          </a:xfrm>
          <a:prstGeom prst="rect">
            <a:avLst/>
          </a:prstGeom>
          <a:solidFill>
            <a:srgbClr val="3071AB"/>
          </a:solidFill>
        </p:spPr>
        <p:txBody>
          <a:bodyPr wrap="none" lIns="0" tIns="0" rIns="0" bIns="0">
            <a:noAutofit/>
          </a:bodyPr>
          <a:lstStyle/>
          <a:p>
            <a:pPr indent="88900">
              <a:spcBef>
                <a:spcPts val="600"/>
              </a:spcBef>
            </a:pPr>
            <a:r>
              <a:rPr lang="bg-BG" sz="1400" b="1" dirty="0">
                <a:solidFill>
                  <a:srgbClr val="FFFFFF"/>
                </a:solidFill>
                <a:latin typeface="Tahoma"/>
              </a:rPr>
              <a:t>Финал</a:t>
            </a:r>
            <a:endParaRPr lang="en-US" sz="1400" b="1" dirty="0">
              <a:solidFill>
                <a:srgbClr val="FFFFFF"/>
              </a:solidFill>
              <a:latin typeface="Tahoma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9835181" y="0"/>
            <a:ext cx="2356819" cy="6155452"/>
            <a:chOff x="9835183" y="7604"/>
            <a:chExt cx="2356819" cy="6155452"/>
          </a:xfrm>
        </p:grpSpPr>
        <p:sp>
          <p:nvSpPr>
            <p:cNvPr id="20" name="Rectangle 19"/>
            <p:cNvSpPr/>
            <p:nvPr/>
          </p:nvSpPr>
          <p:spPr>
            <a:xfrm>
              <a:off x="9835183" y="2535936"/>
              <a:ext cx="2346960" cy="3627120"/>
            </a:xfrm>
            <a:prstGeom prst="rect">
              <a:avLst/>
            </a:prstGeom>
            <a:solidFill>
              <a:srgbClr val="3071AB"/>
            </a:solidFill>
          </p:spPr>
          <p:txBody>
            <a:bodyPr lIns="0" tIns="0" rIns="0" bIns="0">
              <a:noAutofit/>
            </a:bodyPr>
            <a:lstStyle/>
            <a:p>
              <a:pPr marL="144000">
                <a:spcBef>
                  <a:spcPts val="1540"/>
                </a:spcBef>
                <a:spcAft>
                  <a:spcPts val="910"/>
                </a:spcAft>
              </a:pP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ВИЗИЯ</a:t>
              </a:r>
              <a:endParaRPr lang="en-US" sz="1200" b="1" u="sng" dirty="0">
                <a:solidFill>
                  <a:srgbClr val="FFFFFF"/>
                </a:solidFill>
                <a:latin typeface="Calibri"/>
              </a:endParaRPr>
            </a:p>
            <a:p>
              <a:pPr marL="144000">
                <a:spcAft>
                  <a:spcPts val="910"/>
                </a:spcAft>
              </a:pP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1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Увод</a:t>
              </a:r>
              <a:endParaRPr lang="en-US" sz="1200" b="1" u="sng" dirty="0">
                <a:solidFill>
                  <a:srgbClr val="FFFFFF"/>
                </a:solidFill>
                <a:latin typeface="Calibri"/>
              </a:endParaRPr>
            </a:p>
            <a:p>
              <a:pPr marL="144000">
                <a:spcAft>
                  <a:spcPts val="910"/>
                </a:spcAft>
              </a:pP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2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ЗАЩО</a:t>
              </a: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: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Отговорни иновации</a:t>
              </a:r>
              <a:endParaRPr lang="en-US" sz="1200" b="1" u="sng" dirty="0">
                <a:solidFill>
                  <a:srgbClr val="FFFFFF"/>
                </a:solidFill>
                <a:latin typeface="Calibri"/>
              </a:endParaRPr>
            </a:p>
            <a:p>
              <a:pPr marL="144000">
                <a:spcAft>
                  <a:spcPts val="910"/>
                </a:spcAft>
              </a:pP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3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КАКВО:</a:t>
              </a: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Обществена ангажираност</a:t>
              </a:r>
              <a:endParaRPr lang="en-US" sz="1200" b="1" u="sng" dirty="0">
                <a:solidFill>
                  <a:srgbClr val="FFFFFF"/>
                </a:solidFill>
                <a:latin typeface="Calibri"/>
              </a:endParaRPr>
            </a:p>
            <a:p>
              <a:pPr marL="144000">
                <a:spcAft>
                  <a:spcPts val="910"/>
                </a:spcAft>
              </a:pP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4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КАК</a:t>
              </a: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: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Фасилитиране</a:t>
              </a:r>
              <a:endParaRPr lang="en-US" sz="1200" b="1" u="sng" dirty="0">
                <a:solidFill>
                  <a:srgbClr val="FFFFFF"/>
                </a:solidFill>
                <a:latin typeface="Calibri"/>
              </a:endParaRPr>
            </a:p>
            <a:p>
              <a:pPr marL="144000">
                <a:spcAft>
                  <a:spcPts val="910"/>
                </a:spcAft>
              </a:pP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5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КОИ</a:t>
              </a: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: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Методи</a:t>
              </a:r>
              <a:endParaRPr lang="en-US" sz="1200" b="1" u="sng" dirty="0">
                <a:solidFill>
                  <a:srgbClr val="FFFFFF"/>
                </a:solidFill>
                <a:latin typeface="Calibri"/>
              </a:endParaRPr>
            </a:p>
            <a:p>
              <a:pPr marL="144000">
                <a:spcAft>
                  <a:spcPts val="910"/>
                </a:spcAft>
              </a:pP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6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КОЙ</a:t>
              </a: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: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Набиране на граждани</a:t>
              </a:r>
              <a:endParaRPr lang="en-US" sz="1200" b="1" u="sng" dirty="0">
                <a:solidFill>
                  <a:srgbClr val="FFFFFF"/>
                </a:solidFill>
                <a:latin typeface="Calibri"/>
              </a:endParaRPr>
            </a:p>
            <a:p>
              <a:pPr marL="144000">
                <a:spcAft>
                  <a:spcPts val="910"/>
                </a:spcAft>
              </a:pP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7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КОГА</a:t>
              </a: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: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График </a:t>
              </a: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&amp;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Планиране</a:t>
              </a:r>
              <a:endParaRPr lang="en-US" sz="1200" b="1" u="sng" dirty="0">
                <a:solidFill>
                  <a:srgbClr val="FFFFFF"/>
                </a:solidFill>
                <a:latin typeface="Calibri"/>
              </a:endParaRPr>
            </a:p>
            <a:p>
              <a:pPr marL="144000">
                <a:spcAft>
                  <a:spcPts val="910"/>
                </a:spcAft>
              </a:pP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8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КЪДЕ</a:t>
              </a: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: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Локация</a:t>
              </a: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 &amp;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/>
              </a:r>
              <a:br>
                <a:rPr lang="bg-BG" sz="1200" b="1" u="sng" dirty="0">
                  <a:solidFill>
                    <a:srgbClr val="FFFFFF"/>
                  </a:solidFill>
                  <a:latin typeface="Calibri"/>
                </a:rPr>
              </a:b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Пространство</a:t>
              </a:r>
              <a:endParaRPr lang="en-US" sz="1200" b="1" u="sng" dirty="0">
                <a:solidFill>
                  <a:srgbClr val="FFFFFF"/>
                </a:solidFill>
                <a:latin typeface="Calibri"/>
              </a:endParaRPr>
            </a:p>
            <a:p>
              <a:pPr marL="144000">
                <a:spcAft>
                  <a:spcPts val="600"/>
                </a:spcAft>
              </a:pP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9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Изпълнение</a:t>
              </a:r>
            </a:p>
            <a:p>
              <a:pPr marL="144000"/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МИСИЯ</a:t>
              </a:r>
              <a:endParaRPr lang="en-US" sz="1200" b="1" u="sng" dirty="0">
                <a:solidFill>
                  <a:srgbClr val="FFFFFF"/>
                </a:solidFill>
                <a:latin typeface="Calibri"/>
              </a:endParaRPr>
            </a:p>
          </p:txBody>
        </p:sp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835183" y="993771"/>
              <a:ext cx="1892828" cy="1542165"/>
            </a:xfrm>
            <a:prstGeom prst="rect">
              <a:avLst/>
            </a:prstGeom>
          </p:spPr>
        </p:pic>
        <p:grpSp>
          <p:nvGrpSpPr>
            <p:cNvPr id="22" name="Group 21"/>
            <p:cNvGrpSpPr/>
            <p:nvPr/>
          </p:nvGrpSpPr>
          <p:grpSpPr>
            <a:xfrm>
              <a:off x="9835185" y="7604"/>
              <a:ext cx="2356817" cy="986167"/>
              <a:chOff x="13158510" y="0"/>
              <a:chExt cx="2384364" cy="986167"/>
            </a:xfrm>
          </p:grpSpPr>
          <p:pic>
            <p:nvPicPr>
              <p:cNvPr id="23" name="Picture 22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3168482" y="0"/>
                <a:ext cx="2374392" cy="585216"/>
              </a:xfrm>
              <a:prstGeom prst="rect">
                <a:avLst/>
              </a:prstGeom>
            </p:spPr>
          </p:pic>
          <p:sp>
            <p:nvSpPr>
              <p:cNvPr id="24" name="Rectangle 23"/>
              <p:cNvSpPr/>
              <p:nvPr/>
            </p:nvSpPr>
            <p:spPr>
              <a:xfrm>
                <a:off x="13158510" y="585216"/>
                <a:ext cx="2374392" cy="400951"/>
              </a:xfrm>
              <a:prstGeom prst="rect">
                <a:avLst/>
              </a:prstGeom>
              <a:solidFill>
                <a:srgbClr val="3071AB"/>
              </a:solidFill>
            </p:spPr>
            <p:txBody>
              <a:bodyPr lIns="0" tIns="0" rIns="0" bIns="0">
                <a:noAutofit/>
              </a:bodyPr>
              <a:lstStyle/>
              <a:p>
                <a:pPr marL="180000" indent="0">
                  <a:lnSpc>
                    <a:spcPct val="105000"/>
                  </a:lnSpc>
                </a:pPr>
                <a:r>
                  <a:rPr lang="en-US" sz="800" b="1" dirty="0">
                    <a:solidFill>
                      <a:srgbClr val="FFFFFF"/>
                    </a:solidFill>
                    <a:latin typeface="Arial"/>
                  </a:rPr>
                  <a:t>SOCIETAL </a:t>
                </a:r>
                <a:r>
                  <a:rPr lang="en-US" sz="800" b="1" dirty="0">
                    <a:solidFill>
                      <a:schemeClr val="bg1"/>
                    </a:solidFill>
                    <a:latin typeface="Arial"/>
                  </a:rPr>
                  <a:t>ENGAGEMENT WITH </a:t>
                </a:r>
                <a:r>
                  <a:rPr lang="bg-BG" sz="800" b="1" dirty="0">
                    <a:solidFill>
                      <a:schemeClr val="bg1"/>
                    </a:solidFill>
                    <a:latin typeface="Arial"/>
                  </a:rPr>
                  <a:t/>
                </a:r>
                <a:br>
                  <a:rPr lang="bg-BG" sz="800" b="1" dirty="0">
                    <a:solidFill>
                      <a:schemeClr val="bg1"/>
                    </a:solidFill>
                    <a:latin typeface="Arial"/>
                  </a:rPr>
                </a:br>
                <a:r>
                  <a:rPr lang="en-US" sz="800" b="1" dirty="0">
                    <a:solidFill>
                      <a:schemeClr val="bg1"/>
                    </a:solidFill>
                    <a:latin typeface="Arial"/>
                  </a:rPr>
                  <a:t>KEYENABLING TECHNOLOGIES</a:t>
                </a:r>
                <a:endParaRPr lang="en-US" sz="800" b="1" dirty="0">
                  <a:solidFill>
                    <a:schemeClr val="bg1"/>
                  </a:solidFill>
                  <a:latin typeface="Arial"/>
                  <a:hlinkClick r:id="rId6"/>
                </a:endParaRPr>
              </a:p>
            </p:txBody>
          </p:sp>
        </p:grpSp>
      </p:grpSp>
      <p:sp>
        <p:nvSpPr>
          <p:cNvPr id="25" name="Rectangle 24"/>
          <p:cNvSpPr/>
          <p:nvPr/>
        </p:nvSpPr>
        <p:spPr>
          <a:xfrm>
            <a:off x="9845042" y="6489192"/>
            <a:ext cx="2346958" cy="262482"/>
          </a:xfrm>
          <a:prstGeom prst="rect">
            <a:avLst/>
          </a:prstGeom>
          <a:solidFill>
            <a:srgbClr val="3071AB"/>
          </a:solidFill>
        </p:spPr>
        <p:txBody>
          <a:bodyPr wrap="none" lIns="0" tIns="0" rIns="0" bIns="0">
            <a:noAutofit/>
          </a:bodyPr>
          <a:lstStyle/>
          <a:p>
            <a:pPr indent="0" algn="r"/>
            <a:r>
              <a:rPr lang="bg-BG" sz="1800" dirty="0">
                <a:solidFill>
                  <a:srgbClr val="FFFFFF"/>
                </a:solidFill>
                <a:latin typeface="Calibri"/>
              </a:rPr>
              <a:t>13   </a:t>
            </a:r>
            <a:endParaRPr lang="en-US" sz="1800" dirty="0">
              <a:solidFill>
                <a:srgbClr val="FFFFFF"/>
              </a:solidFill>
              <a:latin typeface="Calibri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3200400" y="4181356"/>
            <a:ext cx="3982720" cy="1974096"/>
            <a:chOff x="2997200" y="4181356"/>
            <a:chExt cx="3982720" cy="1974096"/>
          </a:xfrm>
        </p:grpSpPr>
        <p:sp>
          <p:nvSpPr>
            <p:cNvPr id="10" name="Rectangle 9"/>
            <p:cNvSpPr/>
            <p:nvPr/>
          </p:nvSpPr>
          <p:spPr>
            <a:xfrm>
              <a:off x="2997200" y="4739640"/>
              <a:ext cx="3982720" cy="1415812"/>
            </a:xfrm>
            <a:prstGeom prst="rect">
              <a:avLst/>
            </a:prstGeom>
            <a:solidFill>
              <a:srgbClr val="3071AB"/>
            </a:solidFill>
          </p:spPr>
          <p:txBody>
            <a:bodyPr lIns="0" tIns="0" rIns="0" bIns="0">
              <a:noAutofit/>
            </a:bodyPr>
            <a:lstStyle/>
            <a:p>
              <a:pPr marL="429750" indent="-285750">
                <a:lnSpc>
                  <a:spcPct val="119000"/>
                </a:lnSpc>
                <a:spcAft>
                  <a:spcPts val="280"/>
                </a:spcAft>
                <a:buFont typeface="Wingdings" panose="05000000000000000000" pitchFamily="2" charset="2"/>
                <a:buChar char="ü"/>
              </a:pPr>
              <a:r>
                <a:rPr lang="ru-RU" sz="14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Предизвикателства пред вашата технология </a:t>
              </a:r>
              <a:endParaRPr lang="en-US" sz="1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429750" indent="-285750">
                <a:lnSpc>
                  <a:spcPct val="119000"/>
                </a:lnSpc>
                <a:spcAft>
                  <a:spcPts val="280"/>
                </a:spcAft>
                <a:buFont typeface="Wingdings" panose="05000000000000000000" pitchFamily="2" charset="2"/>
                <a:buChar char="ü"/>
              </a:pPr>
              <a:r>
                <a:rPr lang="bg-BG" sz="1400" b="1" dirty="0">
                  <a:solidFill>
                    <a:srgbClr val="FFFFF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Мозъчна атака</a:t>
              </a:r>
              <a:r>
                <a:rPr lang="en-US" sz="1400" b="1" dirty="0">
                  <a:solidFill>
                    <a:srgbClr val="FFFFF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</a:p>
            <a:p>
              <a:pPr marL="429750" indent="-285750">
                <a:lnSpc>
                  <a:spcPct val="119000"/>
                </a:lnSpc>
                <a:spcAft>
                  <a:spcPts val="280"/>
                </a:spcAft>
                <a:buFont typeface="Wingdings" panose="05000000000000000000" pitchFamily="2" charset="2"/>
                <a:buChar char="ü"/>
              </a:pPr>
              <a:r>
                <a:rPr lang="bg-BG" sz="1400" b="1" dirty="0">
                  <a:solidFill>
                    <a:srgbClr val="FFFFFF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Игра на роли</a:t>
              </a:r>
              <a:endParaRPr lang="en-US" sz="14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429750" indent="-285750">
                <a:lnSpc>
                  <a:spcPct val="119000"/>
                </a:lnSpc>
                <a:spcAft>
                  <a:spcPts val="280"/>
                </a:spcAft>
                <a:buFont typeface="Wingdings" panose="05000000000000000000" pitchFamily="2" charset="2"/>
                <a:buChar char="ü"/>
              </a:pPr>
              <a:r>
                <a:rPr lang="ru-RU" sz="14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Какво би станало, ако ...</a:t>
              </a:r>
              <a:endParaRPr lang="bg-BG" sz="1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144000" indent="0">
                <a:lnSpc>
                  <a:spcPct val="119000"/>
                </a:lnSpc>
                <a:spcAft>
                  <a:spcPts val="280"/>
                </a:spcAft>
              </a:pPr>
              <a:endParaRPr lang="bg-BG" sz="1200" b="1" dirty="0">
                <a:solidFill>
                  <a:srgbClr val="FFFFFF"/>
                </a:solidFill>
                <a:latin typeface="Tahoma"/>
              </a:endParaRPr>
            </a:p>
            <a:p>
              <a:pPr indent="0">
                <a:lnSpc>
                  <a:spcPct val="119000"/>
                </a:lnSpc>
              </a:pPr>
              <a:endParaRPr lang="en-US" sz="1200" b="1" dirty="0">
                <a:solidFill>
                  <a:srgbClr val="FFFFFF"/>
                </a:solidFill>
                <a:latin typeface="Tahoma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143650" y="4181356"/>
              <a:ext cx="1836270" cy="479134"/>
            </a:xfrm>
            <a:prstGeom prst="rect">
              <a:avLst/>
            </a:prstGeom>
            <a:solidFill>
              <a:srgbClr val="3071AB"/>
            </a:solidFill>
          </p:spPr>
          <p:txBody>
            <a:bodyPr wrap="square" lIns="0" tIns="0" rIns="0" bIns="0">
              <a:noAutofit/>
            </a:bodyPr>
            <a:lstStyle/>
            <a:p>
              <a:pPr marL="144000">
                <a:spcBef>
                  <a:spcPts val="350"/>
                </a:spcBef>
              </a:pPr>
              <a:r>
                <a:rPr lang="bg-BG" sz="1400" b="1" dirty="0">
                  <a:solidFill>
                    <a:srgbClr val="FFFFFF"/>
                  </a:solidFill>
                  <a:latin typeface="Tahoma"/>
                </a:rPr>
                <a:t>Сканиране на предположения</a:t>
              </a:r>
              <a:endParaRPr lang="en-US" sz="1400" b="1" dirty="0">
                <a:solidFill>
                  <a:srgbClr val="FFFFFF"/>
                </a:solidFill>
                <a:latin typeface="Tahoma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2997200" y="4196588"/>
              <a:ext cx="1808480" cy="463902"/>
            </a:xfrm>
            <a:prstGeom prst="rect">
              <a:avLst/>
            </a:prstGeom>
            <a:solidFill>
              <a:srgbClr val="3071AB"/>
            </a:solidFill>
          </p:spPr>
          <p:txBody>
            <a:bodyPr wrap="square" lIns="0" tIns="0" rIns="0" bIns="0">
              <a:noAutofit/>
            </a:bodyPr>
            <a:lstStyle/>
            <a:p>
              <a:pPr marL="144000">
                <a:spcBef>
                  <a:spcPts val="350"/>
                </a:spcBef>
              </a:pPr>
              <a:r>
                <a:rPr lang="bg-BG" sz="1400" b="1" dirty="0">
                  <a:solidFill>
                    <a:srgbClr val="FFFFFF"/>
                  </a:solidFill>
                  <a:latin typeface="Tahoma"/>
                </a:rPr>
                <a:t>Мисловна карта </a:t>
              </a:r>
              <a:br>
                <a:rPr lang="bg-BG" sz="1400" b="1" dirty="0">
                  <a:solidFill>
                    <a:srgbClr val="FFFFFF"/>
                  </a:solidFill>
                  <a:latin typeface="Tahoma"/>
                </a:rPr>
              </a:br>
              <a:r>
                <a:rPr lang="bg-BG" sz="1400" b="1" dirty="0">
                  <a:solidFill>
                    <a:srgbClr val="FFFFFF"/>
                  </a:solidFill>
                  <a:latin typeface="Tahoma"/>
                </a:rPr>
                <a:t>с асоциации</a:t>
              </a:r>
              <a:endParaRPr lang="en-US" sz="1400" b="1" dirty="0">
                <a:solidFill>
                  <a:srgbClr val="FFFFFF"/>
                </a:solidFill>
                <a:latin typeface="Tahoma"/>
              </a:endParaRPr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008B5087-29CB-3EFD-4AA2-88020D2A7C96}"/>
              </a:ext>
            </a:extLst>
          </p:cNvPr>
          <p:cNvSpPr/>
          <p:nvPr/>
        </p:nvSpPr>
        <p:spPr>
          <a:xfrm>
            <a:off x="9832848" y="2503770"/>
            <a:ext cx="2346960" cy="3627120"/>
          </a:xfrm>
          <a:prstGeom prst="rect">
            <a:avLst/>
          </a:prstGeom>
          <a:solidFill>
            <a:srgbClr val="3071AB"/>
          </a:solidFill>
        </p:spPr>
        <p:txBody>
          <a:bodyPr lIns="0" tIns="0" rIns="0" bIns="0">
            <a:noAutofit/>
          </a:bodyPr>
          <a:lstStyle/>
          <a:p>
            <a:pPr marL="144000">
              <a:spcBef>
                <a:spcPts val="1540"/>
              </a:spcBef>
              <a:spcAft>
                <a:spcPts val="910"/>
              </a:spcAft>
            </a:pP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ВИЗИЯ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1.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Увод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2.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ЗАЩО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Отговорни иновации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3.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КАКВО: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Обществена ангажираност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4 .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Фасилитиране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5.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КОИ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Методи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6.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КОЙ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Набиране на граждани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7.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КОГА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График 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Планиране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8.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КЪДЕ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Локация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/>
            </a:r>
            <a:br>
              <a:rPr lang="bg-BG" sz="1200" b="1" u="sng" dirty="0">
                <a:solidFill>
                  <a:srgbClr val="FFFFFF"/>
                </a:solidFill>
                <a:latin typeface="Calibri"/>
              </a:rPr>
            </a:b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Пространство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60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9.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Изпълнение</a:t>
            </a:r>
          </a:p>
          <a:p>
            <a:pPr marL="144000"/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МИСИЯ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34540" y="285464"/>
            <a:ext cx="8001205" cy="65643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111000"/>
              </a:lnSpc>
            </a:pPr>
            <a:r>
              <a:rPr lang="bg-BG" sz="3600" b="1" dirty="0">
                <a:solidFill>
                  <a:srgbClr val="3071AB"/>
                </a:solidFill>
                <a:latin typeface="Calibri"/>
              </a:rPr>
              <a:t>Кого да включим за участие?</a:t>
            </a:r>
            <a:endParaRPr lang="en-US" sz="3600" b="1" dirty="0">
              <a:solidFill>
                <a:srgbClr val="3071AB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34540" y="1089342"/>
            <a:ext cx="8146509" cy="539985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>
              <a:spcAft>
                <a:spcPts val="600"/>
              </a:spcAft>
            </a:pPr>
            <a:r>
              <a:rPr lang="en-US" b="1" dirty="0"/>
              <a:t>Граждани и</a:t>
            </a:r>
            <a:r>
              <a:rPr lang="bg-BG" b="1" dirty="0"/>
              <a:t>/или</a:t>
            </a:r>
            <a:r>
              <a:rPr lang="en-US" b="1" dirty="0"/>
              <a:t> обществени актьори</a:t>
            </a:r>
            <a:r>
              <a:rPr lang="bg-BG" b="1" dirty="0"/>
              <a:t>?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dirty="0"/>
              <a:t>Привличането на граждани не е лесно, тъй като </a:t>
            </a:r>
            <a:r>
              <a:rPr lang="bg-BG" dirty="0"/>
              <a:t>трябва </a:t>
            </a:r>
            <a:r>
              <a:rPr lang="en-US" dirty="0"/>
              <a:t>да се предизвика интересът на хората и да се </a:t>
            </a:r>
            <a:r>
              <a:rPr lang="bg-BG" dirty="0"/>
              <a:t>отнеме от </a:t>
            </a:r>
            <a:r>
              <a:rPr lang="en-US" dirty="0"/>
              <a:t>тяхното време за участие в нещо, от което гражданите може да не виждат пряка полза. </a:t>
            </a:r>
            <a:r>
              <a:rPr lang="bg-BG" dirty="0"/>
              <a:t>(</a:t>
            </a:r>
            <a:r>
              <a:rPr lang="en-US" dirty="0"/>
              <a:t>Ето защо правим разграничение между "граждани" и "обществени участници", по-лесно </a:t>
            </a:r>
            <a:r>
              <a:rPr lang="bg-BG" dirty="0"/>
              <a:t>е </a:t>
            </a:r>
            <a:r>
              <a:rPr lang="en-US" dirty="0"/>
              <a:t>да се достигне до обществените участници</a:t>
            </a:r>
            <a:r>
              <a:rPr lang="bg-BG" dirty="0"/>
              <a:t>)</a:t>
            </a:r>
            <a:r>
              <a:rPr lang="en-US" dirty="0"/>
              <a:t>.</a:t>
            </a:r>
            <a:endParaRPr lang="bg-BG" dirty="0"/>
          </a:p>
          <a:p>
            <a:pPr>
              <a:spcAft>
                <a:spcPts val="600"/>
              </a:spcAft>
            </a:pPr>
            <a:r>
              <a:rPr lang="en-US" b="1" dirty="0" err="1">
                <a:solidFill>
                  <a:srgbClr val="376092"/>
                </a:solidFill>
              </a:rPr>
              <a:t>Гражданите</a:t>
            </a:r>
            <a:r>
              <a:rPr lang="en-US" b="1" dirty="0">
                <a:solidFill>
                  <a:srgbClr val="376092"/>
                </a:solidFill>
              </a:rPr>
              <a:t> </a:t>
            </a:r>
            <a:r>
              <a:rPr lang="en-US" b="1" dirty="0" err="1" smtClean="0">
                <a:solidFill>
                  <a:srgbClr val="376092"/>
                </a:solidFill>
              </a:rPr>
              <a:t>са</a:t>
            </a:r>
            <a:r>
              <a:rPr lang="bg-BG" b="1" dirty="0" smtClean="0">
                <a:solidFill>
                  <a:srgbClr val="376092"/>
                </a:solidFill>
              </a:rPr>
              <a:t> част от </a:t>
            </a:r>
            <a:r>
              <a:rPr lang="en-US" b="1" dirty="0" err="1" smtClean="0">
                <a:solidFill>
                  <a:srgbClr val="376092"/>
                </a:solidFill>
              </a:rPr>
              <a:t>широката</a:t>
            </a:r>
            <a:r>
              <a:rPr lang="bg-BG" b="1" dirty="0" smtClean="0">
                <a:solidFill>
                  <a:srgbClr val="376092"/>
                </a:solidFill>
              </a:rPr>
              <a:t> </a:t>
            </a:r>
            <a:r>
              <a:rPr lang="en-US" b="1" dirty="0" err="1" smtClean="0">
                <a:solidFill>
                  <a:srgbClr val="376092"/>
                </a:solidFill>
              </a:rPr>
              <a:t>общественост</a:t>
            </a:r>
            <a:r>
              <a:rPr lang="en-US" b="1" dirty="0">
                <a:solidFill>
                  <a:srgbClr val="376092"/>
                </a:solidFill>
              </a:rPr>
              <a:t>, докато обществените </a:t>
            </a:r>
            <a:r>
              <a:rPr lang="en-US" b="1" dirty="0" err="1">
                <a:solidFill>
                  <a:srgbClr val="376092"/>
                </a:solidFill>
              </a:rPr>
              <a:t>участници</a:t>
            </a:r>
            <a:r>
              <a:rPr lang="en-US" b="1" dirty="0">
                <a:solidFill>
                  <a:srgbClr val="376092"/>
                </a:solidFill>
              </a:rPr>
              <a:t> </a:t>
            </a:r>
            <a:r>
              <a:rPr lang="en-US" b="1" dirty="0" err="1" smtClean="0">
                <a:solidFill>
                  <a:srgbClr val="376092"/>
                </a:solidFill>
              </a:rPr>
              <a:t>действат</a:t>
            </a:r>
            <a:r>
              <a:rPr lang="en-US" b="1" dirty="0" smtClean="0">
                <a:solidFill>
                  <a:srgbClr val="376092"/>
                </a:solidFill>
              </a:rPr>
              <a:t> </a:t>
            </a:r>
            <a:r>
              <a:rPr lang="en-US" b="1" dirty="0">
                <a:solidFill>
                  <a:srgbClr val="376092"/>
                </a:solidFill>
              </a:rPr>
              <a:t>в рамките на колектив за постигане на обществена цел. </a:t>
            </a:r>
            <a:endParaRPr lang="bg-BG" b="1" dirty="0">
              <a:solidFill>
                <a:srgbClr val="376092"/>
              </a:solidFill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bg-BG" dirty="0"/>
              <a:t>При </a:t>
            </a:r>
            <a:r>
              <a:rPr lang="en-US" dirty="0"/>
              <a:t>ясн</a:t>
            </a:r>
            <a:r>
              <a:rPr lang="bg-BG" dirty="0"/>
              <a:t>о определена </a:t>
            </a:r>
            <a:r>
              <a:rPr lang="en-US" dirty="0"/>
              <a:t>цел за ангажиране на гражданите, </a:t>
            </a:r>
            <a:r>
              <a:rPr lang="bg-BG" dirty="0"/>
              <a:t>се дефинира </a:t>
            </a:r>
            <a:r>
              <a:rPr lang="en-US" b="1" dirty="0"/>
              <a:t>идеалната целева група. </a:t>
            </a:r>
            <a:r>
              <a:rPr lang="bg-BG" dirty="0"/>
              <a:t>К</a:t>
            </a:r>
            <a:r>
              <a:rPr lang="en-US" dirty="0"/>
              <a:t>акъв вид граждани или обществени участници биха могли да </a:t>
            </a:r>
            <a:r>
              <a:rPr lang="en-US" b="1" dirty="0"/>
              <a:t>предоставят информация за вашето технологично развитие</a:t>
            </a:r>
            <a:r>
              <a:rPr lang="en-US" dirty="0"/>
              <a:t> и плана за иновации на вашата компания? </a:t>
            </a:r>
            <a:endParaRPr lang="bg-BG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bg-BG" dirty="0" smtClean="0"/>
              <a:t>Може да ползвате схема </a:t>
            </a:r>
            <a:r>
              <a:rPr lang="en-US" dirty="0"/>
              <a:t>на иновационна екосистема, за да </a:t>
            </a:r>
            <a:r>
              <a:rPr lang="bg-BG" dirty="0"/>
              <a:t>покажете </a:t>
            </a:r>
            <a:r>
              <a:rPr lang="en-US" dirty="0"/>
              <a:t>заинтересованите страни, </a:t>
            </a:r>
            <a:r>
              <a:rPr lang="bg-BG" dirty="0" smtClean="0"/>
              <a:t>които са </a:t>
            </a:r>
            <a:r>
              <a:rPr lang="en-US" dirty="0" err="1" smtClean="0"/>
              <a:t>от</a:t>
            </a:r>
            <a:r>
              <a:rPr lang="en-US" dirty="0" smtClean="0"/>
              <a:t> </a:t>
            </a:r>
            <a:r>
              <a:rPr lang="en-US" dirty="0"/>
              <a:t>значение за вашата технологична иновация.</a:t>
            </a:r>
          </a:p>
          <a:p>
            <a:pPr marL="285750" indent="-285750">
              <a:lnSpc>
                <a:spcPct val="111000"/>
              </a:lnSpc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595959"/>
              </a:solidFill>
            </a:endParaRPr>
          </a:p>
          <a:p>
            <a:pPr marL="285750" indent="-285750">
              <a:lnSpc>
                <a:spcPct val="111000"/>
              </a:lnSpc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595959"/>
              </a:solidFill>
            </a:endParaRPr>
          </a:p>
          <a:p>
            <a:pPr marL="285750" indent="-285750">
              <a:lnSpc>
                <a:spcPct val="111000"/>
              </a:lnSpc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595959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9845042" y="6489192"/>
            <a:ext cx="2337100" cy="262482"/>
          </a:xfrm>
          <a:prstGeom prst="rect">
            <a:avLst/>
          </a:prstGeom>
          <a:solidFill>
            <a:srgbClr val="3071AB"/>
          </a:solidFill>
        </p:spPr>
        <p:txBody>
          <a:bodyPr wrap="none" lIns="0" tIns="0" rIns="0" bIns="0">
            <a:noAutofit/>
          </a:bodyPr>
          <a:lstStyle/>
          <a:p>
            <a:pPr indent="0" algn="r"/>
            <a:r>
              <a:rPr lang="bg-BG" sz="1800" dirty="0">
                <a:solidFill>
                  <a:srgbClr val="FFFFFF"/>
                </a:solidFill>
                <a:latin typeface="Calibri"/>
              </a:rPr>
              <a:t>14    </a:t>
            </a:r>
          </a:p>
          <a:p>
            <a:pPr indent="0" algn="r"/>
            <a:endParaRPr lang="bg-BG" dirty="0">
              <a:solidFill>
                <a:srgbClr val="FFFFFF"/>
              </a:solidFill>
              <a:latin typeface="Calibri"/>
            </a:endParaRPr>
          </a:p>
          <a:p>
            <a:pPr indent="0" algn="r"/>
            <a:r>
              <a:rPr lang="bg-BG" sz="1800" dirty="0">
                <a:solidFill>
                  <a:srgbClr val="FFFFFF"/>
                </a:solidFill>
                <a:latin typeface="Calibri"/>
              </a:rPr>
              <a:t> </a:t>
            </a:r>
          </a:p>
          <a:p>
            <a:pPr indent="0" algn="r"/>
            <a:endParaRPr lang="bg-BG" dirty="0">
              <a:solidFill>
                <a:srgbClr val="FFFFFF"/>
              </a:solidFill>
              <a:latin typeface="Calibri"/>
            </a:endParaRPr>
          </a:p>
          <a:p>
            <a:pPr indent="0" algn="r"/>
            <a:endParaRPr lang="bg-BG" sz="1800" dirty="0">
              <a:solidFill>
                <a:srgbClr val="FFFFFF"/>
              </a:solidFill>
              <a:latin typeface="Calibri"/>
            </a:endParaRPr>
          </a:p>
          <a:p>
            <a:pPr indent="0" algn="r"/>
            <a:r>
              <a:rPr lang="bg-BG" sz="1800" dirty="0">
                <a:solidFill>
                  <a:srgbClr val="FFFFFF"/>
                </a:solidFill>
                <a:latin typeface="Calibri"/>
              </a:rPr>
              <a:t>5</a:t>
            </a:r>
            <a:endParaRPr lang="en-US" sz="18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835183" y="2535936"/>
            <a:ext cx="2346960" cy="3627120"/>
          </a:xfrm>
          <a:prstGeom prst="rect">
            <a:avLst/>
          </a:prstGeom>
          <a:solidFill>
            <a:srgbClr val="3071AB"/>
          </a:solidFill>
        </p:spPr>
        <p:txBody>
          <a:bodyPr lIns="0" tIns="0" rIns="0" bIns="0">
            <a:noAutofit/>
          </a:bodyPr>
          <a:lstStyle/>
          <a:p>
            <a:pPr marL="144000">
              <a:spcBef>
                <a:spcPts val="1540"/>
              </a:spcBef>
              <a:spcAft>
                <a:spcPts val="910"/>
              </a:spcAft>
            </a:pP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ВИЗИЯ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1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Увод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2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ЗАЩО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Отговорни иновации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3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КАКВО: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Обществена ангажираност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4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Фасилитиране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5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КОИ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Методи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6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КОЙ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Набиране на граждани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7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КОГА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График 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Планиране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8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КЪДЕ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Локация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/>
            </a:r>
            <a:br>
              <a:rPr lang="bg-BG" sz="1200" b="1" u="sng" dirty="0">
                <a:solidFill>
                  <a:srgbClr val="FFFFFF"/>
                </a:solidFill>
                <a:latin typeface="Calibri"/>
              </a:rPr>
            </a:b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Пространство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60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9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Изпълнение</a:t>
            </a:r>
          </a:p>
          <a:p>
            <a:pPr marL="144000"/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МИСИЯ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9835182" y="28465"/>
            <a:ext cx="2346962" cy="965306"/>
            <a:chOff x="13158508" y="20861"/>
            <a:chExt cx="2374394" cy="965306"/>
          </a:xfrm>
        </p:grpSpPr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158508" y="20861"/>
              <a:ext cx="2374392" cy="585216"/>
            </a:xfrm>
            <a:prstGeom prst="rect">
              <a:avLst/>
            </a:prstGeom>
          </p:spPr>
        </p:pic>
        <p:sp>
          <p:nvSpPr>
            <p:cNvPr id="23" name="Rectangle 22"/>
            <p:cNvSpPr/>
            <p:nvPr/>
          </p:nvSpPr>
          <p:spPr>
            <a:xfrm>
              <a:off x="13158510" y="585216"/>
              <a:ext cx="2374392" cy="400951"/>
            </a:xfrm>
            <a:prstGeom prst="rect">
              <a:avLst/>
            </a:prstGeom>
            <a:solidFill>
              <a:srgbClr val="3071AB"/>
            </a:solidFill>
          </p:spPr>
          <p:txBody>
            <a:bodyPr lIns="0" tIns="0" rIns="0" bIns="0">
              <a:noAutofit/>
            </a:bodyPr>
            <a:lstStyle/>
            <a:p>
              <a:pPr marL="180000" indent="0">
                <a:lnSpc>
                  <a:spcPct val="105000"/>
                </a:lnSpc>
              </a:pPr>
              <a:r>
                <a:rPr lang="en-US" sz="800" b="1" dirty="0">
                  <a:solidFill>
                    <a:srgbClr val="FFFFFF"/>
                  </a:solidFill>
                  <a:latin typeface="Arial"/>
                </a:rPr>
                <a:t>SOCIETAL </a:t>
              </a:r>
              <a:r>
                <a:rPr lang="en-US" sz="800" b="1" dirty="0">
                  <a:solidFill>
                    <a:schemeClr val="bg1"/>
                  </a:solidFill>
                  <a:latin typeface="Arial"/>
                </a:rPr>
                <a:t>ENGAGEMENT WITH </a:t>
              </a:r>
              <a:r>
                <a:rPr lang="bg-BG" sz="800" b="1" dirty="0">
                  <a:solidFill>
                    <a:schemeClr val="bg1"/>
                  </a:solidFill>
                  <a:latin typeface="Arial"/>
                </a:rPr>
                <a:t/>
              </a:r>
              <a:br>
                <a:rPr lang="bg-BG" sz="800" b="1" dirty="0">
                  <a:solidFill>
                    <a:schemeClr val="bg1"/>
                  </a:solidFill>
                  <a:latin typeface="Arial"/>
                </a:rPr>
              </a:br>
              <a:r>
                <a:rPr lang="en-US" sz="800" b="1" dirty="0">
                  <a:solidFill>
                    <a:schemeClr val="bg1"/>
                  </a:solidFill>
                  <a:latin typeface="Arial"/>
                </a:rPr>
                <a:t>KEYENABLING TECHNOLOGIES</a:t>
              </a:r>
              <a:endParaRPr lang="en-US" sz="800" b="1" dirty="0">
                <a:solidFill>
                  <a:schemeClr val="bg1"/>
                </a:solidFill>
                <a:latin typeface="Arial"/>
                <a:hlinkClick r:id="rId3"/>
              </a:endParaRPr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832104" cy="68580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35183" y="993771"/>
            <a:ext cx="2356817" cy="1542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CA8A295-9FB4-D4C9-0117-62BB8378AE62}"/>
              </a:ext>
            </a:extLst>
          </p:cNvPr>
          <p:cNvSpPr/>
          <p:nvPr/>
        </p:nvSpPr>
        <p:spPr>
          <a:xfrm>
            <a:off x="9832848" y="2503770"/>
            <a:ext cx="2346960" cy="3627120"/>
          </a:xfrm>
          <a:prstGeom prst="rect">
            <a:avLst/>
          </a:prstGeom>
          <a:solidFill>
            <a:srgbClr val="3071AB"/>
          </a:solidFill>
        </p:spPr>
        <p:txBody>
          <a:bodyPr lIns="0" tIns="0" rIns="0" bIns="0">
            <a:noAutofit/>
          </a:bodyPr>
          <a:lstStyle/>
          <a:p>
            <a:pPr marL="144000">
              <a:spcBef>
                <a:spcPts val="1540"/>
              </a:spcBef>
              <a:spcAft>
                <a:spcPts val="910"/>
              </a:spcAft>
            </a:pP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ВИЗИЯ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1.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Увод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2.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ЗАЩО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Отговорни иновации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3.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КАКВО: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Обществена ангажираност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4 .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Фасилитиране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5.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КОИ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Методи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6.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КОЙ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Набиране на граждани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7.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КОГА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График 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Планиране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8.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КЪДЕ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Локация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/>
            </a:r>
            <a:br>
              <a:rPr lang="bg-BG" sz="1200" b="1" u="sng" dirty="0">
                <a:solidFill>
                  <a:srgbClr val="FFFFFF"/>
                </a:solidFill>
                <a:latin typeface="Calibri"/>
              </a:rPr>
            </a:b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Пространство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60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9.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Изпълнение</a:t>
            </a:r>
          </a:p>
          <a:p>
            <a:pPr marL="144000"/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МИСИЯ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36103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9845042" y="6489192"/>
            <a:ext cx="2346958" cy="262482"/>
          </a:xfrm>
          <a:prstGeom prst="rect">
            <a:avLst/>
          </a:prstGeom>
          <a:solidFill>
            <a:srgbClr val="3071AB"/>
          </a:solidFill>
        </p:spPr>
        <p:txBody>
          <a:bodyPr wrap="none" lIns="0" tIns="0" rIns="0" bIns="0">
            <a:noAutofit/>
          </a:bodyPr>
          <a:lstStyle/>
          <a:p>
            <a:pPr indent="0" algn="r"/>
            <a:r>
              <a:rPr lang="bg-BG" sz="1800" dirty="0">
                <a:solidFill>
                  <a:srgbClr val="FFFFFF"/>
                </a:solidFill>
                <a:latin typeface="Calibri"/>
              </a:rPr>
              <a:t>15    </a:t>
            </a:r>
          </a:p>
          <a:p>
            <a:pPr indent="0" algn="r"/>
            <a:endParaRPr lang="bg-BG" dirty="0">
              <a:solidFill>
                <a:srgbClr val="FFFFFF"/>
              </a:solidFill>
              <a:latin typeface="Calibri"/>
            </a:endParaRPr>
          </a:p>
          <a:p>
            <a:pPr indent="0" algn="r"/>
            <a:endParaRPr lang="en-US" sz="18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835183" y="2535936"/>
            <a:ext cx="2346960" cy="3627120"/>
          </a:xfrm>
          <a:prstGeom prst="rect">
            <a:avLst/>
          </a:prstGeom>
          <a:solidFill>
            <a:srgbClr val="3071AB"/>
          </a:solidFill>
        </p:spPr>
        <p:txBody>
          <a:bodyPr lIns="0" tIns="0" rIns="0" bIns="0">
            <a:noAutofit/>
          </a:bodyPr>
          <a:lstStyle/>
          <a:p>
            <a:pPr marL="144000">
              <a:spcBef>
                <a:spcPts val="1540"/>
              </a:spcBef>
              <a:spcAft>
                <a:spcPts val="910"/>
              </a:spcAft>
            </a:pP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ВИЗИЯ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1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Увод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2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ЗАЩО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Отговорни иновации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3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КАКВО: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Обществена ангажираност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4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Фасилитиране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5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КОИ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Методи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6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КОЙ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Набиране на граждани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7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КОГА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График 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Планиране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8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КЪДЕ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Локация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/>
            </a:r>
            <a:br>
              <a:rPr lang="bg-BG" sz="1200" b="1" u="sng" dirty="0">
                <a:solidFill>
                  <a:srgbClr val="FFFFFF"/>
                </a:solidFill>
                <a:latin typeface="Calibri"/>
              </a:rPr>
            </a:b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Пространство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60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9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Изпълнение</a:t>
            </a:r>
          </a:p>
          <a:p>
            <a:pPr marL="144000"/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МИСИЯ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9835182" y="28465"/>
            <a:ext cx="2346962" cy="965306"/>
            <a:chOff x="13158508" y="20861"/>
            <a:chExt cx="2374394" cy="965306"/>
          </a:xfrm>
        </p:grpSpPr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158508" y="20861"/>
              <a:ext cx="2374392" cy="585216"/>
            </a:xfrm>
            <a:prstGeom prst="rect">
              <a:avLst/>
            </a:prstGeom>
          </p:spPr>
        </p:pic>
        <p:sp>
          <p:nvSpPr>
            <p:cNvPr id="23" name="Rectangle 22"/>
            <p:cNvSpPr/>
            <p:nvPr/>
          </p:nvSpPr>
          <p:spPr>
            <a:xfrm>
              <a:off x="13158510" y="585216"/>
              <a:ext cx="2374392" cy="400951"/>
            </a:xfrm>
            <a:prstGeom prst="rect">
              <a:avLst/>
            </a:prstGeom>
            <a:solidFill>
              <a:srgbClr val="3071AB"/>
            </a:solidFill>
          </p:spPr>
          <p:txBody>
            <a:bodyPr lIns="0" tIns="0" rIns="0" bIns="0">
              <a:noAutofit/>
            </a:bodyPr>
            <a:lstStyle/>
            <a:p>
              <a:pPr marL="180000" indent="0">
                <a:lnSpc>
                  <a:spcPct val="105000"/>
                </a:lnSpc>
              </a:pPr>
              <a:r>
                <a:rPr lang="en-US" sz="800" b="1" dirty="0">
                  <a:solidFill>
                    <a:srgbClr val="FFFFFF"/>
                  </a:solidFill>
                  <a:latin typeface="Arial"/>
                </a:rPr>
                <a:t>SOCIETAL </a:t>
              </a:r>
              <a:r>
                <a:rPr lang="en-US" sz="800" b="1" dirty="0">
                  <a:solidFill>
                    <a:schemeClr val="bg1"/>
                  </a:solidFill>
                  <a:latin typeface="Arial"/>
                </a:rPr>
                <a:t>ENGAGEMENT WITH </a:t>
              </a:r>
              <a:r>
                <a:rPr lang="bg-BG" sz="800" b="1" dirty="0">
                  <a:solidFill>
                    <a:schemeClr val="bg1"/>
                  </a:solidFill>
                  <a:latin typeface="Arial"/>
                </a:rPr>
                <a:t/>
              </a:r>
              <a:br>
                <a:rPr lang="bg-BG" sz="800" b="1" dirty="0">
                  <a:solidFill>
                    <a:schemeClr val="bg1"/>
                  </a:solidFill>
                  <a:latin typeface="Arial"/>
                </a:rPr>
              </a:br>
              <a:r>
                <a:rPr lang="en-US" sz="800" b="1" dirty="0">
                  <a:solidFill>
                    <a:schemeClr val="bg1"/>
                  </a:solidFill>
                  <a:latin typeface="Arial"/>
                </a:rPr>
                <a:t>KEYENABLING TECHNOLOGIES</a:t>
              </a:r>
              <a:endParaRPr lang="en-US" sz="800" b="1" dirty="0">
                <a:solidFill>
                  <a:schemeClr val="bg1"/>
                </a:solidFill>
                <a:latin typeface="Arial"/>
                <a:hlinkClick r:id="rId3"/>
              </a:endParaRPr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832104" cy="68580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35183" y="993771"/>
            <a:ext cx="2356817" cy="154216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0282" y="1574799"/>
            <a:ext cx="8619744" cy="409529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7BD77D0-C39A-B8D6-29CA-3767032BF3FB}"/>
              </a:ext>
            </a:extLst>
          </p:cNvPr>
          <p:cNvSpPr/>
          <p:nvPr/>
        </p:nvSpPr>
        <p:spPr>
          <a:xfrm>
            <a:off x="9832848" y="2503770"/>
            <a:ext cx="2346960" cy="3627120"/>
          </a:xfrm>
          <a:prstGeom prst="rect">
            <a:avLst/>
          </a:prstGeom>
          <a:solidFill>
            <a:srgbClr val="3071AB"/>
          </a:solidFill>
        </p:spPr>
        <p:txBody>
          <a:bodyPr lIns="0" tIns="0" rIns="0" bIns="0">
            <a:noAutofit/>
          </a:bodyPr>
          <a:lstStyle/>
          <a:p>
            <a:pPr marL="144000">
              <a:spcBef>
                <a:spcPts val="1540"/>
              </a:spcBef>
              <a:spcAft>
                <a:spcPts val="910"/>
              </a:spcAft>
            </a:pP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ВИЗИЯ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1.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Увод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2.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ЗАЩО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Отговорни иновации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3.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КАКВО: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Обществена ангажираност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4 .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Фасилитиране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5.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КОИ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Методи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6.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КОЙ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Набиране на граждани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7.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КОГА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График 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Планиране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8.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КЪДЕ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Локация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/>
            </a:r>
            <a:br>
              <a:rPr lang="bg-BG" sz="1200" b="1" u="sng" dirty="0">
                <a:solidFill>
                  <a:srgbClr val="FFFFFF"/>
                </a:solidFill>
                <a:latin typeface="Calibri"/>
              </a:rPr>
            </a:b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Пространство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60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9.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Изпълнение</a:t>
            </a:r>
          </a:p>
          <a:p>
            <a:pPr marL="144000"/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МИСИЯ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495028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928116"/>
            <a:ext cx="816864" cy="4980986"/>
            <a:chOff x="0" y="430599"/>
            <a:chExt cx="816864" cy="4980986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430599"/>
              <a:ext cx="816864" cy="1155192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0" y="1585791"/>
              <a:ext cx="816864" cy="3825794"/>
            </a:xfrm>
            <a:prstGeom prst="rect">
              <a:avLst/>
            </a:prstGeom>
            <a:solidFill>
              <a:srgbClr val="3071AB"/>
            </a:solidFill>
          </p:spPr>
          <p:txBody>
            <a:bodyPr lIns="0" tIns="0" rIns="0" bIns="0">
              <a:noAutofit/>
            </a:bodyPr>
            <a:lstStyle/>
            <a:p>
              <a:pPr marL="144000" indent="0"/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В 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pdf </a:t>
              </a: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версията 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/>
              </a:r>
              <a:br>
                <a:rPr lang="en-US" sz="1000" dirty="0">
                  <a:solidFill>
                    <a:srgbClr val="FFFFFF"/>
                  </a:solidFill>
                  <a:latin typeface="Calibri"/>
                </a:rPr>
              </a:b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на Ръковод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-</a:t>
              </a: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ството има по-подробна информа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-</a:t>
              </a: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ция и дейности, които можете да попълвате. Може да я запамети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-</a:t>
              </a:r>
              <a:br>
                <a:rPr lang="en-US" sz="1000" dirty="0">
                  <a:solidFill>
                    <a:srgbClr val="FFFFFF"/>
                  </a:solidFill>
                  <a:latin typeface="Calibri"/>
                </a:rPr>
              </a:b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те или да 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/>
              </a:r>
              <a:br>
                <a:rPr lang="en-US" sz="1000" dirty="0">
                  <a:solidFill>
                    <a:srgbClr val="FFFFFF"/>
                  </a:solidFill>
                  <a:latin typeface="Calibri"/>
                </a:rPr>
              </a:b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я разпеча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-</a:t>
              </a: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тате и да създадете план за действие 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/>
              </a:r>
              <a:br>
                <a:rPr lang="en-US" sz="1000" dirty="0">
                  <a:solidFill>
                    <a:srgbClr val="FFFFFF"/>
                  </a:solidFill>
                  <a:latin typeface="Calibri"/>
                </a:rPr>
              </a:b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на вашата компания. </a:t>
              </a:r>
              <a:endParaRPr lang="en-US" sz="1000" dirty="0">
                <a:solidFill>
                  <a:srgbClr val="FFFFFF"/>
                </a:solidFill>
                <a:latin typeface="Calibri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1378897" y="1463974"/>
            <a:ext cx="8155802" cy="3732374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>
            <a:noAutofit/>
          </a:bodyPr>
          <a:lstStyle/>
          <a:p>
            <a:endParaRPr lang="bg-BG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bg-BG" b="1" dirty="0">
                <a:solidFill>
                  <a:schemeClr val="accent1">
                    <a:lumMod val="75000"/>
                  </a:schemeClr>
                </a:solidFill>
              </a:rPr>
              <a:t>Това зависи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от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bg-BG" b="1" dirty="0" smtClean="0">
                <a:solidFill>
                  <a:schemeClr val="accent1">
                    <a:lumMod val="75000"/>
                  </a:schemeClr>
                </a:solidFill>
              </a:rPr>
              <a:t>Вашето виждане – ибхте желали само да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информира</a:t>
            </a:r>
            <a:r>
              <a:rPr lang="bg-BG" b="1" dirty="0" smtClean="0">
                <a:solidFill>
                  <a:schemeClr val="accent1">
                    <a:lumMod val="75000"/>
                  </a:schemeClr>
                </a:solidFill>
              </a:rPr>
              <a:t>те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гражданите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bg-BG" b="1" dirty="0">
                <a:solidFill>
                  <a:schemeClr val="accent1">
                    <a:lumMod val="75000"/>
                  </a:schemeClr>
                </a:solidFill>
              </a:rPr>
              <a:t>или </a:t>
            </a:r>
            <a:r>
              <a:rPr lang="bg-BG" b="1" dirty="0" smtClean="0">
                <a:solidFill>
                  <a:schemeClr val="accent1">
                    <a:lumMod val="75000"/>
                  </a:schemeClr>
                </a:solidFill>
              </a:rPr>
              <a:t>да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предостав</a:t>
            </a:r>
            <a:r>
              <a:rPr lang="bg-BG" b="1" dirty="0" smtClean="0">
                <a:solidFill>
                  <a:schemeClr val="accent1">
                    <a:lumMod val="75000"/>
                  </a:schemeClr>
                </a:solidFill>
              </a:rPr>
              <a:t>ите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пълен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bg-BG" b="1" dirty="0">
                <a:solidFill>
                  <a:schemeClr val="accent1">
                    <a:lumMod val="75000"/>
                  </a:schemeClr>
                </a:solidFill>
              </a:rPr>
              <a:t>достъп до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иновационния процес. </a:t>
            </a:r>
            <a:endParaRPr lang="bg-BG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bg-BG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bg-BG" b="1" dirty="0"/>
              <a:t>Според р</a:t>
            </a:r>
            <a:r>
              <a:rPr lang="en-US" b="1" dirty="0"/>
              <a:t>ъководство</a:t>
            </a:r>
            <a:r>
              <a:rPr lang="bg-BG" b="1" dirty="0"/>
              <a:t>то: </a:t>
            </a:r>
          </a:p>
          <a:p>
            <a:endParaRPr lang="bg-BG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bg-BG" dirty="0"/>
              <a:t>Ако имате предходен опит, </a:t>
            </a:r>
            <a:r>
              <a:rPr lang="en-US" dirty="0"/>
              <a:t>ангажира</a:t>
            </a:r>
            <a:r>
              <a:rPr lang="bg-BG" dirty="0"/>
              <a:t>й</a:t>
            </a:r>
            <a:r>
              <a:rPr lang="en-US" dirty="0"/>
              <a:t>те гражданите</a:t>
            </a:r>
            <a:r>
              <a:rPr lang="bg-BG" dirty="0"/>
              <a:t> в обсъждания </a:t>
            </a:r>
            <a:r>
              <a:rPr lang="en-US" dirty="0"/>
              <a:t>и вземете предвид техните виждания, а след това, ако е възможно, преминете към по-</a:t>
            </a:r>
            <a:r>
              <a:rPr lang="bg-BG" dirty="0"/>
              <a:t>активни действия </a:t>
            </a:r>
            <a:r>
              <a:rPr lang="en-US" dirty="0"/>
              <a:t>и евентуално опита</a:t>
            </a:r>
            <a:r>
              <a:rPr lang="bg-BG" dirty="0"/>
              <a:t>й</a:t>
            </a:r>
            <a:r>
              <a:rPr lang="en-US" dirty="0"/>
              <a:t>те съвместн</a:t>
            </a:r>
            <a:r>
              <a:rPr lang="bg-BG" dirty="0"/>
              <a:t>а дейност (</a:t>
            </a:r>
            <a:r>
              <a:rPr lang="en-US" dirty="0"/>
              <a:t>co</a:t>
            </a:r>
            <a:r>
              <a:rPr lang="bg-BG" dirty="0"/>
              <a:t>-</a:t>
            </a:r>
            <a:r>
              <a:rPr lang="en-US" dirty="0"/>
              <a:t>creation) </a:t>
            </a:r>
            <a:endParaRPr lang="bg-BG" dirty="0"/>
          </a:p>
          <a:p>
            <a:endParaRPr lang="bg-BG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bg-BG" dirty="0"/>
              <a:t>Добре е да се ангажирате не само </a:t>
            </a:r>
            <a:r>
              <a:rPr lang="en-US" dirty="0"/>
              <a:t>с крайни потребители</a:t>
            </a:r>
            <a:r>
              <a:rPr lang="bg-BG" dirty="0"/>
              <a:t>,</a:t>
            </a:r>
            <a:r>
              <a:rPr lang="en-US" dirty="0"/>
              <a:t> </a:t>
            </a:r>
            <a:r>
              <a:rPr lang="bg-BG" dirty="0"/>
              <a:t>а и с различни представители на обществото,</a:t>
            </a:r>
            <a:r>
              <a:rPr lang="en-US" dirty="0"/>
              <a:t> за </a:t>
            </a:r>
            <a:r>
              <a:rPr lang="en-US" dirty="0" err="1"/>
              <a:t>да</a:t>
            </a:r>
            <a:r>
              <a:rPr lang="en-US" dirty="0"/>
              <a:t> </a:t>
            </a:r>
            <a:r>
              <a:rPr lang="bg-BG" dirty="0" smtClean="0"/>
              <a:t>получите </a:t>
            </a:r>
            <a:r>
              <a:rPr lang="en-US" dirty="0" err="1" smtClean="0"/>
              <a:t>различни</a:t>
            </a:r>
            <a:r>
              <a:rPr lang="en-US" dirty="0" smtClean="0"/>
              <a:t> </a:t>
            </a:r>
            <a:r>
              <a:rPr lang="bg-BG" dirty="0"/>
              <a:t>мнения.</a:t>
            </a:r>
          </a:p>
          <a:p>
            <a:pPr marL="285750" indent="-285750">
              <a:spcAft>
                <a:spcPts val="600"/>
              </a:spcAft>
              <a:buFontTx/>
              <a:buChar char="-"/>
            </a:pPr>
            <a:endParaRPr lang="bg-BG" dirty="0"/>
          </a:p>
          <a:p>
            <a:pPr marL="285750" indent="-285750">
              <a:spcAft>
                <a:spcPts val="600"/>
              </a:spcAft>
              <a:buFontTx/>
              <a:buChar char="-"/>
            </a:pPr>
            <a:endParaRPr lang="bg-BG" dirty="0"/>
          </a:p>
          <a:p>
            <a:pPr>
              <a:spcAft>
                <a:spcPts val="600"/>
              </a:spcAft>
            </a:pPr>
            <a:endParaRPr lang="en-US" dirty="0"/>
          </a:p>
          <a:p>
            <a:pPr marL="285750" indent="-285750">
              <a:spcAft>
                <a:spcPts val="600"/>
              </a:spcAft>
              <a:buFontTx/>
              <a:buChar char="-"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740560" y="8074512"/>
            <a:ext cx="7811955" cy="43153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832848" y="6434051"/>
            <a:ext cx="2359152" cy="251884"/>
          </a:xfrm>
          <a:prstGeom prst="rect">
            <a:avLst/>
          </a:prstGeom>
          <a:solidFill>
            <a:srgbClr val="3071AB"/>
          </a:solidFill>
        </p:spPr>
        <p:txBody>
          <a:bodyPr wrap="none" lIns="0" tIns="0" rIns="0" bIns="0">
            <a:noAutofit/>
          </a:bodyPr>
          <a:lstStyle/>
          <a:p>
            <a:pPr marL="1780100" indent="0"/>
            <a:r>
              <a:rPr lang="bg-BG" sz="1800" dirty="0">
                <a:solidFill>
                  <a:srgbClr val="FFFFFF"/>
                </a:solidFill>
                <a:latin typeface="Calibri"/>
              </a:rPr>
              <a:t>    16</a:t>
            </a:r>
            <a:endParaRPr lang="en-US" sz="18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845040" y="2535936"/>
            <a:ext cx="2346960" cy="3627120"/>
          </a:xfrm>
          <a:prstGeom prst="rect">
            <a:avLst/>
          </a:prstGeom>
          <a:solidFill>
            <a:srgbClr val="3071AB"/>
          </a:solidFill>
        </p:spPr>
        <p:txBody>
          <a:bodyPr lIns="0" tIns="0" rIns="0" bIns="0">
            <a:noAutofit/>
          </a:bodyPr>
          <a:lstStyle/>
          <a:p>
            <a:pPr marL="144000">
              <a:spcBef>
                <a:spcPts val="1540"/>
              </a:spcBef>
              <a:spcAft>
                <a:spcPts val="910"/>
              </a:spcAft>
            </a:pP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ВИЗИЯ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1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Увод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2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ЗАЩО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Отговорни иновации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3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КАКВО: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Обществена ангажираност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4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Фасилитиране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5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КОИ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Методи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6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КОЙ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Набиране на граждани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7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КОГА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График 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Планиране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8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КЪДЕ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Локация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/>
            </a:r>
            <a:br>
              <a:rPr lang="bg-BG" sz="1200" b="1" u="sng" dirty="0">
                <a:solidFill>
                  <a:srgbClr val="FFFFFF"/>
                </a:solidFill>
                <a:latin typeface="Calibri"/>
              </a:rPr>
            </a:b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Пространство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60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9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Изпълнение</a:t>
            </a:r>
          </a:p>
          <a:p>
            <a:pPr marL="144000"/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МИСИЯ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5040" y="0"/>
            <a:ext cx="2346960" cy="253593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047" y="4906994"/>
            <a:ext cx="1709239" cy="1563328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46A5448B-C9F6-D786-4053-99E5C52DACE3}"/>
              </a:ext>
            </a:extLst>
          </p:cNvPr>
          <p:cNvGrpSpPr/>
          <p:nvPr/>
        </p:nvGrpSpPr>
        <p:grpSpPr>
          <a:xfrm>
            <a:off x="-1" y="928116"/>
            <a:ext cx="1127206" cy="4980986"/>
            <a:chOff x="0" y="430599"/>
            <a:chExt cx="816864" cy="4980986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FBD6E67D-B8FD-9DC3-5522-CFD5E3C75D8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430599"/>
              <a:ext cx="816864" cy="1155192"/>
            </a:xfrm>
            <a:prstGeom prst="rect">
              <a:avLst/>
            </a:prstGeom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B802C65-E1F6-8F8D-508C-6FD31594C190}"/>
                </a:ext>
              </a:extLst>
            </p:cNvPr>
            <p:cNvSpPr/>
            <p:nvPr/>
          </p:nvSpPr>
          <p:spPr>
            <a:xfrm>
              <a:off x="0" y="1585791"/>
              <a:ext cx="816864" cy="3825794"/>
            </a:xfrm>
            <a:prstGeom prst="rect">
              <a:avLst/>
            </a:prstGeom>
            <a:solidFill>
              <a:srgbClr val="3071AB"/>
            </a:solidFill>
          </p:spPr>
          <p:txBody>
            <a:bodyPr lIns="0" tIns="0" rIns="0" bIns="0">
              <a:noAutofit/>
            </a:bodyPr>
            <a:lstStyle/>
            <a:p>
              <a:pPr marL="144000" indent="0"/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В 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pdf </a:t>
              </a: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версията на Ръководството има по-подробна информация и дейности, които можете да попълвате. </a:t>
              </a:r>
            </a:p>
            <a:p>
              <a:pPr marL="144000" indent="0"/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Може да я запаметите или да я разпечатате и да създадете план за действие  на вашата компания. </a:t>
              </a:r>
              <a:endParaRPr lang="en-US" sz="1000" dirty="0">
                <a:solidFill>
                  <a:srgbClr val="FFFFFF"/>
                </a:solidFill>
                <a:latin typeface="Calibri"/>
              </a:endParaRP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A5439186-CEE7-CF2D-BA96-A193312450C2}"/>
              </a:ext>
            </a:extLst>
          </p:cNvPr>
          <p:cNvSpPr txBox="1"/>
          <p:nvPr/>
        </p:nvSpPr>
        <p:spPr>
          <a:xfrm>
            <a:off x="1127205" y="389266"/>
            <a:ext cx="856154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3071AB"/>
                </a:solidFill>
                <a:latin typeface="Calibri"/>
              </a:rPr>
              <a:t>До</a:t>
            </a:r>
            <a:r>
              <a:rPr lang="bg-BG" sz="3600" b="1" dirty="0">
                <a:solidFill>
                  <a:srgbClr val="3071AB"/>
                </a:solidFill>
                <a:latin typeface="Calibri"/>
              </a:rPr>
              <a:t> каква степен </a:t>
            </a:r>
            <a:r>
              <a:rPr lang="en-US" sz="3600" b="1" dirty="0">
                <a:solidFill>
                  <a:srgbClr val="3071AB"/>
                </a:solidFill>
                <a:latin typeface="Calibri"/>
              </a:rPr>
              <a:t>трябва да </a:t>
            </a:r>
            <a:r>
              <a:rPr lang="bg-BG" sz="3600" b="1" dirty="0">
                <a:solidFill>
                  <a:srgbClr val="3071AB"/>
                </a:solidFill>
                <a:latin typeface="Calibri"/>
              </a:rPr>
              <a:t>се </a:t>
            </a:r>
            <a:r>
              <a:rPr lang="en-US" sz="3600" b="1" dirty="0">
                <a:solidFill>
                  <a:srgbClr val="3071AB"/>
                </a:solidFill>
                <a:latin typeface="Calibri"/>
              </a:rPr>
              <a:t>ангажират гражданите? </a:t>
            </a:r>
            <a:endParaRPr lang="bg-BG" sz="3600" b="1" dirty="0">
              <a:solidFill>
                <a:srgbClr val="3071AB"/>
              </a:solidFill>
              <a:latin typeface="Calibri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5518AAC-BB45-2F95-26CD-090B13C9E621}"/>
              </a:ext>
            </a:extLst>
          </p:cNvPr>
          <p:cNvSpPr/>
          <p:nvPr/>
        </p:nvSpPr>
        <p:spPr>
          <a:xfrm>
            <a:off x="9832848" y="2503770"/>
            <a:ext cx="2346960" cy="3627120"/>
          </a:xfrm>
          <a:prstGeom prst="rect">
            <a:avLst/>
          </a:prstGeom>
          <a:solidFill>
            <a:srgbClr val="3071AB"/>
          </a:solidFill>
        </p:spPr>
        <p:txBody>
          <a:bodyPr lIns="0" tIns="0" rIns="0" bIns="0">
            <a:noAutofit/>
          </a:bodyPr>
          <a:lstStyle/>
          <a:p>
            <a:pPr marL="144000">
              <a:spcBef>
                <a:spcPts val="1540"/>
              </a:spcBef>
              <a:spcAft>
                <a:spcPts val="910"/>
              </a:spcAft>
            </a:pP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ВИЗИЯ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1.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Увод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2.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ЗАЩО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Отговорни иновации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3.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КАКВО: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Обществена ангажираност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4 .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Фасилитиране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5.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КОИ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Методи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6.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КОЙ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Набиране на граждани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7.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КОГА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График 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Планиране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8.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КЪДЕ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Локация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/>
            </a:r>
            <a:br>
              <a:rPr lang="bg-BG" sz="1200" b="1" u="sng" dirty="0">
                <a:solidFill>
                  <a:srgbClr val="FFFFFF"/>
                </a:solidFill>
                <a:latin typeface="Calibri"/>
              </a:rPr>
            </a:b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Пространство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60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9.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Изпълнение</a:t>
            </a:r>
          </a:p>
          <a:p>
            <a:pPr marL="144000"/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МИСИЯ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56861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9845042" y="6489192"/>
            <a:ext cx="2337100" cy="257048"/>
          </a:xfrm>
          <a:prstGeom prst="rect">
            <a:avLst/>
          </a:prstGeom>
          <a:solidFill>
            <a:srgbClr val="3071AB"/>
          </a:solidFill>
        </p:spPr>
        <p:txBody>
          <a:bodyPr wrap="none" lIns="0" tIns="0" rIns="0" bIns="0">
            <a:noAutofit/>
          </a:bodyPr>
          <a:lstStyle/>
          <a:p>
            <a:pPr indent="0" algn="r"/>
            <a:r>
              <a:rPr lang="bg-BG" sz="1800" dirty="0">
                <a:solidFill>
                  <a:srgbClr val="FFFFFF"/>
                </a:solidFill>
                <a:latin typeface="Calibri"/>
              </a:rPr>
              <a:t>17   </a:t>
            </a:r>
            <a:endParaRPr lang="en-US" sz="18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835183" y="2535936"/>
            <a:ext cx="2346960" cy="3627120"/>
          </a:xfrm>
          <a:prstGeom prst="rect">
            <a:avLst/>
          </a:prstGeom>
          <a:solidFill>
            <a:srgbClr val="3071AB"/>
          </a:solidFill>
        </p:spPr>
        <p:txBody>
          <a:bodyPr lIns="0" tIns="0" rIns="0" bIns="0">
            <a:noAutofit/>
          </a:bodyPr>
          <a:lstStyle/>
          <a:p>
            <a:pPr marL="144000">
              <a:spcBef>
                <a:spcPts val="1540"/>
              </a:spcBef>
              <a:spcAft>
                <a:spcPts val="910"/>
              </a:spcAft>
            </a:pP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ВИЗИЯ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1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Увод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2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ЗАЩО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Отговорни иновации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3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КАКВО: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Обществена ангажираност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4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Фасилитиране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5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КОИ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Методи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6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КОЙ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Набиране на граждани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7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КОГА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График 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Планиране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8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КЪДЕ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Локация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/>
            </a:r>
            <a:br>
              <a:rPr lang="bg-BG" sz="1200" b="1" u="sng" dirty="0">
                <a:solidFill>
                  <a:srgbClr val="FFFFFF"/>
                </a:solidFill>
                <a:latin typeface="Calibri"/>
              </a:rPr>
            </a:b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Пространство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60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9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Изпълнение</a:t>
            </a:r>
          </a:p>
          <a:p>
            <a:pPr marL="144000"/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МИСИЯ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9835182" y="28465"/>
            <a:ext cx="2346962" cy="965306"/>
            <a:chOff x="13158508" y="20861"/>
            <a:chExt cx="2374394" cy="965306"/>
          </a:xfrm>
        </p:grpSpPr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158508" y="20861"/>
              <a:ext cx="2374392" cy="585216"/>
            </a:xfrm>
            <a:prstGeom prst="rect">
              <a:avLst/>
            </a:prstGeom>
          </p:spPr>
        </p:pic>
        <p:sp>
          <p:nvSpPr>
            <p:cNvPr id="23" name="Rectangle 22"/>
            <p:cNvSpPr/>
            <p:nvPr/>
          </p:nvSpPr>
          <p:spPr>
            <a:xfrm>
              <a:off x="13158510" y="585216"/>
              <a:ext cx="2374392" cy="400951"/>
            </a:xfrm>
            <a:prstGeom prst="rect">
              <a:avLst/>
            </a:prstGeom>
            <a:solidFill>
              <a:srgbClr val="3071AB"/>
            </a:solidFill>
          </p:spPr>
          <p:txBody>
            <a:bodyPr lIns="0" tIns="0" rIns="0" bIns="0">
              <a:noAutofit/>
            </a:bodyPr>
            <a:lstStyle/>
            <a:p>
              <a:pPr marL="180000" indent="0">
                <a:lnSpc>
                  <a:spcPct val="105000"/>
                </a:lnSpc>
              </a:pPr>
              <a:r>
                <a:rPr lang="en-US" sz="800" b="1" dirty="0">
                  <a:solidFill>
                    <a:srgbClr val="FFFFFF"/>
                  </a:solidFill>
                  <a:latin typeface="Arial"/>
                </a:rPr>
                <a:t>SOCIETAL </a:t>
              </a:r>
              <a:r>
                <a:rPr lang="en-US" sz="800" b="1" dirty="0">
                  <a:solidFill>
                    <a:schemeClr val="bg1"/>
                  </a:solidFill>
                  <a:latin typeface="Arial"/>
                </a:rPr>
                <a:t>ENGAGEMENT WITH </a:t>
              </a:r>
              <a:r>
                <a:rPr lang="bg-BG" sz="800" b="1" dirty="0">
                  <a:solidFill>
                    <a:schemeClr val="bg1"/>
                  </a:solidFill>
                  <a:latin typeface="Arial"/>
                </a:rPr>
                <a:t/>
              </a:r>
              <a:br>
                <a:rPr lang="bg-BG" sz="800" b="1" dirty="0">
                  <a:solidFill>
                    <a:schemeClr val="bg1"/>
                  </a:solidFill>
                  <a:latin typeface="Arial"/>
                </a:rPr>
              </a:br>
              <a:r>
                <a:rPr lang="en-US" sz="800" b="1" dirty="0">
                  <a:solidFill>
                    <a:schemeClr val="bg1"/>
                  </a:solidFill>
                  <a:latin typeface="Arial"/>
                </a:rPr>
                <a:t>KEYENABLING TECHNOLOGIES</a:t>
              </a:r>
              <a:endParaRPr lang="en-US" sz="800" b="1" dirty="0">
                <a:solidFill>
                  <a:schemeClr val="bg1"/>
                </a:solidFill>
                <a:latin typeface="Arial"/>
                <a:hlinkClick r:id="rId3"/>
              </a:endParaRPr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832104" cy="68580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35183" y="993771"/>
            <a:ext cx="2356817" cy="154216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78538" y="939817"/>
            <a:ext cx="8866504" cy="3943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bg-B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Работете с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обществените субекти и гражданите, които </a:t>
            </a:r>
            <a:r>
              <a:rPr lang="bg-B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могат да бъдат реални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участници.</a:t>
            </a:r>
            <a:r>
              <a:rPr lang="bg-B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(Обърнете внимание на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контакти</a:t>
            </a:r>
            <a:r>
              <a:rPr lang="bg-B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те, които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вече имате в мрежата, които могат да бъдат използвани, </a:t>
            </a:r>
            <a:r>
              <a:rPr lang="bg-B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към тях могат да бъдат добавени нови).</a:t>
            </a:r>
          </a:p>
          <a:p>
            <a:pPr marL="285750" lvl="0" indent="-285750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bg-B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Определете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целевите </a:t>
            </a:r>
            <a:r>
              <a:rPr lang="bg-B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групи.</a:t>
            </a:r>
          </a:p>
          <a:p>
            <a:pPr marL="285750" lvl="0" indent="-285750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bg-B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Помислете как да установите контакт с тях -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лични покани</a:t>
            </a:r>
            <a:r>
              <a:rPr lang="bg-B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социални медии</a:t>
            </a:r>
            <a:r>
              <a:rPr lang="bg-B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асоциации на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представители на общността</a:t>
            </a:r>
            <a:r>
              <a:rPr lang="bg-B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285750" lvl="0" indent="-285750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bg-B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Работете с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ясно послание към потенциалните участници</a:t>
            </a:r>
            <a:r>
              <a:rPr lang="bg-B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bg-B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(Н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 са необходими специализирани технологични познания - достатъчно е  да</a:t>
            </a:r>
            <a:r>
              <a:rPr lang="bg-B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се дискутират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опит, </a:t>
            </a:r>
            <a:r>
              <a:rPr lang="bg-B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очаквания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 притеснения.</a:t>
            </a:r>
            <a:r>
              <a:rPr lang="bg-B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bg-BG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мисълът на общественото участие е да се подобри животът на хората, като се </a:t>
            </a:r>
            <a:r>
              <a:rPr lang="bg-BG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респектират </a:t>
            </a:r>
            <a:r>
              <a:rPr lang="en-US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техните </a:t>
            </a:r>
            <a:r>
              <a:rPr lang="bg-BG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очаквания и потребности, които вашите продукти/услуги  предлагат</a:t>
            </a:r>
            <a:r>
              <a:rPr lang="en-US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52870" y="4880569"/>
            <a:ext cx="8635879" cy="1282487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/>
            <a:r>
              <a:rPr lang="ru-RU" sz="2800" b="1" dirty="0">
                <a:solidFill>
                  <a:srgbClr val="3071AB"/>
                </a:solidFill>
                <a:latin typeface="Calibri"/>
              </a:rPr>
              <a:t>За да имате отзвук е важно още да: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>
                <a:latin typeface="Calibri" panose="020F0502020204030204" pitchFamily="34" charset="0"/>
                <a:cs typeface="Times New Roman" panose="02020603050405020304" pitchFamily="18" charset="0"/>
              </a:rPr>
              <a:t>Представите събитието  по интересен начин, който да събуди любопитството на гражданите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>
                <a:latin typeface="Calibri" panose="020F0502020204030204" pitchFamily="34" charset="0"/>
                <a:cs typeface="Times New Roman" panose="02020603050405020304" pitchFamily="18" charset="0"/>
              </a:rPr>
              <a:t>Използвате разбираем език, а не технически или изследователски жаргон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>
                <a:latin typeface="Calibri" panose="020F0502020204030204" pitchFamily="34" charset="0"/>
                <a:cs typeface="Times New Roman" panose="02020603050405020304" pitchFamily="18" charset="0"/>
              </a:rPr>
              <a:t>Обясните какви осезаеми резултати могат да се очакват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>
                <a:latin typeface="Calibri" panose="020F0502020204030204" pitchFamily="34" charset="0"/>
                <a:cs typeface="Times New Roman" panose="02020603050405020304" pitchFamily="18" charset="0"/>
              </a:rPr>
              <a:t>Планирайте събитието в извънработно време или през почивните дни.</a:t>
            </a:r>
            <a:endParaRPr lang="en-US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BD8A0C7-BB09-8E5F-F99A-6D2C340FDEEC}"/>
              </a:ext>
            </a:extLst>
          </p:cNvPr>
          <p:cNvSpPr txBox="1"/>
          <p:nvPr/>
        </p:nvSpPr>
        <p:spPr>
          <a:xfrm>
            <a:off x="1052870" y="269654"/>
            <a:ext cx="856154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bg-BG" sz="3600" b="1" dirty="0">
                <a:solidFill>
                  <a:srgbClr val="3071AB"/>
                </a:solidFill>
                <a:latin typeface="Calibri"/>
              </a:rPr>
              <a:t>Практически съвети: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5AEF628-55C5-742B-C687-7EC8F56B4729}"/>
              </a:ext>
            </a:extLst>
          </p:cNvPr>
          <p:cNvSpPr/>
          <p:nvPr/>
        </p:nvSpPr>
        <p:spPr>
          <a:xfrm>
            <a:off x="9832848" y="2503770"/>
            <a:ext cx="2346960" cy="3627120"/>
          </a:xfrm>
          <a:prstGeom prst="rect">
            <a:avLst/>
          </a:prstGeom>
          <a:solidFill>
            <a:srgbClr val="3071AB"/>
          </a:solidFill>
        </p:spPr>
        <p:txBody>
          <a:bodyPr lIns="0" tIns="0" rIns="0" bIns="0">
            <a:noAutofit/>
          </a:bodyPr>
          <a:lstStyle/>
          <a:p>
            <a:pPr marL="144000">
              <a:spcBef>
                <a:spcPts val="1540"/>
              </a:spcBef>
              <a:spcAft>
                <a:spcPts val="910"/>
              </a:spcAft>
            </a:pP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ВИЗИЯ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1.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Увод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2.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ЗАЩО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Отговорни иновации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3.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КАКВО: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Обществена ангажираност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4 .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Фасилитиране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5.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КОИ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Методи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6.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КОЙ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Набиране на граждани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7.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КОГА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График 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Планиране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8.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КЪДЕ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Локация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/>
            </a:r>
            <a:br>
              <a:rPr lang="bg-BG" sz="1200" b="1" u="sng" dirty="0">
                <a:solidFill>
                  <a:srgbClr val="FFFFFF"/>
                </a:solidFill>
                <a:latin typeface="Calibri"/>
              </a:rPr>
            </a:b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Пространство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60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9.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Изпълнение</a:t>
            </a:r>
          </a:p>
          <a:p>
            <a:pPr marL="144000"/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МИСИЯ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22131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32104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102340" y="1637508"/>
            <a:ext cx="8462603" cy="376134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bg-BG" dirty="0"/>
              <a:t>П</a:t>
            </a:r>
            <a:r>
              <a:rPr lang="en-US" dirty="0"/>
              <a:t>о всяко време на </a:t>
            </a:r>
            <a:r>
              <a:rPr lang="bg-BG" dirty="0"/>
              <a:t>технологичния </a:t>
            </a:r>
            <a:r>
              <a:rPr lang="en-US" dirty="0"/>
              <a:t>процес</a:t>
            </a:r>
            <a:r>
              <a:rPr lang="bg-BG" dirty="0"/>
              <a:t>, у</a:t>
            </a:r>
            <a:r>
              <a:rPr lang="en-US" dirty="0"/>
              <a:t>частието на </a:t>
            </a:r>
            <a:r>
              <a:rPr lang="bg-BG" dirty="0"/>
              <a:t>гражданите </a:t>
            </a:r>
            <a:r>
              <a:rPr lang="en-US" dirty="0"/>
              <a:t>е </a:t>
            </a:r>
            <a:r>
              <a:rPr lang="bg-BG" dirty="0"/>
              <a:t>полезно</a:t>
            </a:r>
            <a:r>
              <a:rPr lang="en-US" dirty="0"/>
              <a:t>. </a:t>
            </a:r>
            <a:endParaRPr lang="bg-BG" dirty="0"/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dirty="0"/>
              <a:t>Ако </a:t>
            </a:r>
            <a:r>
              <a:rPr lang="bg-BG" dirty="0"/>
              <a:t>то е </a:t>
            </a:r>
            <a:r>
              <a:rPr lang="en-US" dirty="0"/>
              <a:t>в </a:t>
            </a:r>
            <a:r>
              <a:rPr lang="en-US" b="1" dirty="0"/>
              <a:t>началото на процеса</a:t>
            </a:r>
            <a:r>
              <a:rPr lang="en-US" dirty="0"/>
              <a:t>, когато потенциалните приложения са по-малко очевидни, ангажирането на гражданите може да </a:t>
            </a:r>
            <a:r>
              <a:rPr lang="bg-BG" dirty="0"/>
              <a:t>се насочи към </a:t>
            </a:r>
            <a:r>
              <a:rPr lang="en-US" dirty="0"/>
              <a:t>етичните последици и </a:t>
            </a:r>
            <a:r>
              <a:rPr lang="bg-BG" dirty="0"/>
              <a:t>евентуалните </a:t>
            </a:r>
            <a:r>
              <a:rPr lang="en-US" dirty="0"/>
              <a:t>отрицателни въздействия.</a:t>
            </a:r>
            <a:endParaRPr lang="bg-BG" dirty="0"/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dirty="0"/>
              <a:t>Ако </a:t>
            </a:r>
            <a:r>
              <a:rPr lang="bg-BG" dirty="0"/>
              <a:t>е организирано в </a:t>
            </a:r>
            <a:r>
              <a:rPr lang="en-US" b="1" dirty="0"/>
              <a:t>по-напреднал етап</a:t>
            </a:r>
            <a:r>
              <a:rPr lang="bg-BG" b="1" dirty="0"/>
              <a:t> и продукта е близо до комерсиализация, </a:t>
            </a:r>
            <a:r>
              <a:rPr lang="en-US" dirty="0"/>
              <a:t>може </a:t>
            </a:r>
            <a:r>
              <a:rPr lang="bg-BG" dirty="0"/>
              <a:t>да има </a:t>
            </a:r>
            <a:r>
              <a:rPr lang="en-US" dirty="0"/>
              <a:t>конкретна дискусия относно етичните и обществените последици от продукта, след като той бъде на пазара. </a:t>
            </a:r>
            <a:endParaRPr lang="bg-BG" dirty="0"/>
          </a:p>
          <a:p>
            <a:pPr lvl="1"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r>
              <a:rPr lang="bg-BG" b="1" dirty="0">
                <a:solidFill>
                  <a:srgbClr val="376092"/>
                </a:solidFill>
              </a:rPr>
              <a:t>П</a:t>
            </a:r>
            <a:r>
              <a:rPr lang="en-US" b="1" dirty="0">
                <a:solidFill>
                  <a:srgbClr val="376092"/>
                </a:solidFill>
              </a:rPr>
              <a:t>репоръ</a:t>
            </a:r>
            <a:r>
              <a:rPr lang="bg-BG" b="1" dirty="0">
                <a:solidFill>
                  <a:srgbClr val="376092"/>
                </a:solidFill>
              </a:rPr>
              <a:t>ка: </a:t>
            </a:r>
            <a:r>
              <a:rPr lang="en-US" dirty="0">
                <a:solidFill>
                  <a:srgbClr val="376092"/>
                </a:solidFill>
              </a:rPr>
              <a:t>общественото участие </a:t>
            </a:r>
            <a:r>
              <a:rPr lang="bg-BG" dirty="0">
                <a:solidFill>
                  <a:srgbClr val="376092"/>
                </a:solidFill>
              </a:rPr>
              <a:t>да се планира и проведе </a:t>
            </a:r>
            <a:r>
              <a:rPr lang="en-US" b="1" dirty="0">
                <a:solidFill>
                  <a:srgbClr val="376092"/>
                </a:solidFill>
              </a:rPr>
              <a:t>възможно най-рано в процеса на иновациите,</a:t>
            </a:r>
            <a:r>
              <a:rPr lang="en-US" dirty="0">
                <a:solidFill>
                  <a:srgbClr val="376092"/>
                </a:solidFill>
              </a:rPr>
              <a:t> когато може да се обсъди по-широката перспектива и впоследствие да се вземат подходящи решения и мерки</a:t>
            </a:r>
            <a:r>
              <a:rPr lang="bg-BG" dirty="0">
                <a:solidFill>
                  <a:srgbClr val="376092"/>
                </a:solidFill>
              </a:rPr>
              <a:t>.</a:t>
            </a:r>
          </a:p>
          <a:p>
            <a:pPr>
              <a:spcAft>
                <a:spcPts val="600"/>
              </a:spcAft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835181" y="6485860"/>
            <a:ext cx="2346961" cy="265136"/>
          </a:xfrm>
          <a:prstGeom prst="rect">
            <a:avLst/>
          </a:prstGeom>
          <a:solidFill>
            <a:srgbClr val="3071AB"/>
          </a:solidFill>
        </p:spPr>
        <p:txBody>
          <a:bodyPr wrap="none" lIns="0" tIns="0" rIns="0" bIns="0">
            <a:noAutofit/>
          </a:bodyPr>
          <a:lstStyle/>
          <a:p>
            <a:pPr indent="0" algn="r"/>
            <a:r>
              <a:rPr lang="bg-BG" dirty="0">
                <a:solidFill>
                  <a:srgbClr val="FFFFFF"/>
                </a:solidFill>
                <a:latin typeface="Calibri"/>
              </a:rPr>
              <a:t>18   </a:t>
            </a:r>
            <a:endParaRPr lang="en-US" sz="1800" dirty="0">
              <a:solidFill>
                <a:srgbClr val="FFFFFF"/>
              </a:solidFill>
              <a:latin typeface="Calibri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9835183" y="7604"/>
            <a:ext cx="2346961" cy="6155452"/>
            <a:chOff x="9835183" y="7604"/>
            <a:chExt cx="2346961" cy="6155452"/>
          </a:xfrm>
        </p:grpSpPr>
        <p:sp>
          <p:nvSpPr>
            <p:cNvPr id="18" name="Rectangle 17"/>
            <p:cNvSpPr/>
            <p:nvPr/>
          </p:nvSpPr>
          <p:spPr>
            <a:xfrm>
              <a:off x="9835183" y="2535936"/>
              <a:ext cx="2346960" cy="3627120"/>
            </a:xfrm>
            <a:prstGeom prst="rect">
              <a:avLst/>
            </a:prstGeom>
            <a:solidFill>
              <a:srgbClr val="3071AB"/>
            </a:solidFill>
          </p:spPr>
          <p:txBody>
            <a:bodyPr lIns="0" tIns="0" rIns="0" bIns="0">
              <a:noAutofit/>
            </a:bodyPr>
            <a:lstStyle/>
            <a:p>
              <a:pPr marL="144000">
                <a:spcBef>
                  <a:spcPts val="1540"/>
                </a:spcBef>
                <a:spcAft>
                  <a:spcPts val="910"/>
                </a:spcAft>
              </a:pP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ВИЗИЯ</a:t>
              </a:r>
              <a:endParaRPr lang="en-US" sz="1200" b="1" u="sng" dirty="0">
                <a:solidFill>
                  <a:srgbClr val="FFFFFF"/>
                </a:solidFill>
                <a:latin typeface="Calibri"/>
              </a:endParaRPr>
            </a:p>
            <a:p>
              <a:pPr marL="144000">
                <a:spcAft>
                  <a:spcPts val="910"/>
                </a:spcAft>
              </a:pP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1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Увод</a:t>
              </a:r>
              <a:endParaRPr lang="en-US" sz="1200" b="1" u="sng" dirty="0">
                <a:solidFill>
                  <a:srgbClr val="FFFFFF"/>
                </a:solidFill>
                <a:latin typeface="Calibri"/>
              </a:endParaRPr>
            </a:p>
            <a:p>
              <a:pPr marL="144000">
                <a:spcAft>
                  <a:spcPts val="910"/>
                </a:spcAft>
              </a:pP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2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ЗАЩО</a:t>
              </a: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: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Отговорни иновации</a:t>
              </a:r>
              <a:endParaRPr lang="en-US" sz="1200" b="1" u="sng" dirty="0">
                <a:solidFill>
                  <a:srgbClr val="FFFFFF"/>
                </a:solidFill>
                <a:latin typeface="Calibri"/>
              </a:endParaRPr>
            </a:p>
            <a:p>
              <a:pPr marL="144000">
                <a:spcAft>
                  <a:spcPts val="910"/>
                </a:spcAft>
              </a:pP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3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КАКВО:</a:t>
              </a: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Обществена ангажираност</a:t>
              </a:r>
              <a:endParaRPr lang="en-US" sz="1200" b="1" u="sng" dirty="0">
                <a:solidFill>
                  <a:srgbClr val="FFFFFF"/>
                </a:solidFill>
                <a:latin typeface="Calibri"/>
              </a:endParaRPr>
            </a:p>
            <a:p>
              <a:pPr marL="144000">
                <a:spcAft>
                  <a:spcPts val="910"/>
                </a:spcAft>
              </a:pP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4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КАК</a:t>
              </a: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: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Фасилитиране</a:t>
              </a:r>
              <a:endParaRPr lang="en-US" sz="1200" b="1" u="sng" dirty="0">
                <a:solidFill>
                  <a:srgbClr val="FFFFFF"/>
                </a:solidFill>
                <a:latin typeface="Calibri"/>
              </a:endParaRPr>
            </a:p>
            <a:p>
              <a:pPr marL="144000">
                <a:spcAft>
                  <a:spcPts val="910"/>
                </a:spcAft>
              </a:pP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5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КОИ</a:t>
              </a: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: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Методи</a:t>
              </a:r>
              <a:endParaRPr lang="en-US" sz="1200" b="1" u="sng" dirty="0">
                <a:solidFill>
                  <a:srgbClr val="FFFFFF"/>
                </a:solidFill>
                <a:latin typeface="Calibri"/>
              </a:endParaRPr>
            </a:p>
            <a:p>
              <a:pPr marL="144000">
                <a:spcAft>
                  <a:spcPts val="910"/>
                </a:spcAft>
              </a:pP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6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КОЙ</a:t>
              </a: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: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Набиране на граждани</a:t>
              </a:r>
              <a:endParaRPr lang="en-US" sz="1200" b="1" u="sng" dirty="0">
                <a:solidFill>
                  <a:srgbClr val="FFFFFF"/>
                </a:solidFill>
                <a:latin typeface="Calibri"/>
              </a:endParaRPr>
            </a:p>
            <a:p>
              <a:pPr marL="144000">
                <a:spcAft>
                  <a:spcPts val="910"/>
                </a:spcAft>
              </a:pP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7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КОГА</a:t>
              </a: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: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График </a:t>
              </a: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&amp;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Планиране</a:t>
              </a:r>
              <a:endParaRPr lang="en-US" sz="1200" b="1" u="sng" dirty="0">
                <a:solidFill>
                  <a:srgbClr val="FFFFFF"/>
                </a:solidFill>
                <a:latin typeface="Calibri"/>
              </a:endParaRPr>
            </a:p>
            <a:p>
              <a:pPr marL="144000">
                <a:spcAft>
                  <a:spcPts val="910"/>
                </a:spcAft>
              </a:pP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8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КЪДЕ</a:t>
              </a: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: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Локация</a:t>
              </a: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 &amp;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/>
              </a:r>
              <a:br>
                <a:rPr lang="bg-BG" sz="1200" b="1" u="sng" dirty="0">
                  <a:solidFill>
                    <a:srgbClr val="FFFFFF"/>
                  </a:solidFill>
                  <a:latin typeface="Calibri"/>
                </a:rPr>
              </a:b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Пространство</a:t>
              </a:r>
              <a:endParaRPr lang="en-US" sz="1200" b="1" u="sng" dirty="0">
                <a:solidFill>
                  <a:srgbClr val="FFFFFF"/>
                </a:solidFill>
                <a:latin typeface="Calibri"/>
              </a:endParaRPr>
            </a:p>
            <a:p>
              <a:pPr marL="144000">
                <a:spcAft>
                  <a:spcPts val="600"/>
                </a:spcAft>
              </a:pP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9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Изпълнение</a:t>
              </a:r>
            </a:p>
            <a:p>
              <a:pPr marL="144000"/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МИСИЯ</a:t>
              </a:r>
              <a:endParaRPr lang="en-US" sz="1200" b="1" u="sng" dirty="0">
                <a:solidFill>
                  <a:srgbClr val="FFFFFF"/>
                </a:solidFill>
                <a:latin typeface="Calibri"/>
              </a:endParaRPr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9835183" y="7604"/>
              <a:ext cx="2346961" cy="986167"/>
              <a:chOff x="13158509" y="0"/>
              <a:chExt cx="2374393" cy="986167"/>
            </a:xfrm>
          </p:grpSpPr>
          <p:pic>
            <p:nvPicPr>
              <p:cNvPr id="21" name="Picture 20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158509" y="0"/>
                <a:ext cx="2374392" cy="585216"/>
              </a:xfrm>
              <a:prstGeom prst="rect">
                <a:avLst/>
              </a:prstGeom>
            </p:spPr>
          </p:pic>
          <p:sp>
            <p:nvSpPr>
              <p:cNvPr id="22" name="Rectangle 21"/>
              <p:cNvSpPr/>
              <p:nvPr/>
            </p:nvSpPr>
            <p:spPr>
              <a:xfrm>
                <a:off x="13158510" y="585216"/>
                <a:ext cx="2374392" cy="400951"/>
              </a:xfrm>
              <a:prstGeom prst="rect">
                <a:avLst/>
              </a:prstGeom>
              <a:solidFill>
                <a:srgbClr val="3071AB"/>
              </a:solidFill>
            </p:spPr>
            <p:txBody>
              <a:bodyPr lIns="0" tIns="0" rIns="0" bIns="0">
                <a:noAutofit/>
              </a:bodyPr>
              <a:lstStyle/>
              <a:p>
                <a:pPr marL="180000" indent="0">
                  <a:lnSpc>
                    <a:spcPct val="105000"/>
                  </a:lnSpc>
                </a:pPr>
                <a:r>
                  <a:rPr lang="en-US" sz="800" b="1" dirty="0">
                    <a:solidFill>
                      <a:srgbClr val="FFFFFF"/>
                    </a:solidFill>
                    <a:latin typeface="Arial"/>
                  </a:rPr>
                  <a:t>SOCIETAL </a:t>
                </a:r>
                <a:r>
                  <a:rPr lang="en-US" sz="800" b="1" dirty="0">
                    <a:solidFill>
                      <a:schemeClr val="bg1"/>
                    </a:solidFill>
                    <a:latin typeface="Arial"/>
                  </a:rPr>
                  <a:t>ENGAGEMENT WITH </a:t>
                </a:r>
                <a:r>
                  <a:rPr lang="bg-BG" sz="800" b="1" dirty="0">
                    <a:solidFill>
                      <a:schemeClr val="bg1"/>
                    </a:solidFill>
                    <a:latin typeface="Arial"/>
                  </a:rPr>
                  <a:t/>
                </a:r>
                <a:br>
                  <a:rPr lang="bg-BG" sz="800" b="1" dirty="0">
                    <a:solidFill>
                      <a:schemeClr val="bg1"/>
                    </a:solidFill>
                    <a:latin typeface="Arial"/>
                  </a:rPr>
                </a:br>
                <a:r>
                  <a:rPr lang="en-US" sz="800" b="1" dirty="0">
                    <a:solidFill>
                      <a:schemeClr val="bg1"/>
                    </a:solidFill>
                    <a:latin typeface="Arial"/>
                  </a:rPr>
                  <a:t>KEYENABLING TECHNOLOGIES</a:t>
                </a:r>
                <a:endParaRPr lang="en-US" sz="800" b="1" dirty="0">
                  <a:solidFill>
                    <a:schemeClr val="bg1"/>
                  </a:solidFill>
                  <a:latin typeface="Arial"/>
                  <a:hlinkClick r:id="rId4"/>
                </a:endParaRPr>
              </a:p>
            </p:txBody>
          </p:sp>
        </p:grpSp>
      </p:grpSp>
      <p:pic>
        <p:nvPicPr>
          <p:cNvPr id="23" name="Picture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5182" y="993771"/>
            <a:ext cx="1424697" cy="154216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F1ED292-EBA4-9D7B-4252-FDFA93B5568A}"/>
              </a:ext>
            </a:extLst>
          </p:cNvPr>
          <p:cNvSpPr txBox="1"/>
          <p:nvPr/>
        </p:nvSpPr>
        <p:spPr>
          <a:xfrm>
            <a:off x="1052870" y="269654"/>
            <a:ext cx="856154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0">
              <a:spcAft>
                <a:spcPts val="1260"/>
              </a:spcAft>
            </a:pPr>
            <a:r>
              <a:rPr lang="bg-BG" sz="3600" b="1" dirty="0">
                <a:solidFill>
                  <a:srgbClr val="3071AB"/>
                </a:solidFill>
                <a:latin typeface="Calibri"/>
              </a:rPr>
              <a:t>Кога да се организира събитие за обществено ангажиране</a:t>
            </a:r>
            <a:r>
              <a:rPr lang="en-US" sz="3600" b="1" dirty="0">
                <a:solidFill>
                  <a:srgbClr val="3071AB"/>
                </a:solidFill>
                <a:latin typeface="Calibri"/>
              </a:rPr>
              <a:t>?</a:t>
            </a:r>
            <a:endParaRPr lang="bg-BG" sz="3600" b="1" dirty="0">
              <a:solidFill>
                <a:srgbClr val="3071AB"/>
              </a:solidFill>
              <a:latin typeface="Calibri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40A83D8-FDA8-2252-3B4B-737EA8D2A678}"/>
              </a:ext>
            </a:extLst>
          </p:cNvPr>
          <p:cNvSpPr/>
          <p:nvPr/>
        </p:nvSpPr>
        <p:spPr>
          <a:xfrm>
            <a:off x="9832848" y="2503770"/>
            <a:ext cx="2346960" cy="3627120"/>
          </a:xfrm>
          <a:prstGeom prst="rect">
            <a:avLst/>
          </a:prstGeom>
          <a:solidFill>
            <a:srgbClr val="3071AB"/>
          </a:solidFill>
        </p:spPr>
        <p:txBody>
          <a:bodyPr lIns="0" tIns="0" rIns="0" bIns="0">
            <a:noAutofit/>
          </a:bodyPr>
          <a:lstStyle/>
          <a:p>
            <a:pPr marL="144000">
              <a:spcBef>
                <a:spcPts val="1540"/>
              </a:spcBef>
              <a:spcAft>
                <a:spcPts val="910"/>
              </a:spcAft>
            </a:pP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ВИЗИЯ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1.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Увод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2.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ЗАЩО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Отговорни иновации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3.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КАКВО: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Обществена ангажираност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4 .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Фасилитиране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5.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КОИ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Методи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6.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КОЙ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Набиране на граждани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7.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КОГА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График 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Планиране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8.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КЪДЕ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Локация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/>
            </a:r>
            <a:br>
              <a:rPr lang="bg-BG" sz="1200" b="1" u="sng" dirty="0">
                <a:solidFill>
                  <a:srgbClr val="FFFFFF"/>
                </a:solidFill>
                <a:latin typeface="Calibri"/>
              </a:rPr>
            </a:b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Пространство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60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9.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Изпълнение</a:t>
            </a:r>
          </a:p>
          <a:p>
            <a:pPr marL="144000"/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МИСИЯ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32104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165267" y="837745"/>
            <a:ext cx="8410070" cy="66888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spcAft>
                <a:spcPts val="1800"/>
              </a:spcAft>
            </a:pPr>
            <a:r>
              <a:rPr lang="bg-BG" sz="3600" b="1" dirty="0">
                <a:solidFill>
                  <a:srgbClr val="3071AB"/>
                </a:solidFill>
                <a:latin typeface="Calibri"/>
              </a:rPr>
              <a:t>Изпълнение</a:t>
            </a:r>
            <a:endParaRPr lang="en-US" sz="3600" b="1" dirty="0">
              <a:solidFill>
                <a:srgbClr val="3071AB"/>
              </a:solidFill>
              <a:latin typeface="Calibri"/>
            </a:endParaRPr>
          </a:p>
          <a:p>
            <a:endParaRPr lang="bg-BG" dirty="0"/>
          </a:p>
          <a:p>
            <a:endParaRPr lang="en-US" dirty="0"/>
          </a:p>
          <a:p>
            <a:endParaRPr lang="bg-BG" dirty="0"/>
          </a:p>
        </p:txBody>
      </p:sp>
      <p:sp>
        <p:nvSpPr>
          <p:cNvPr id="15" name="Rectangle 14"/>
          <p:cNvSpPr/>
          <p:nvPr/>
        </p:nvSpPr>
        <p:spPr>
          <a:xfrm>
            <a:off x="9835183" y="6489192"/>
            <a:ext cx="2346960" cy="271531"/>
          </a:xfrm>
          <a:prstGeom prst="rect">
            <a:avLst/>
          </a:prstGeom>
          <a:solidFill>
            <a:srgbClr val="3071AB"/>
          </a:solidFill>
        </p:spPr>
        <p:txBody>
          <a:bodyPr wrap="none" lIns="0" tIns="0" rIns="0" bIns="0">
            <a:noAutofit/>
          </a:bodyPr>
          <a:lstStyle/>
          <a:p>
            <a:pPr indent="0" algn="r"/>
            <a:r>
              <a:rPr lang="en-US" dirty="0">
                <a:solidFill>
                  <a:srgbClr val="FFFFFF"/>
                </a:solidFill>
                <a:latin typeface="Calibri"/>
              </a:rPr>
              <a:t>19</a:t>
            </a:r>
            <a:r>
              <a:rPr lang="bg-BG" sz="1800" dirty="0">
                <a:solidFill>
                  <a:srgbClr val="FFFFFF"/>
                </a:solidFill>
                <a:latin typeface="Calibri"/>
              </a:rPr>
              <a:t>    </a:t>
            </a:r>
            <a:endParaRPr lang="en-US" sz="1800" dirty="0">
              <a:solidFill>
                <a:srgbClr val="FFFFFF"/>
              </a:solidFill>
              <a:latin typeface="Calibri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9835183" y="7604"/>
            <a:ext cx="2346961" cy="6155452"/>
            <a:chOff x="9835183" y="7604"/>
            <a:chExt cx="2346961" cy="6155452"/>
          </a:xfrm>
        </p:grpSpPr>
        <p:sp>
          <p:nvSpPr>
            <p:cNvPr id="18" name="Rectangle 17"/>
            <p:cNvSpPr/>
            <p:nvPr/>
          </p:nvSpPr>
          <p:spPr>
            <a:xfrm>
              <a:off x="9835183" y="2535936"/>
              <a:ext cx="2346960" cy="3627120"/>
            </a:xfrm>
            <a:prstGeom prst="rect">
              <a:avLst/>
            </a:prstGeom>
            <a:solidFill>
              <a:srgbClr val="3071AB"/>
            </a:solidFill>
          </p:spPr>
          <p:txBody>
            <a:bodyPr lIns="0" tIns="0" rIns="0" bIns="0">
              <a:noAutofit/>
            </a:bodyPr>
            <a:lstStyle/>
            <a:p>
              <a:pPr marL="144000">
                <a:spcBef>
                  <a:spcPts val="1540"/>
                </a:spcBef>
                <a:spcAft>
                  <a:spcPts val="910"/>
                </a:spcAft>
              </a:pP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ВИЗИЯ</a:t>
              </a:r>
              <a:endParaRPr lang="en-US" sz="1200" b="1" u="sng" dirty="0">
                <a:solidFill>
                  <a:srgbClr val="FFFFFF"/>
                </a:solidFill>
                <a:latin typeface="Calibri"/>
              </a:endParaRPr>
            </a:p>
            <a:p>
              <a:pPr marL="144000">
                <a:spcAft>
                  <a:spcPts val="910"/>
                </a:spcAft>
              </a:pP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1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Увод</a:t>
              </a:r>
              <a:endParaRPr lang="en-US" sz="1200" b="1" u="sng" dirty="0">
                <a:solidFill>
                  <a:srgbClr val="FFFFFF"/>
                </a:solidFill>
                <a:latin typeface="Calibri"/>
              </a:endParaRPr>
            </a:p>
            <a:p>
              <a:pPr marL="144000">
                <a:spcAft>
                  <a:spcPts val="910"/>
                </a:spcAft>
              </a:pP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2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ЗАЩО</a:t>
              </a: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: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Отговорни иновации</a:t>
              </a:r>
              <a:endParaRPr lang="en-US" sz="1200" b="1" u="sng" dirty="0">
                <a:solidFill>
                  <a:srgbClr val="FFFFFF"/>
                </a:solidFill>
                <a:latin typeface="Calibri"/>
              </a:endParaRPr>
            </a:p>
            <a:p>
              <a:pPr marL="144000">
                <a:spcAft>
                  <a:spcPts val="910"/>
                </a:spcAft>
              </a:pP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3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КАКВО:</a:t>
              </a: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Обществена ангажираност</a:t>
              </a:r>
              <a:endParaRPr lang="en-US" sz="1200" b="1" u="sng" dirty="0">
                <a:solidFill>
                  <a:srgbClr val="FFFFFF"/>
                </a:solidFill>
                <a:latin typeface="Calibri"/>
              </a:endParaRPr>
            </a:p>
            <a:p>
              <a:pPr marL="144000">
                <a:spcAft>
                  <a:spcPts val="910"/>
                </a:spcAft>
              </a:pP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4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КАК</a:t>
              </a: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: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Фасилитиране</a:t>
              </a:r>
              <a:endParaRPr lang="en-US" sz="1200" b="1" u="sng" dirty="0">
                <a:solidFill>
                  <a:srgbClr val="FFFFFF"/>
                </a:solidFill>
                <a:latin typeface="Calibri"/>
              </a:endParaRPr>
            </a:p>
            <a:p>
              <a:pPr marL="144000">
                <a:spcAft>
                  <a:spcPts val="910"/>
                </a:spcAft>
              </a:pP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5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КОИ</a:t>
              </a: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: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Методи</a:t>
              </a:r>
              <a:endParaRPr lang="en-US" sz="1200" b="1" u="sng" dirty="0">
                <a:solidFill>
                  <a:srgbClr val="FFFFFF"/>
                </a:solidFill>
                <a:latin typeface="Calibri"/>
              </a:endParaRPr>
            </a:p>
            <a:p>
              <a:pPr marL="144000">
                <a:spcAft>
                  <a:spcPts val="910"/>
                </a:spcAft>
              </a:pP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6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КОЙ</a:t>
              </a: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: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Набиране на граждани</a:t>
              </a:r>
              <a:endParaRPr lang="en-US" sz="1200" b="1" u="sng" dirty="0">
                <a:solidFill>
                  <a:srgbClr val="FFFFFF"/>
                </a:solidFill>
                <a:latin typeface="Calibri"/>
              </a:endParaRPr>
            </a:p>
            <a:p>
              <a:pPr marL="144000">
                <a:spcAft>
                  <a:spcPts val="910"/>
                </a:spcAft>
              </a:pP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7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КОГА</a:t>
              </a: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: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График </a:t>
              </a: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&amp;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Планиране</a:t>
              </a:r>
              <a:endParaRPr lang="en-US" sz="1200" b="1" u="sng" dirty="0">
                <a:solidFill>
                  <a:srgbClr val="FFFFFF"/>
                </a:solidFill>
                <a:latin typeface="Calibri"/>
              </a:endParaRPr>
            </a:p>
            <a:p>
              <a:pPr marL="144000">
                <a:spcAft>
                  <a:spcPts val="910"/>
                </a:spcAft>
              </a:pP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8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КЪДЕ</a:t>
              </a: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: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Локация</a:t>
              </a: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 &amp;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/>
              </a:r>
              <a:br>
                <a:rPr lang="bg-BG" sz="1200" b="1" u="sng" dirty="0">
                  <a:solidFill>
                    <a:srgbClr val="FFFFFF"/>
                  </a:solidFill>
                  <a:latin typeface="Calibri"/>
                </a:rPr>
              </a:b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Пространство</a:t>
              </a:r>
              <a:endParaRPr lang="en-US" sz="1200" b="1" u="sng" dirty="0">
                <a:solidFill>
                  <a:srgbClr val="FFFFFF"/>
                </a:solidFill>
                <a:latin typeface="Calibri"/>
              </a:endParaRPr>
            </a:p>
            <a:p>
              <a:pPr marL="144000">
                <a:spcAft>
                  <a:spcPts val="600"/>
                </a:spcAft>
              </a:pPr>
              <a:r>
                <a:rPr lang="en-US" sz="1200" b="1" u="sng" dirty="0">
                  <a:solidFill>
                    <a:srgbClr val="FFFFFF"/>
                  </a:solidFill>
                  <a:latin typeface="Calibri"/>
                </a:rPr>
                <a:t>9 </a:t>
              </a:r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Изпълнение</a:t>
              </a:r>
            </a:p>
            <a:p>
              <a:pPr marL="144000"/>
              <a:r>
                <a:rPr lang="bg-BG" sz="1200" b="1" u="sng" dirty="0">
                  <a:solidFill>
                    <a:srgbClr val="FFFFFF"/>
                  </a:solidFill>
                  <a:latin typeface="Calibri"/>
                </a:rPr>
                <a:t>МИСИЯ</a:t>
              </a:r>
              <a:endParaRPr lang="en-US" sz="1200" b="1" u="sng" dirty="0">
                <a:solidFill>
                  <a:srgbClr val="FFFFFF"/>
                </a:solidFill>
                <a:latin typeface="Calibri"/>
              </a:endParaRPr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9835183" y="7604"/>
              <a:ext cx="2346961" cy="986167"/>
              <a:chOff x="13158509" y="0"/>
              <a:chExt cx="2374393" cy="986167"/>
            </a:xfrm>
          </p:grpSpPr>
          <p:pic>
            <p:nvPicPr>
              <p:cNvPr id="21" name="Picture 20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158509" y="0"/>
                <a:ext cx="2374392" cy="585216"/>
              </a:xfrm>
              <a:prstGeom prst="rect">
                <a:avLst/>
              </a:prstGeom>
            </p:spPr>
          </p:pic>
          <p:sp>
            <p:nvSpPr>
              <p:cNvPr id="22" name="Rectangle 21"/>
              <p:cNvSpPr/>
              <p:nvPr/>
            </p:nvSpPr>
            <p:spPr>
              <a:xfrm>
                <a:off x="13158510" y="585216"/>
                <a:ext cx="2374392" cy="400951"/>
              </a:xfrm>
              <a:prstGeom prst="rect">
                <a:avLst/>
              </a:prstGeom>
              <a:solidFill>
                <a:srgbClr val="3071AB"/>
              </a:solidFill>
            </p:spPr>
            <p:txBody>
              <a:bodyPr lIns="0" tIns="0" rIns="0" bIns="0">
                <a:noAutofit/>
              </a:bodyPr>
              <a:lstStyle/>
              <a:p>
                <a:pPr marL="180000" indent="0">
                  <a:lnSpc>
                    <a:spcPct val="105000"/>
                  </a:lnSpc>
                </a:pPr>
                <a:r>
                  <a:rPr lang="en-US" sz="800" b="1" dirty="0">
                    <a:solidFill>
                      <a:srgbClr val="FFFFFF"/>
                    </a:solidFill>
                    <a:latin typeface="Arial"/>
                  </a:rPr>
                  <a:t>SOCIETAL </a:t>
                </a:r>
                <a:r>
                  <a:rPr lang="en-US" sz="800" b="1" dirty="0">
                    <a:solidFill>
                      <a:schemeClr val="bg1"/>
                    </a:solidFill>
                    <a:latin typeface="Arial"/>
                  </a:rPr>
                  <a:t>ENGAGEMENT WITH </a:t>
                </a:r>
                <a:r>
                  <a:rPr lang="bg-BG" sz="800" b="1" dirty="0">
                    <a:solidFill>
                      <a:schemeClr val="bg1"/>
                    </a:solidFill>
                    <a:latin typeface="Arial"/>
                  </a:rPr>
                  <a:t/>
                </a:r>
                <a:br>
                  <a:rPr lang="bg-BG" sz="800" b="1" dirty="0">
                    <a:solidFill>
                      <a:schemeClr val="bg1"/>
                    </a:solidFill>
                    <a:latin typeface="Arial"/>
                  </a:rPr>
                </a:br>
                <a:r>
                  <a:rPr lang="en-US" sz="800" b="1" dirty="0">
                    <a:solidFill>
                      <a:schemeClr val="bg1"/>
                    </a:solidFill>
                    <a:latin typeface="Arial"/>
                  </a:rPr>
                  <a:t>KEYENABLING TECHNOLOGIES</a:t>
                </a:r>
                <a:endParaRPr lang="en-US" sz="800" b="1" dirty="0">
                  <a:solidFill>
                    <a:schemeClr val="bg1"/>
                  </a:solidFill>
                  <a:latin typeface="Arial"/>
                  <a:hlinkClick r:id="rId4"/>
                </a:endParaRPr>
              </a:p>
            </p:txBody>
          </p:sp>
        </p:grp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5182" y="993771"/>
            <a:ext cx="1907415" cy="154216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065A734-4A32-956B-8F0E-32EF07B96F65}"/>
              </a:ext>
            </a:extLst>
          </p:cNvPr>
          <p:cNvSpPr/>
          <p:nvPr/>
        </p:nvSpPr>
        <p:spPr>
          <a:xfrm>
            <a:off x="9832848" y="2503770"/>
            <a:ext cx="2346960" cy="3627120"/>
          </a:xfrm>
          <a:prstGeom prst="rect">
            <a:avLst/>
          </a:prstGeom>
          <a:solidFill>
            <a:srgbClr val="3071AB"/>
          </a:solidFill>
        </p:spPr>
        <p:txBody>
          <a:bodyPr lIns="0" tIns="0" rIns="0" bIns="0">
            <a:noAutofit/>
          </a:bodyPr>
          <a:lstStyle/>
          <a:p>
            <a:pPr marL="144000">
              <a:spcBef>
                <a:spcPts val="1540"/>
              </a:spcBef>
              <a:spcAft>
                <a:spcPts val="910"/>
              </a:spcAft>
            </a:pP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ВИЗИЯ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1.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Увод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2.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ЗАЩО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Отговорни иновации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3.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КАКВО: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Обществена ангажираност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4 .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Фасилитиране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5.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КОИ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Методи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6.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КОЙ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Набиране на граждани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7.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КОГА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График 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Планиране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8.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КЪДЕ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Локация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/>
            </a:r>
            <a:br>
              <a:rPr lang="bg-BG" sz="1200" b="1" u="sng" dirty="0">
                <a:solidFill>
                  <a:srgbClr val="FFFFFF"/>
                </a:solidFill>
                <a:latin typeface="Calibri"/>
              </a:rPr>
            </a:b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Пространство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60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9.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Изпълнение</a:t>
            </a:r>
          </a:p>
          <a:p>
            <a:pPr marL="144000"/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МИСИЯ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AB99C9C-50A6-B86D-6940-5C0F7F7B4115}"/>
              </a:ext>
            </a:extLst>
          </p:cNvPr>
          <p:cNvGrpSpPr/>
          <p:nvPr/>
        </p:nvGrpSpPr>
        <p:grpSpPr>
          <a:xfrm>
            <a:off x="1089614" y="1429536"/>
            <a:ext cx="7897515" cy="1482786"/>
            <a:chOff x="3110753" y="3119822"/>
            <a:chExt cx="5487313" cy="989343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64DCDE87-CEB0-B8FA-7D2D-2847D9955C9C}"/>
                </a:ext>
              </a:extLst>
            </p:cNvPr>
            <p:cNvSpPr/>
            <p:nvPr/>
          </p:nvSpPr>
          <p:spPr>
            <a:xfrm>
              <a:off x="3110753" y="3119822"/>
              <a:ext cx="5487313" cy="989343"/>
            </a:xfrm>
            <a:prstGeom prst="roundRect">
              <a:avLst/>
            </a:prstGeom>
            <a:solidFill>
              <a:srgbClr val="D5DCEA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ectangle: Rounded Corners 4">
              <a:extLst>
                <a:ext uri="{FF2B5EF4-FFF2-40B4-BE49-F238E27FC236}">
                  <a16:creationId xmlns:a16="http://schemas.microsoft.com/office/drawing/2014/main" id="{160C087A-022D-9EFD-3E88-CC046A1CE125}"/>
                </a:ext>
              </a:extLst>
            </p:cNvPr>
            <p:cNvSpPr txBox="1"/>
            <p:nvPr/>
          </p:nvSpPr>
          <p:spPr>
            <a:xfrm>
              <a:off x="3159049" y="3168118"/>
              <a:ext cx="5390721" cy="8927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30480" rIns="60960" bIns="30480" numCol="1" spcCol="1270" anchor="ctr" anchorCtr="0">
              <a:noAutofit/>
            </a:bodyPr>
            <a:lstStyle/>
            <a:p>
              <a:r>
                <a:rPr lang="bg-BG" sz="1600" dirty="0">
                  <a:solidFill>
                    <a:schemeClr val="tx1"/>
                  </a:solidFill>
                </a:rPr>
                <a:t>Ако трябва да</a:t>
              </a:r>
              <a:r>
                <a:rPr lang="en-US" sz="1600" dirty="0">
                  <a:solidFill>
                    <a:schemeClr val="tx1"/>
                  </a:solidFill>
                </a:rPr>
                <a:t> приложите на практика </a:t>
              </a:r>
              <a:r>
                <a:rPr lang="bg-BG" sz="1600" b="1" dirty="0">
                  <a:solidFill>
                    <a:schemeClr val="tx1"/>
                  </a:solidFill>
                </a:rPr>
                <a:t>Ръководството</a:t>
              </a:r>
              <a:r>
                <a:rPr lang="bg-BG" sz="1600" dirty="0">
                  <a:solidFill>
                    <a:schemeClr val="tx1"/>
                  </a:solidFill>
                </a:rPr>
                <a:t>, ползвайте </a:t>
              </a:r>
              <a:r>
                <a:rPr lang="en-US" sz="1600" dirty="0">
                  <a:solidFill>
                    <a:schemeClr val="tx1"/>
                  </a:solidFill>
                </a:rPr>
                <a:t>PDF формат</a:t>
              </a:r>
              <a:r>
                <a:rPr lang="bg-BG" sz="1600" dirty="0">
                  <a:solidFill>
                    <a:schemeClr val="tx1"/>
                  </a:solidFill>
                </a:rPr>
                <a:t>а </a:t>
              </a:r>
              <a:r>
                <a:rPr lang="en-US" sz="1600" dirty="0">
                  <a:solidFill>
                    <a:schemeClr val="tx1"/>
                  </a:solidFill>
                </a:rPr>
                <a:t>(</a:t>
              </a:r>
              <a:r>
                <a:rPr lang="bg-BG" sz="1600" dirty="0">
                  <a:solidFill>
                    <a:schemeClr val="tx1"/>
                  </a:solidFill>
                </a:rPr>
                <a:t>който ще ви бъде изпратен по електронна поща след финализиране</a:t>
              </a:r>
              <a:r>
                <a:rPr lang="en-US" sz="1600" dirty="0">
                  <a:solidFill>
                    <a:schemeClr val="tx1"/>
                  </a:solidFill>
                </a:rPr>
                <a:t>)</a:t>
              </a:r>
              <a:r>
                <a:rPr lang="bg-BG" sz="1600" dirty="0">
                  <a:solidFill>
                    <a:schemeClr val="tx1"/>
                  </a:solidFill>
                </a:rPr>
                <a:t> и така ще сте в състояние </a:t>
              </a:r>
              <a:r>
                <a:rPr lang="en-US" sz="1600" dirty="0">
                  <a:solidFill>
                    <a:schemeClr val="tx1"/>
                  </a:solidFill>
                </a:rPr>
                <a:t>да отговорите на въпросите, които ще ви помогнат да оформите своя </a:t>
              </a:r>
              <a:r>
                <a:rPr lang="en-US" sz="1600" b="1" dirty="0">
                  <a:solidFill>
                    <a:schemeClr val="tx1"/>
                  </a:solidFill>
                </a:rPr>
                <a:t>подход към ангажирането на гражданите</a:t>
              </a:r>
              <a:r>
                <a:rPr lang="en-US" sz="1600" dirty="0">
                  <a:solidFill>
                    <a:schemeClr val="tx1"/>
                  </a:solidFill>
                </a:rPr>
                <a:t>.</a:t>
              </a:r>
              <a:r>
                <a:rPr lang="bg-BG" sz="1600" dirty="0">
                  <a:solidFill>
                    <a:schemeClr val="tx1"/>
                  </a:solidFill>
                </a:rPr>
                <a:t> 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0DC59CF-04B8-A6E6-FFA8-4EB4AF4AEBB9}"/>
              </a:ext>
            </a:extLst>
          </p:cNvPr>
          <p:cNvGrpSpPr/>
          <p:nvPr/>
        </p:nvGrpSpPr>
        <p:grpSpPr>
          <a:xfrm>
            <a:off x="1089615" y="3889143"/>
            <a:ext cx="7897515" cy="2345225"/>
            <a:chOff x="3110753" y="3119822"/>
            <a:chExt cx="5487313" cy="989343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15B8F583-B54B-1D70-42AD-57DD087943DC}"/>
                </a:ext>
              </a:extLst>
            </p:cNvPr>
            <p:cNvSpPr/>
            <p:nvPr/>
          </p:nvSpPr>
          <p:spPr>
            <a:xfrm>
              <a:off x="3110753" y="3119822"/>
              <a:ext cx="5487313" cy="989343"/>
            </a:xfrm>
            <a:prstGeom prst="roundRect">
              <a:avLst/>
            </a:prstGeom>
            <a:solidFill>
              <a:srgbClr val="D5DCEA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ctangle: Rounded Corners 4">
              <a:extLst>
                <a:ext uri="{FF2B5EF4-FFF2-40B4-BE49-F238E27FC236}">
                  <a16:creationId xmlns:a16="http://schemas.microsoft.com/office/drawing/2014/main" id="{E58820D2-8BB6-3B5B-B1B5-803FCE4E55DA}"/>
                </a:ext>
              </a:extLst>
            </p:cNvPr>
            <p:cNvSpPr txBox="1"/>
            <p:nvPr/>
          </p:nvSpPr>
          <p:spPr>
            <a:xfrm>
              <a:off x="3159049" y="3233379"/>
              <a:ext cx="5390721" cy="8274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30480" rIns="60960" bIns="30480" numCol="1" spcCol="1270" anchor="ctr" anchorCtr="0">
              <a:no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Последната стъпка в процеса на обществено ангажиране е </a:t>
              </a:r>
              <a:r>
                <a:rPr lang="en-US" sz="1600" b="1" dirty="0">
                  <a:solidFill>
                    <a:schemeClr val="tx1"/>
                  </a:solidFill>
                </a:rPr>
                <a:t>оценката</a:t>
              </a:r>
              <a:r>
                <a:rPr lang="bg-BG" sz="1600" b="1" dirty="0">
                  <a:solidFill>
                    <a:schemeClr val="tx1"/>
                  </a:solidFill>
                </a:rPr>
                <a:t> на събитието</a:t>
              </a:r>
              <a:r>
                <a:rPr lang="en-US" sz="1600" b="1" dirty="0">
                  <a:solidFill>
                    <a:schemeClr val="tx1"/>
                  </a:solidFill>
                </a:rPr>
                <a:t>. </a:t>
              </a:r>
              <a:endParaRPr lang="bg-BG" sz="1600" b="1" dirty="0">
                <a:solidFill>
                  <a:schemeClr val="tx1"/>
                </a:solidFill>
              </a:endParaRPr>
            </a:p>
            <a:p>
              <a:r>
                <a:rPr lang="en-US" sz="1600" dirty="0">
                  <a:solidFill>
                    <a:schemeClr val="tx1"/>
                  </a:solidFill>
                </a:rPr>
                <a:t>Тя може да бъде използвана, за да </a:t>
              </a:r>
              <a:r>
                <a:rPr lang="bg-BG" sz="1600" dirty="0">
                  <a:solidFill>
                    <a:schemeClr val="tx1"/>
                  </a:solidFill>
                </a:rPr>
                <a:t>прецените </a:t>
              </a:r>
              <a:r>
                <a:rPr lang="en-US" sz="1600" dirty="0">
                  <a:solidFill>
                    <a:schemeClr val="tx1"/>
                  </a:solidFill>
                </a:rPr>
                <a:t>как обсъжданите теми ще повлияят на вашия подход към технологичните иновации, но и как да подобрите следващото обществено ангажиране. </a:t>
              </a:r>
              <a:r>
                <a:rPr lang="en-US" sz="1600" b="1" dirty="0">
                  <a:solidFill>
                    <a:schemeClr val="tx1"/>
                  </a:solidFill>
                </a:rPr>
                <a:t>Обществената ангажираност никога не приключва, тя е </a:t>
              </a:r>
              <a:r>
                <a:rPr lang="bg-BG" sz="1600" b="1" dirty="0">
                  <a:solidFill>
                    <a:schemeClr val="tx1"/>
                  </a:solidFill>
                </a:rPr>
                <a:t>непрекъснат </a:t>
              </a:r>
              <a:r>
                <a:rPr lang="en-US" sz="1600" b="1" dirty="0">
                  <a:solidFill>
                    <a:schemeClr val="tx1"/>
                  </a:solidFill>
                </a:rPr>
                <a:t>процес. </a:t>
              </a:r>
              <a:r>
                <a:rPr lang="bg-BG" sz="1600" dirty="0">
                  <a:solidFill>
                    <a:schemeClr val="tx1"/>
                  </a:solidFill>
                </a:rPr>
                <a:t>За нея е необходимо да </a:t>
              </a:r>
              <a:r>
                <a:rPr lang="en-US" sz="1600" dirty="0">
                  <a:solidFill>
                    <a:schemeClr val="tx1"/>
                  </a:solidFill>
                </a:rPr>
                <a:t>изгражд</a:t>
              </a:r>
              <a:r>
                <a:rPr lang="bg-BG" sz="1600" dirty="0">
                  <a:solidFill>
                    <a:schemeClr val="tx1"/>
                  </a:solidFill>
                </a:rPr>
                <a:t>ате </a:t>
              </a:r>
              <a:r>
                <a:rPr lang="en-US" sz="1600" dirty="0">
                  <a:solidFill>
                    <a:schemeClr val="tx1"/>
                  </a:solidFill>
                </a:rPr>
                <a:t>мрежа </a:t>
              </a:r>
              <a:r>
                <a:rPr lang="bg-BG" sz="1600" dirty="0">
                  <a:solidFill>
                    <a:schemeClr val="tx1"/>
                  </a:solidFill>
                </a:rPr>
                <a:t>от заинтересовани лица, които да </a:t>
              </a:r>
              <a:r>
                <a:rPr lang="en-US" sz="1600" dirty="0">
                  <a:solidFill>
                    <a:schemeClr val="tx1"/>
                  </a:solidFill>
                </a:rPr>
                <a:t>участ</a:t>
              </a:r>
              <a:r>
                <a:rPr lang="bg-BG" sz="1600" dirty="0">
                  <a:solidFill>
                    <a:schemeClr val="tx1"/>
                  </a:solidFill>
                </a:rPr>
                <a:t>ват в обсъждането на </a:t>
              </a:r>
              <a:r>
                <a:rPr lang="en-US" sz="1600" dirty="0">
                  <a:solidFill>
                    <a:schemeClr val="tx1"/>
                  </a:solidFill>
                </a:rPr>
                <a:t>бъдещи разработки. </a:t>
              </a: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A91AFCFC-9453-C009-A770-8A5B3FA86E40}"/>
              </a:ext>
            </a:extLst>
          </p:cNvPr>
          <p:cNvSpPr/>
          <p:nvPr/>
        </p:nvSpPr>
        <p:spPr>
          <a:xfrm>
            <a:off x="1165267" y="3220258"/>
            <a:ext cx="8410070" cy="66888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indent="0">
              <a:spcAft>
                <a:spcPts val="1800"/>
              </a:spcAft>
            </a:pPr>
            <a:r>
              <a:rPr lang="bg-BG" sz="3600" b="1" dirty="0">
                <a:solidFill>
                  <a:srgbClr val="3071AB"/>
                </a:solidFill>
                <a:latin typeface="Calibri"/>
              </a:rPr>
              <a:t>Оценка</a:t>
            </a:r>
            <a:endParaRPr lang="en-US" sz="3600" b="1" dirty="0">
              <a:solidFill>
                <a:srgbClr val="3071AB"/>
              </a:solidFill>
              <a:latin typeface="Calibri"/>
            </a:endParaRPr>
          </a:p>
          <a:p>
            <a:endParaRPr lang="bg-BG" dirty="0"/>
          </a:p>
          <a:p>
            <a:endParaRPr lang="en-US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5408474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7608" y="0"/>
            <a:ext cx="2374392" cy="585216"/>
          </a:xfrm>
          <a:prstGeom prst="rect">
            <a:avLst/>
          </a:prstGeom>
        </p:spPr>
      </p:pic>
      <p:grpSp>
        <p:nvGrpSpPr>
          <p:cNvPr id="15" name="Group 14"/>
          <p:cNvGrpSpPr/>
          <p:nvPr/>
        </p:nvGrpSpPr>
        <p:grpSpPr>
          <a:xfrm>
            <a:off x="0" y="928116"/>
            <a:ext cx="816864" cy="4980986"/>
            <a:chOff x="0" y="430599"/>
            <a:chExt cx="816864" cy="4980986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430599"/>
              <a:ext cx="816864" cy="1155192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0" y="1585791"/>
              <a:ext cx="816864" cy="3825794"/>
            </a:xfrm>
            <a:prstGeom prst="rect">
              <a:avLst/>
            </a:prstGeom>
            <a:solidFill>
              <a:srgbClr val="3071AB"/>
            </a:solidFill>
          </p:spPr>
          <p:txBody>
            <a:bodyPr lIns="0" tIns="0" rIns="0" bIns="0">
              <a:noAutofit/>
            </a:bodyPr>
            <a:lstStyle/>
            <a:p>
              <a:pPr marL="144000" indent="0"/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В 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pdf </a:t>
              </a: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версията 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/>
              </a:r>
              <a:br>
                <a:rPr lang="en-US" sz="1000" dirty="0">
                  <a:solidFill>
                    <a:srgbClr val="FFFFFF"/>
                  </a:solidFill>
                  <a:latin typeface="Calibri"/>
                </a:rPr>
              </a:b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на Ръковод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-</a:t>
              </a: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ството има по-подробна информа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-</a:t>
              </a: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ция и дейности, които можете да попълвате. Може да я запамети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-</a:t>
              </a:r>
              <a:br>
                <a:rPr lang="en-US" sz="1000" dirty="0">
                  <a:solidFill>
                    <a:srgbClr val="FFFFFF"/>
                  </a:solidFill>
                  <a:latin typeface="Calibri"/>
                </a:rPr>
              </a:b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те или да 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/>
              </a:r>
              <a:br>
                <a:rPr lang="en-US" sz="1000" dirty="0">
                  <a:solidFill>
                    <a:srgbClr val="FFFFFF"/>
                  </a:solidFill>
                  <a:latin typeface="Calibri"/>
                </a:rPr>
              </a:b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я разпеча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-</a:t>
              </a: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тате и да създадете план за действие 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/>
              </a:r>
              <a:br>
                <a:rPr lang="en-US" sz="1000" dirty="0">
                  <a:solidFill>
                    <a:srgbClr val="FFFFFF"/>
                  </a:solidFill>
                  <a:latin typeface="Calibri"/>
                </a:rPr>
              </a:b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на вашата компания. </a:t>
              </a:r>
              <a:endParaRPr lang="en-US" sz="1000" dirty="0">
                <a:solidFill>
                  <a:srgbClr val="FFFFFF"/>
                </a:solidFill>
                <a:latin typeface="Calibri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9817608" y="585216"/>
            <a:ext cx="2374392" cy="400951"/>
          </a:xfrm>
          <a:prstGeom prst="rect">
            <a:avLst/>
          </a:prstGeom>
          <a:solidFill>
            <a:srgbClr val="3071AB"/>
          </a:solidFill>
        </p:spPr>
        <p:txBody>
          <a:bodyPr lIns="0" tIns="0" rIns="0" bIns="0">
            <a:noAutofit/>
          </a:bodyPr>
          <a:lstStyle/>
          <a:p>
            <a:pPr marL="180000" indent="0">
              <a:lnSpc>
                <a:spcPct val="105000"/>
              </a:lnSpc>
            </a:pPr>
            <a:r>
              <a:rPr lang="en-US" sz="800" b="1" dirty="0">
                <a:solidFill>
                  <a:srgbClr val="FFFFFF"/>
                </a:solidFill>
                <a:latin typeface="Arial"/>
              </a:rPr>
              <a:t>SOCIETAL </a:t>
            </a:r>
            <a:r>
              <a:rPr lang="en-US" sz="800" b="1" dirty="0">
                <a:solidFill>
                  <a:schemeClr val="bg1"/>
                </a:solidFill>
                <a:latin typeface="Arial"/>
              </a:rPr>
              <a:t>ENGAGEMENT WITH </a:t>
            </a:r>
            <a:r>
              <a:rPr lang="bg-BG" sz="800" b="1" dirty="0">
                <a:solidFill>
                  <a:schemeClr val="bg1"/>
                </a:solidFill>
                <a:latin typeface="Arial"/>
              </a:rPr>
              <a:t/>
            </a:r>
            <a:br>
              <a:rPr lang="bg-BG" sz="800" b="1" dirty="0">
                <a:solidFill>
                  <a:schemeClr val="bg1"/>
                </a:solidFill>
                <a:latin typeface="Arial"/>
              </a:rPr>
            </a:br>
            <a:r>
              <a:rPr lang="en-US" sz="800" b="1" dirty="0">
                <a:solidFill>
                  <a:schemeClr val="bg1"/>
                </a:solidFill>
                <a:latin typeface="Arial"/>
              </a:rPr>
              <a:t>KEYENABLING TECHNOLOGIES</a:t>
            </a:r>
            <a:endParaRPr lang="en-US" sz="800" b="1" dirty="0">
              <a:solidFill>
                <a:schemeClr val="bg1"/>
              </a:solidFill>
              <a:latin typeface="Arial"/>
              <a:hlinkClick r:id="rId5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27636" y="1258857"/>
            <a:ext cx="7794440" cy="4561462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>
            <a:noAutofit/>
          </a:bodyPr>
          <a:lstStyle/>
          <a:p>
            <a:pPr>
              <a:spcAft>
                <a:spcPts val="1200"/>
              </a:spcAft>
            </a:pPr>
            <a:r>
              <a:rPr lang="en-US" b="1" dirty="0"/>
              <a:t>Защото искаме да сме сигурни, че технологиите помагат на хората! </a:t>
            </a:r>
          </a:p>
          <a:p>
            <a:pPr>
              <a:spcAft>
                <a:spcPts val="1200"/>
              </a:spcAft>
            </a:pPr>
            <a:r>
              <a:rPr lang="bg-BG" dirty="0"/>
              <a:t>Онлайн версията </a:t>
            </a:r>
            <a:r>
              <a:rPr lang="en-US" dirty="0"/>
              <a:t>на </a:t>
            </a:r>
            <a:r>
              <a:rPr lang="bg-BG" dirty="0"/>
              <a:t>Р</a:t>
            </a:r>
            <a:r>
              <a:rPr lang="en-US" dirty="0"/>
              <a:t>ъководството</a:t>
            </a:r>
            <a:r>
              <a:rPr lang="bg-BG" dirty="0"/>
              <a:t> </a:t>
            </a:r>
            <a:r>
              <a:rPr lang="en-US" u="sng" dirty="0">
                <a:hlinkClick r:id="rId6"/>
              </a:rPr>
              <a:t>https://guide.sockets-cocreation.eu</a:t>
            </a:r>
            <a:r>
              <a:rPr lang="en-US" dirty="0">
                <a:hlinkClick r:id="rId6"/>
              </a:rPr>
              <a:t>/</a:t>
            </a:r>
            <a:r>
              <a:rPr lang="bg-BG" dirty="0"/>
              <a:t> помага   да намерите отговор на въпроси и да планирате дейности, така че да получите готов план за осъществяване на идеяти си за ангажиране на гражданите. </a:t>
            </a:r>
          </a:p>
          <a:p>
            <a:pPr>
              <a:spcAft>
                <a:spcPts val="600"/>
              </a:spcAft>
            </a:pPr>
            <a:r>
              <a:rPr lang="bg-BG" dirty="0"/>
              <a:t>Г</a:t>
            </a:r>
            <a:r>
              <a:rPr lang="en-US" dirty="0"/>
              <a:t>ражданите </a:t>
            </a:r>
            <a:r>
              <a:rPr lang="bg-BG" dirty="0"/>
              <a:t>имат </a:t>
            </a:r>
            <a:r>
              <a:rPr lang="en-US" dirty="0"/>
              <a:t>довер</a:t>
            </a:r>
            <a:r>
              <a:rPr lang="bg-BG" dirty="0"/>
              <a:t>ие </a:t>
            </a:r>
            <a:r>
              <a:rPr lang="en-US" dirty="0"/>
              <a:t>на технологии</a:t>
            </a:r>
            <a:r>
              <a:rPr lang="bg-BG" dirty="0"/>
              <a:t>,</a:t>
            </a:r>
            <a:r>
              <a:rPr lang="en-US" dirty="0"/>
              <a:t> </a:t>
            </a:r>
            <a:r>
              <a:rPr lang="bg-BG" dirty="0"/>
              <a:t>които би следвало да са в отговор на </a:t>
            </a:r>
            <a:r>
              <a:rPr lang="en-US" dirty="0"/>
              <a:t>техните </a:t>
            </a:r>
            <a:r>
              <a:rPr lang="bg-BG" dirty="0"/>
              <a:t>потребности </a:t>
            </a:r>
            <a:r>
              <a:rPr lang="en-US" dirty="0"/>
              <a:t> и проблеми</a:t>
            </a:r>
            <a:r>
              <a:rPr lang="bg-BG" dirty="0"/>
              <a:t>, но не винаги случаят е такъв</a:t>
            </a:r>
            <a:r>
              <a:rPr lang="en-US" dirty="0"/>
              <a:t>. </a:t>
            </a:r>
            <a:r>
              <a:rPr lang="bg-BG" dirty="0"/>
              <a:t>За да се промени статуквото, трябва да ги </a:t>
            </a:r>
            <a:r>
              <a:rPr lang="en-US" dirty="0"/>
              <a:t>ангажираме</a:t>
            </a:r>
            <a:r>
              <a:rPr lang="bg-BG" dirty="0"/>
              <a:t> в процеса на разработването на  технологиите.</a:t>
            </a:r>
          </a:p>
          <a:p>
            <a:r>
              <a:rPr lang="en-US" dirty="0"/>
              <a:t>Ръководството е създадено </a:t>
            </a:r>
            <a:r>
              <a:rPr lang="bg-BG" dirty="0"/>
              <a:t>в рамките на </a:t>
            </a:r>
            <a:r>
              <a:rPr lang="en-US" b="1" dirty="0"/>
              <a:t> проект SocKETs,</a:t>
            </a:r>
            <a:r>
              <a:rPr lang="bg-BG" b="1" dirty="0"/>
              <a:t> финансиран от ЕС и координиран </a:t>
            </a:r>
            <a:r>
              <a:rPr lang="en-US" dirty="0"/>
              <a:t>от Датския технологичен съвет</a:t>
            </a:r>
            <a:r>
              <a:rPr lang="bg-BG" dirty="0"/>
              <a:t>. Проектът се изпълнява с </a:t>
            </a:r>
            <a:r>
              <a:rPr lang="en-US" dirty="0"/>
              <a:t> партньори от шест държави.</a:t>
            </a:r>
          </a:p>
          <a:p>
            <a:endParaRPr lang="en-US" dirty="0"/>
          </a:p>
          <a:p>
            <a:pPr>
              <a:spcAft>
                <a:spcPts val="1200"/>
              </a:spcAft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832848" y="6434051"/>
            <a:ext cx="2359152" cy="328256"/>
          </a:xfrm>
          <a:prstGeom prst="rect">
            <a:avLst/>
          </a:prstGeom>
          <a:solidFill>
            <a:srgbClr val="3071AB"/>
          </a:solidFill>
        </p:spPr>
        <p:txBody>
          <a:bodyPr wrap="none" lIns="0" tIns="0" rIns="0" bIns="0">
            <a:noAutofit/>
          </a:bodyPr>
          <a:lstStyle/>
          <a:p>
            <a:pPr marL="1780100" indent="0"/>
            <a:r>
              <a:rPr lang="bg-BG" sz="1800" dirty="0">
                <a:solidFill>
                  <a:srgbClr val="FFFFFF"/>
                </a:solidFill>
                <a:latin typeface="Calibri"/>
              </a:rPr>
              <a:t>   </a:t>
            </a:r>
            <a:r>
              <a:rPr lang="en-US" sz="1800" dirty="0">
                <a:solidFill>
                  <a:srgbClr val="FFFFFF"/>
                </a:solidFill>
                <a:latin typeface="Calibri"/>
              </a:rPr>
              <a:t>2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832847" y="2535936"/>
            <a:ext cx="2359153" cy="3627120"/>
          </a:xfrm>
          <a:prstGeom prst="rect">
            <a:avLst/>
          </a:prstGeom>
          <a:solidFill>
            <a:srgbClr val="3071AB"/>
          </a:solidFill>
        </p:spPr>
        <p:txBody>
          <a:bodyPr lIns="0" tIns="0" rIns="0" bIns="0">
            <a:noAutofit/>
          </a:bodyPr>
          <a:lstStyle/>
          <a:p>
            <a:pPr marL="144000">
              <a:spcBef>
                <a:spcPts val="1540"/>
              </a:spcBef>
              <a:spcAft>
                <a:spcPts val="910"/>
              </a:spcAft>
            </a:pP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ВИЗИЯ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1.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Увод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2.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ЗАЩО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Отговорни иновации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3.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КАКВО: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Обществена ангажираност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4.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Фасилитиране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5.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КОИ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Методи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6.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КОЙ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Набиране на граждани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7.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КОГА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График 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Планиране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8.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КЪДЕ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Локация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/>
            </a:r>
            <a:br>
              <a:rPr lang="bg-BG" sz="1200" b="1" u="sng" dirty="0">
                <a:solidFill>
                  <a:srgbClr val="FFFFFF"/>
                </a:solidFill>
                <a:latin typeface="Calibri"/>
              </a:rPr>
            </a:b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Пространство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60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9.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Изпълнение</a:t>
            </a:r>
          </a:p>
          <a:p>
            <a:pPr marL="144000"/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МИСИЯ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832847" y="986166"/>
            <a:ext cx="1901989" cy="1549769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B24B445D-0042-F7E7-08F0-AA6BC0D2FB7A}"/>
              </a:ext>
            </a:extLst>
          </p:cNvPr>
          <p:cNvGrpSpPr/>
          <p:nvPr/>
        </p:nvGrpSpPr>
        <p:grpSpPr>
          <a:xfrm>
            <a:off x="-1" y="928116"/>
            <a:ext cx="1127206" cy="4980986"/>
            <a:chOff x="0" y="430599"/>
            <a:chExt cx="816864" cy="4980986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67709588-F6E9-054F-8CB0-E3E46B09FD5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430599"/>
              <a:ext cx="816864" cy="1155192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63B6344-1154-99C6-FFCC-37BD6778E737}"/>
                </a:ext>
              </a:extLst>
            </p:cNvPr>
            <p:cNvSpPr/>
            <p:nvPr/>
          </p:nvSpPr>
          <p:spPr>
            <a:xfrm>
              <a:off x="0" y="1585791"/>
              <a:ext cx="816864" cy="3825794"/>
            </a:xfrm>
            <a:prstGeom prst="rect">
              <a:avLst/>
            </a:prstGeom>
            <a:solidFill>
              <a:srgbClr val="3071AB"/>
            </a:solidFill>
          </p:spPr>
          <p:txBody>
            <a:bodyPr lIns="0" tIns="0" rIns="0" bIns="0">
              <a:noAutofit/>
            </a:bodyPr>
            <a:lstStyle/>
            <a:p>
              <a:pPr marL="144000" indent="0"/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В 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pdf </a:t>
              </a: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версията на Ръководството има по-подробна информация и дейности, които можете да попълвате. </a:t>
              </a:r>
            </a:p>
            <a:p>
              <a:pPr marL="144000" indent="0"/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Може да я запаметите или да я разпечатате и да създадете план за действие  на вашата компания. </a:t>
              </a:r>
              <a:endParaRPr lang="en-US" sz="1000" dirty="0">
                <a:solidFill>
                  <a:srgbClr val="FFFFFF"/>
                </a:solidFill>
                <a:latin typeface="Calibri"/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F2D4A27B-754C-247D-22D8-888EBD2F5D17}"/>
              </a:ext>
            </a:extLst>
          </p:cNvPr>
          <p:cNvSpPr txBox="1"/>
          <p:nvPr/>
        </p:nvSpPr>
        <p:spPr>
          <a:xfrm>
            <a:off x="1427635" y="339835"/>
            <a:ext cx="727628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Защо</a:t>
            </a:r>
            <a:r>
              <a:rPr lang="bg-BG" sz="3600" b="1" dirty="0">
                <a:solidFill>
                  <a:schemeClr val="accent1">
                    <a:lumMod val="75000"/>
                  </a:schemeClr>
                </a:solidFill>
              </a:rPr>
              <a:t> правим това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?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C950D80-CCD2-9E02-AED9-125D70CD8A2E}"/>
              </a:ext>
            </a:extLst>
          </p:cNvPr>
          <p:cNvSpPr/>
          <p:nvPr/>
        </p:nvSpPr>
        <p:spPr>
          <a:xfrm>
            <a:off x="9845040" y="2535936"/>
            <a:ext cx="2346960" cy="3627120"/>
          </a:xfrm>
          <a:prstGeom prst="rect">
            <a:avLst/>
          </a:prstGeom>
          <a:solidFill>
            <a:srgbClr val="3071AB"/>
          </a:solidFill>
        </p:spPr>
        <p:txBody>
          <a:bodyPr lIns="0" tIns="0" rIns="0" bIns="0">
            <a:noAutofit/>
          </a:bodyPr>
          <a:lstStyle/>
          <a:p>
            <a:pPr marL="144000">
              <a:spcBef>
                <a:spcPts val="1540"/>
              </a:spcBef>
              <a:spcAft>
                <a:spcPts val="910"/>
              </a:spcAft>
            </a:pP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ВИЗИЯ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1.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Увод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2.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ЗАЩО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Отговорни иновации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3.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КАКВО: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Обществена ангажираност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4 .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Фасилитиране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5.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КОИ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Методи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6.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КОЙ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Набиране на граждани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7.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КОГА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График 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Планиране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8.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КЪДЕ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Локация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/>
            </a:r>
            <a:br>
              <a:rPr lang="bg-BG" sz="1200" b="1" u="sng" dirty="0">
                <a:solidFill>
                  <a:srgbClr val="FFFFFF"/>
                </a:solidFill>
                <a:latin typeface="Calibri"/>
              </a:rPr>
            </a:b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Пространство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60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9.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Изпълнение</a:t>
            </a:r>
          </a:p>
          <a:p>
            <a:pPr marL="144000"/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МИСИЯ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906022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071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32104" cy="90525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6691" y="222293"/>
            <a:ext cx="2002536" cy="40843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4984" y="780288"/>
            <a:ext cx="8490523" cy="351434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923543" y="4436458"/>
            <a:ext cx="8673403" cy="223283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marL="144000" indent="0"/>
            <a:r>
              <a:rPr lang="bg-BG" sz="1000" dirty="0">
                <a:solidFill>
                  <a:srgbClr val="595959"/>
                </a:solidFill>
                <a:latin typeface="Calibri"/>
              </a:rPr>
              <a:t>За въпроси</a:t>
            </a:r>
            <a:r>
              <a:rPr lang="en-US" sz="1000" dirty="0">
                <a:solidFill>
                  <a:srgbClr val="595959"/>
                </a:solidFill>
                <a:latin typeface="Calibri"/>
              </a:rPr>
              <a:t>, </a:t>
            </a:r>
            <a:r>
              <a:rPr lang="bg-BG" sz="1000" dirty="0">
                <a:solidFill>
                  <a:srgbClr val="595959"/>
                </a:solidFill>
                <a:latin typeface="Calibri"/>
              </a:rPr>
              <a:t>коментари и обратна връзка</a:t>
            </a:r>
            <a:r>
              <a:rPr lang="en-US" sz="1000" dirty="0">
                <a:solidFill>
                  <a:srgbClr val="595959"/>
                </a:solidFill>
                <a:latin typeface="Calibri"/>
              </a:rPr>
              <a:t>, </a:t>
            </a:r>
            <a:r>
              <a:rPr lang="bg-BG" sz="1000" dirty="0">
                <a:solidFill>
                  <a:srgbClr val="595959"/>
                </a:solidFill>
                <a:latin typeface="Calibri"/>
              </a:rPr>
              <a:t>моля пишете на Катрин Колин Хаган, старши ръководител проекти към Датския технологичен борд</a:t>
            </a:r>
            <a:r>
              <a:rPr lang="en-US" sz="1000" dirty="0">
                <a:solidFill>
                  <a:srgbClr val="595959"/>
                </a:solidFill>
                <a:latin typeface="Calibri"/>
              </a:rPr>
              <a:t>: </a:t>
            </a:r>
            <a:r>
              <a:rPr lang="en-US" sz="1000" dirty="0">
                <a:solidFill>
                  <a:srgbClr val="595959"/>
                </a:solidFill>
                <a:latin typeface="Calibri"/>
                <a:hlinkClick r:id="rId5"/>
              </a:rPr>
              <a:t>kch@tekno.dk</a:t>
            </a:r>
          </a:p>
        </p:txBody>
      </p:sp>
      <p:sp>
        <p:nvSpPr>
          <p:cNvPr id="7" name="Rectangle 6"/>
          <p:cNvSpPr/>
          <p:nvPr/>
        </p:nvSpPr>
        <p:spPr>
          <a:xfrm>
            <a:off x="9883259" y="1138534"/>
            <a:ext cx="2055968" cy="1490472"/>
          </a:xfrm>
          <a:prstGeom prst="rect">
            <a:avLst/>
          </a:prstGeom>
          <a:solidFill>
            <a:srgbClr val="3071AB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96000"/>
              </a:lnSpc>
            </a:pPr>
            <a:r>
              <a:rPr lang="en-US" sz="1400" u="sng" dirty="0">
                <a:solidFill>
                  <a:srgbClr val="FFFFFF"/>
                </a:solidFill>
                <a:latin typeface="Arial"/>
              </a:rPr>
              <a:t>SOCKETS-COCREATION.EU</a:t>
            </a:r>
          </a:p>
          <a:p>
            <a:pPr indent="0"/>
            <a:r>
              <a:rPr lang="bg-BG" sz="1400" dirty="0">
                <a:solidFill>
                  <a:srgbClr val="FFFFFF"/>
                </a:solidFill>
                <a:latin typeface="Arial"/>
              </a:rPr>
              <a:t>Ръководството за отговорни технологични иновации чрез обществена ангажираност е създадено като част от финансирания от ЕС проект </a:t>
            </a:r>
            <a:r>
              <a:rPr lang="en-US" sz="1400" dirty="0">
                <a:solidFill>
                  <a:srgbClr val="FFFFFF"/>
                </a:solidFill>
                <a:latin typeface="Arial"/>
              </a:rPr>
              <a:t>SocKETs. </a:t>
            </a:r>
            <a:r>
              <a:rPr lang="bg-BG" sz="1400" dirty="0">
                <a:solidFill>
                  <a:srgbClr val="FFFFFF"/>
                </a:solidFill>
                <a:latin typeface="Arial"/>
              </a:rPr>
              <a:t>Целта на проекта е да </a:t>
            </a:r>
            <a:r>
              <a:rPr lang="ru-RU" sz="1400" dirty="0">
                <a:solidFill>
                  <a:srgbClr val="FFFFFF"/>
                </a:solidFill>
                <a:latin typeface="Arial"/>
              </a:rPr>
              <a:t>приведе в съответствие иновативните технологии с нуждите </a:t>
            </a:r>
            <a:br>
              <a:rPr lang="ru-RU" sz="1400" dirty="0">
                <a:solidFill>
                  <a:srgbClr val="FFFFFF"/>
                </a:solidFill>
                <a:latin typeface="Arial"/>
              </a:rPr>
            </a:br>
            <a:r>
              <a:rPr lang="ru-RU" sz="1400" dirty="0">
                <a:solidFill>
                  <a:srgbClr val="FFFFFF"/>
                </a:solidFill>
                <a:latin typeface="Arial"/>
              </a:rPr>
              <a:t>и ценностите на гражданите чрез обществена ангажираност. </a:t>
            </a:r>
            <a:br>
              <a:rPr lang="ru-RU" sz="1400" dirty="0">
                <a:solidFill>
                  <a:srgbClr val="FFFFFF"/>
                </a:solidFill>
                <a:latin typeface="Arial"/>
              </a:rPr>
            </a:br>
            <a:r>
              <a:rPr lang="ru-RU" sz="1400" dirty="0">
                <a:solidFill>
                  <a:srgbClr val="FFFFFF"/>
                </a:solidFill>
                <a:latin typeface="Arial"/>
              </a:rPr>
              <a:t>Този 3-годишен проект се изпълнява от 10 </a:t>
            </a:r>
            <a:r>
              <a:rPr lang="bg-BG" sz="1400" u="sng" dirty="0">
                <a:solidFill>
                  <a:srgbClr val="FFFFFF"/>
                </a:solidFill>
                <a:latin typeface="Arial"/>
                <a:hlinkClick r:id="rId6"/>
              </a:rPr>
              <a:t>партньори</a:t>
            </a:r>
            <a:r>
              <a:rPr lang="ru-RU" sz="1400" dirty="0">
                <a:solidFill>
                  <a:srgbClr val="FFFFFF"/>
                </a:solidFill>
                <a:latin typeface="Arial"/>
              </a:rPr>
              <a:t> от 8 европейски страни. </a:t>
            </a:r>
            <a:endParaRPr lang="en-US" sz="140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8175" y="5071508"/>
            <a:ext cx="3759035" cy="1103943"/>
          </a:xfrm>
          <a:prstGeom prst="rect">
            <a:avLst/>
          </a:prstGeom>
          <a:solidFill>
            <a:srgbClr val="3071AB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118000"/>
              </a:lnSpc>
            </a:pPr>
            <a:r>
              <a:rPr lang="ru-RU" sz="1400" dirty="0">
                <a:solidFill>
                  <a:srgbClr val="FFFFFF"/>
                </a:solidFill>
                <a:latin typeface="Arial"/>
              </a:rPr>
              <a:t>Това ръководство и неговото съдържание отразяват единствено мнението на авторите му. Изпълнителната агенция за научни изследвания и Европейската комисия не носят отговорност за използването на съдържащата се в него информация.</a:t>
            </a:r>
            <a:endParaRPr lang="en-US" sz="140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51520" y="5118165"/>
            <a:ext cx="3982885" cy="1057286"/>
          </a:xfrm>
          <a:prstGeom prst="rect">
            <a:avLst/>
          </a:prstGeom>
          <a:solidFill>
            <a:srgbClr val="3071AB"/>
          </a:solidFill>
        </p:spPr>
        <p:txBody>
          <a:bodyPr lIns="0" tIns="0" rIns="0" bIns="0">
            <a:noAutofit/>
          </a:bodyPr>
          <a:lstStyle/>
          <a:p>
            <a:pPr indent="0">
              <a:lnSpc>
                <a:spcPct val="115000"/>
              </a:lnSpc>
            </a:pPr>
            <a:r>
              <a:rPr lang="ru-RU" sz="1400" dirty="0">
                <a:solidFill>
                  <a:srgbClr val="FFFFFF"/>
                </a:solidFill>
                <a:latin typeface="Arial"/>
              </a:rPr>
              <a:t>Проектът SocKETs (Социална ангажираност с ключовите базови технологии) получи финансиране от Рамковата програма на Европейския съюз "Хоризонт 2020" за научни изследвания и иновации по споразумение за безвъзмездна помощ № 958277</a:t>
            </a:r>
            <a:endParaRPr lang="en-US" sz="140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982200" y="6489192"/>
            <a:ext cx="2066544" cy="195072"/>
          </a:xfrm>
          <a:prstGeom prst="rect">
            <a:avLst/>
          </a:prstGeom>
          <a:solidFill>
            <a:srgbClr val="3071AB"/>
          </a:solidFill>
        </p:spPr>
        <p:txBody>
          <a:bodyPr wrap="none" lIns="0" tIns="0" rIns="0" bIns="0">
            <a:noAutofit/>
          </a:bodyPr>
          <a:lstStyle/>
          <a:p>
            <a:pPr indent="0" algn="r"/>
            <a:r>
              <a:rPr lang="bg-BG" sz="1800" dirty="0">
                <a:solidFill>
                  <a:srgbClr val="FFFFFF"/>
                </a:solidFill>
                <a:latin typeface="Calibri"/>
              </a:rPr>
              <a:t>2</a:t>
            </a:r>
            <a:r>
              <a:rPr lang="en-US" sz="1800" dirty="0">
                <a:solidFill>
                  <a:srgbClr val="FFFFFF"/>
                </a:solidFill>
                <a:latin typeface="Calibri"/>
              </a:rPr>
              <a:t>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85089" y="784399"/>
            <a:ext cx="6155684" cy="708271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algn="ctr"/>
            <a:r>
              <a:rPr lang="bg-BG" sz="2000" b="1" dirty="0">
                <a:solidFill>
                  <a:schemeClr val="accent1">
                    <a:lumMod val="75000"/>
                  </a:schemeClr>
                </a:solidFill>
              </a:rPr>
              <a:t>Ръководство на технологичната индустрия за отговорни </a:t>
            </a:r>
            <a:br>
              <a:rPr lang="bg-BG" sz="20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bg-BG" sz="2000" b="1" dirty="0">
                <a:solidFill>
                  <a:schemeClr val="accent1">
                    <a:lumMod val="75000"/>
                  </a:schemeClr>
                </a:solidFill>
              </a:rPr>
              <a:t>иновации чрез обществена ангажираност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3259" y="667285"/>
            <a:ext cx="2109399" cy="353599"/>
          </a:xfrm>
          <a:prstGeom prst="rect">
            <a:avLst/>
          </a:prstGeom>
        </p:spPr>
      </p:pic>
      <p:grpSp>
        <p:nvGrpSpPr>
          <p:cNvPr id="17" name="Group 16"/>
          <p:cNvGrpSpPr/>
          <p:nvPr/>
        </p:nvGrpSpPr>
        <p:grpSpPr>
          <a:xfrm>
            <a:off x="4078652" y="5284382"/>
            <a:ext cx="1522485" cy="1095153"/>
            <a:chOff x="4078652" y="5284382"/>
            <a:chExt cx="1522485" cy="1095153"/>
          </a:xfrm>
        </p:grpSpPr>
        <p:sp>
          <p:nvSpPr>
            <p:cNvPr id="16" name="Rectangle 15"/>
            <p:cNvSpPr/>
            <p:nvPr/>
          </p:nvSpPr>
          <p:spPr>
            <a:xfrm>
              <a:off x="4078652" y="5284382"/>
              <a:ext cx="1522485" cy="1095153"/>
            </a:xfrm>
            <a:prstGeom prst="rect">
              <a:avLst/>
            </a:prstGeom>
            <a:solidFill>
              <a:srgbClr val="FFFFFF"/>
            </a:solidFill>
          </p:spPr>
          <p:txBody>
            <a:bodyPr lIns="0" tIns="0" rIns="0" bIns="0">
              <a:noAutofit/>
            </a:bodyPr>
            <a:lstStyle/>
            <a:p>
              <a:pPr indent="0"/>
              <a:endParaRPr lang="en-US" sz="1400" dirty="0">
                <a:solidFill>
                  <a:srgbClr val="595959"/>
                </a:solidFill>
                <a:latin typeface="Calibri"/>
              </a:endParaRPr>
            </a:p>
          </p:txBody>
        </p:sp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31817" y="5358034"/>
              <a:ext cx="1394156" cy="931761"/>
            </a:xfrm>
            <a:prstGeom prst="rect">
              <a:avLst/>
            </a:prstGeom>
          </p:spPr>
        </p:pic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51548A6C-EF81-AEBD-C94C-BDC49B3D2A74}"/>
              </a:ext>
            </a:extLst>
          </p:cNvPr>
          <p:cNvSpPr/>
          <p:nvPr/>
        </p:nvSpPr>
        <p:spPr>
          <a:xfrm>
            <a:off x="4260715" y="1322961"/>
            <a:ext cx="5512097" cy="4396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7608" y="0"/>
            <a:ext cx="2374392" cy="585216"/>
          </a:xfrm>
          <a:prstGeom prst="rect">
            <a:avLst/>
          </a:prstGeom>
        </p:spPr>
      </p:pic>
      <p:grpSp>
        <p:nvGrpSpPr>
          <p:cNvPr id="15" name="Group 14"/>
          <p:cNvGrpSpPr/>
          <p:nvPr/>
        </p:nvGrpSpPr>
        <p:grpSpPr>
          <a:xfrm>
            <a:off x="0" y="928116"/>
            <a:ext cx="816864" cy="4980986"/>
            <a:chOff x="0" y="430599"/>
            <a:chExt cx="816864" cy="4980986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430599"/>
              <a:ext cx="816864" cy="1155192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0" y="1585791"/>
              <a:ext cx="816864" cy="3825794"/>
            </a:xfrm>
            <a:prstGeom prst="rect">
              <a:avLst/>
            </a:prstGeom>
            <a:solidFill>
              <a:srgbClr val="3071AB"/>
            </a:solidFill>
          </p:spPr>
          <p:txBody>
            <a:bodyPr lIns="0" tIns="0" rIns="0" bIns="0">
              <a:noAutofit/>
            </a:bodyPr>
            <a:lstStyle/>
            <a:p>
              <a:pPr marL="144000" indent="0"/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В 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pdf </a:t>
              </a: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версията 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/>
              </a:r>
              <a:br>
                <a:rPr lang="en-US" sz="1000" dirty="0">
                  <a:solidFill>
                    <a:srgbClr val="FFFFFF"/>
                  </a:solidFill>
                  <a:latin typeface="Calibri"/>
                </a:rPr>
              </a:b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на Ръковод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-</a:t>
              </a: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ството има по-подробна информа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-</a:t>
              </a: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ция и дейности, които можете да попълвате. Може да я запамети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-</a:t>
              </a:r>
              <a:br>
                <a:rPr lang="en-US" sz="1000" dirty="0">
                  <a:solidFill>
                    <a:srgbClr val="FFFFFF"/>
                  </a:solidFill>
                  <a:latin typeface="Calibri"/>
                </a:rPr>
              </a:b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те или да 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/>
              </a:r>
              <a:br>
                <a:rPr lang="en-US" sz="1000" dirty="0">
                  <a:solidFill>
                    <a:srgbClr val="FFFFFF"/>
                  </a:solidFill>
                  <a:latin typeface="Calibri"/>
                </a:rPr>
              </a:b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я разпеча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-</a:t>
              </a: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тате и да създадете план за действие 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/>
              </a:r>
              <a:br>
                <a:rPr lang="en-US" sz="1000" dirty="0">
                  <a:solidFill>
                    <a:srgbClr val="FFFFFF"/>
                  </a:solidFill>
                  <a:latin typeface="Calibri"/>
                </a:rPr>
              </a:b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на вашата компания. </a:t>
              </a:r>
              <a:endParaRPr lang="en-US" sz="1000" dirty="0">
                <a:solidFill>
                  <a:srgbClr val="FFFFFF"/>
                </a:solidFill>
                <a:latin typeface="Calibri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9817608" y="585216"/>
            <a:ext cx="2374392" cy="400951"/>
          </a:xfrm>
          <a:prstGeom prst="rect">
            <a:avLst/>
          </a:prstGeom>
          <a:solidFill>
            <a:srgbClr val="3071AB"/>
          </a:solidFill>
        </p:spPr>
        <p:txBody>
          <a:bodyPr lIns="0" tIns="0" rIns="0" bIns="0">
            <a:noAutofit/>
          </a:bodyPr>
          <a:lstStyle/>
          <a:p>
            <a:pPr marL="180000" indent="0">
              <a:lnSpc>
                <a:spcPct val="105000"/>
              </a:lnSpc>
            </a:pPr>
            <a:r>
              <a:rPr lang="en-US" sz="800" b="1" dirty="0">
                <a:solidFill>
                  <a:srgbClr val="FFFFFF"/>
                </a:solidFill>
                <a:latin typeface="Arial"/>
              </a:rPr>
              <a:t>SOCIETAL </a:t>
            </a:r>
            <a:r>
              <a:rPr lang="en-US" sz="800" b="1" dirty="0">
                <a:solidFill>
                  <a:schemeClr val="bg1"/>
                </a:solidFill>
                <a:latin typeface="Arial"/>
              </a:rPr>
              <a:t>ENGAGEMENT WITH </a:t>
            </a:r>
            <a:r>
              <a:rPr lang="bg-BG" sz="800" b="1" dirty="0">
                <a:solidFill>
                  <a:schemeClr val="bg1"/>
                </a:solidFill>
                <a:latin typeface="Arial"/>
              </a:rPr>
              <a:t/>
            </a:r>
            <a:br>
              <a:rPr lang="bg-BG" sz="800" b="1" dirty="0">
                <a:solidFill>
                  <a:schemeClr val="bg1"/>
                </a:solidFill>
                <a:latin typeface="Arial"/>
              </a:rPr>
            </a:br>
            <a:r>
              <a:rPr lang="en-US" sz="800" b="1" dirty="0">
                <a:solidFill>
                  <a:schemeClr val="bg1"/>
                </a:solidFill>
                <a:latin typeface="Arial"/>
              </a:rPr>
              <a:t>KEYENABLING TECHNOLOGIES</a:t>
            </a:r>
            <a:endParaRPr lang="en-US" sz="800" b="1" dirty="0">
              <a:solidFill>
                <a:schemeClr val="bg1"/>
              </a:solidFill>
              <a:latin typeface="Arial"/>
              <a:hlinkClick r:id="rId5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740560" y="8074512"/>
            <a:ext cx="7811955" cy="43153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832848" y="6434051"/>
            <a:ext cx="2359152" cy="275093"/>
          </a:xfrm>
          <a:prstGeom prst="rect">
            <a:avLst/>
          </a:prstGeom>
          <a:solidFill>
            <a:srgbClr val="3071AB"/>
          </a:solidFill>
        </p:spPr>
        <p:txBody>
          <a:bodyPr wrap="none" lIns="0" tIns="0" rIns="0" bIns="0">
            <a:noAutofit/>
          </a:bodyPr>
          <a:lstStyle/>
          <a:p>
            <a:pPr marL="1780100" indent="0"/>
            <a:r>
              <a:rPr lang="bg-BG" sz="1800" dirty="0">
                <a:solidFill>
                  <a:srgbClr val="FFFFFF"/>
                </a:solidFill>
                <a:latin typeface="Calibri"/>
              </a:rPr>
              <a:t>    </a:t>
            </a:r>
            <a:r>
              <a:rPr lang="en-US" sz="1800" dirty="0">
                <a:solidFill>
                  <a:srgbClr val="FFFFFF"/>
                </a:solidFill>
                <a:latin typeface="Calibri"/>
              </a:rPr>
              <a:t>3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817606" y="2535936"/>
            <a:ext cx="2374394" cy="3627120"/>
          </a:xfrm>
          <a:prstGeom prst="rect">
            <a:avLst/>
          </a:prstGeom>
          <a:solidFill>
            <a:srgbClr val="3071AB"/>
          </a:solidFill>
        </p:spPr>
        <p:txBody>
          <a:bodyPr lIns="0" tIns="0" rIns="0" bIns="0">
            <a:noAutofit/>
          </a:bodyPr>
          <a:lstStyle/>
          <a:p>
            <a:pPr marL="144000">
              <a:spcBef>
                <a:spcPts val="1540"/>
              </a:spcBef>
              <a:spcAft>
                <a:spcPts val="910"/>
              </a:spcAft>
            </a:pP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ВИЗИЯ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1.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Увод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2.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ЗАЩО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Отговорни иновации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3.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КАКВО: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Обществена ангажираност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4.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Фасилитиране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5.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КОИ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Методи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6.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КОЙ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Набиране на граждани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7.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КОГА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График 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Планиране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8.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КЪДЕ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Локация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/>
            </a:r>
            <a:br>
              <a:rPr lang="bg-BG" sz="1200" b="1" u="sng" dirty="0">
                <a:solidFill>
                  <a:srgbClr val="FFFFFF"/>
                </a:solidFill>
                <a:latin typeface="Calibri"/>
              </a:rPr>
            </a:b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Пространство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60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9.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Изпълнение</a:t>
            </a:r>
          </a:p>
          <a:p>
            <a:pPr marL="144000"/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МИСИЯ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7607" y="986168"/>
            <a:ext cx="2001900" cy="1567922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3F7394A1-E3D8-FD8F-A6EB-10BB8BA175F7}"/>
              </a:ext>
            </a:extLst>
          </p:cNvPr>
          <p:cNvGrpSpPr/>
          <p:nvPr/>
        </p:nvGrpSpPr>
        <p:grpSpPr>
          <a:xfrm>
            <a:off x="-1" y="928116"/>
            <a:ext cx="1127206" cy="4980986"/>
            <a:chOff x="0" y="430599"/>
            <a:chExt cx="816864" cy="4980986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76565D34-9065-3E45-EF43-3E75680BC47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430599"/>
              <a:ext cx="816864" cy="1155192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91452A4-9F30-E1CE-F321-0A61FC59F920}"/>
                </a:ext>
              </a:extLst>
            </p:cNvPr>
            <p:cNvSpPr/>
            <p:nvPr/>
          </p:nvSpPr>
          <p:spPr>
            <a:xfrm>
              <a:off x="0" y="1585791"/>
              <a:ext cx="816864" cy="3825794"/>
            </a:xfrm>
            <a:prstGeom prst="rect">
              <a:avLst/>
            </a:prstGeom>
            <a:solidFill>
              <a:srgbClr val="3071AB"/>
            </a:solidFill>
          </p:spPr>
          <p:txBody>
            <a:bodyPr lIns="0" tIns="0" rIns="0" bIns="0">
              <a:noAutofit/>
            </a:bodyPr>
            <a:lstStyle/>
            <a:p>
              <a:pPr marL="144000" indent="0"/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В 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pdf </a:t>
              </a: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версията на Ръководството има по-подробна информация и дейности, които можете да попълвате. </a:t>
              </a:r>
            </a:p>
            <a:p>
              <a:pPr marL="144000" indent="0"/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Може да я запаметите или да я разпечатате и да създадете план за действие  на вашата компания. </a:t>
              </a:r>
              <a:endParaRPr lang="en-US" sz="1000" dirty="0">
                <a:solidFill>
                  <a:srgbClr val="FFFFFF"/>
                </a:solidFill>
                <a:latin typeface="Calibri"/>
              </a:endParaRP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2A747E9A-0D76-A636-ADE6-300871A7CC4C}"/>
              </a:ext>
            </a:extLst>
          </p:cNvPr>
          <p:cNvSpPr txBox="1"/>
          <p:nvPr/>
        </p:nvSpPr>
        <p:spPr>
          <a:xfrm>
            <a:off x="1127204" y="281785"/>
            <a:ext cx="891174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От какво се нуждае технологичната индустрия</a:t>
            </a:r>
            <a:r>
              <a:rPr lang="bg-BG" sz="3200" b="1" dirty="0">
                <a:solidFill>
                  <a:schemeClr val="accent1">
                    <a:lumMod val="75000"/>
                  </a:schemeClr>
                </a:solidFill>
              </a:rPr>
              <a:t>?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B7BDB25-8E16-7317-D82C-B02CC83EEB1F}"/>
              </a:ext>
            </a:extLst>
          </p:cNvPr>
          <p:cNvSpPr/>
          <p:nvPr/>
        </p:nvSpPr>
        <p:spPr>
          <a:xfrm>
            <a:off x="9845040" y="2535936"/>
            <a:ext cx="2346960" cy="3627120"/>
          </a:xfrm>
          <a:prstGeom prst="rect">
            <a:avLst/>
          </a:prstGeom>
          <a:solidFill>
            <a:srgbClr val="3071AB"/>
          </a:solidFill>
        </p:spPr>
        <p:txBody>
          <a:bodyPr lIns="0" tIns="0" rIns="0" bIns="0">
            <a:noAutofit/>
          </a:bodyPr>
          <a:lstStyle/>
          <a:p>
            <a:pPr marL="144000">
              <a:spcBef>
                <a:spcPts val="1540"/>
              </a:spcBef>
              <a:spcAft>
                <a:spcPts val="910"/>
              </a:spcAft>
            </a:pP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ВИЗИЯ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1.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Увод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2.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ЗАЩО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Отговорни иновации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3.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КАКВО: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Обществена ангажираност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4 .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Фасилитиране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5.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КОИ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Методи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6.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КОЙ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Набиране на граждани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7.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КОГА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График 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Планиране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8.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КЪДЕ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Локация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/>
            </a:r>
            <a:br>
              <a:rPr lang="bg-BG" sz="1200" b="1" u="sng" dirty="0">
                <a:solidFill>
                  <a:srgbClr val="FFFFFF"/>
                </a:solidFill>
                <a:latin typeface="Calibri"/>
              </a:rPr>
            </a:b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Пространство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60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9.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Изпълнение</a:t>
            </a:r>
          </a:p>
          <a:p>
            <a:pPr marL="144000"/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МИСИЯ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</p:txBody>
      </p:sp>
      <p:graphicFrame>
        <p:nvGraphicFramePr>
          <p:cNvPr id="20" name="Diagram 19">
            <a:extLst>
              <a:ext uri="{FF2B5EF4-FFF2-40B4-BE49-F238E27FC236}">
                <a16:creationId xmlns:a16="http://schemas.microsoft.com/office/drawing/2014/main" id="{C4CC05AB-1DCA-5425-3E9B-B0DB35F97DA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63940694"/>
              </p:ext>
            </p:extLst>
          </p:nvPr>
        </p:nvGraphicFramePr>
        <p:xfrm>
          <a:off x="1171997" y="1814736"/>
          <a:ext cx="8600816" cy="5149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EEA95518-71C9-DDB0-525F-1A94715278F6}"/>
              </a:ext>
            </a:extLst>
          </p:cNvPr>
          <p:cNvSpPr txBox="1"/>
          <p:nvPr/>
        </p:nvSpPr>
        <p:spPr>
          <a:xfrm>
            <a:off x="6668908" y="1264160"/>
            <a:ext cx="128849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b="1" dirty="0">
                <a:solidFill>
                  <a:schemeClr val="bg1"/>
                </a:solidFill>
              </a:rPr>
              <a:t>KAK</a:t>
            </a:r>
            <a:r>
              <a:rPr lang="bg-BG" sz="3200" b="1" dirty="0">
                <a:solidFill>
                  <a:schemeClr val="bg1"/>
                </a:solidFill>
              </a:rPr>
              <a:t>?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4521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928116"/>
            <a:ext cx="816864" cy="4980986"/>
            <a:chOff x="0" y="430599"/>
            <a:chExt cx="816864" cy="4980986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430599"/>
              <a:ext cx="816864" cy="1155192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0" y="1585791"/>
              <a:ext cx="816864" cy="3825794"/>
            </a:xfrm>
            <a:prstGeom prst="rect">
              <a:avLst/>
            </a:prstGeom>
            <a:solidFill>
              <a:srgbClr val="3071AB"/>
            </a:solidFill>
          </p:spPr>
          <p:txBody>
            <a:bodyPr lIns="0" tIns="0" rIns="0" bIns="0">
              <a:noAutofit/>
            </a:bodyPr>
            <a:lstStyle/>
            <a:p>
              <a:pPr marL="144000" indent="0"/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В 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pdf </a:t>
              </a: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версията 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/>
              </a:r>
              <a:br>
                <a:rPr lang="en-US" sz="1000" dirty="0">
                  <a:solidFill>
                    <a:srgbClr val="FFFFFF"/>
                  </a:solidFill>
                  <a:latin typeface="Calibri"/>
                </a:rPr>
              </a:b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на Ръковод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-</a:t>
              </a: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ството има по-подробна информа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-</a:t>
              </a: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ция и дейности, които можете да попълвате. Може да я запамети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-</a:t>
              </a:r>
              <a:br>
                <a:rPr lang="en-US" sz="1000" dirty="0">
                  <a:solidFill>
                    <a:srgbClr val="FFFFFF"/>
                  </a:solidFill>
                  <a:latin typeface="Calibri"/>
                </a:rPr>
              </a:b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те или да 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/>
              </a:r>
              <a:br>
                <a:rPr lang="en-US" sz="1000" dirty="0">
                  <a:solidFill>
                    <a:srgbClr val="FFFFFF"/>
                  </a:solidFill>
                  <a:latin typeface="Calibri"/>
                </a:rPr>
              </a:b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я разпеча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-</a:t>
              </a: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тате и да създадете план за действие 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/>
              </a:r>
              <a:br>
                <a:rPr lang="en-US" sz="1000" dirty="0">
                  <a:solidFill>
                    <a:srgbClr val="FFFFFF"/>
                  </a:solidFill>
                  <a:latin typeface="Calibri"/>
                </a:rPr>
              </a:b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на вашата компания. </a:t>
              </a:r>
              <a:endParaRPr lang="en-US" sz="1000" dirty="0">
                <a:solidFill>
                  <a:srgbClr val="FFFFFF"/>
                </a:solidFill>
                <a:latin typeface="Calibri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1378897" y="1179086"/>
            <a:ext cx="8155802" cy="5119122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>
            <a:noAutofit/>
          </a:bodyPr>
          <a:lstStyle/>
          <a:p>
            <a:pPr>
              <a:spcAft>
                <a:spcPts val="1200"/>
              </a:spcAft>
            </a:pPr>
            <a:r>
              <a:rPr lang="en-US" sz="1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2857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bg-BG" dirty="0"/>
              <a:t>Участие</a:t>
            </a:r>
            <a:r>
              <a:rPr lang="en-US" dirty="0"/>
              <a:t> на гражданите в </a:t>
            </a:r>
            <a:r>
              <a:rPr lang="bg-BG" dirty="0"/>
              <a:t>специфични дейности</a:t>
            </a:r>
            <a:r>
              <a:rPr lang="en-US" dirty="0"/>
              <a:t> за по-добро </a:t>
            </a:r>
            <a:r>
              <a:rPr lang="bg-BG" dirty="0"/>
              <a:t>справяне</a:t>
            </a:r>
            <a:r>
              <a:rPr lang="en-US" dirty="0"/>
              <a:t> с предизвикателствата, пред които е изправено обществото днес. </a:t>
            </a:r>
            <a:endParaRPr lang="bg-BG" dirty="0"/>
          </a:p>
          <a:p>
            <a:pPr marL="2857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bg-BG" dirty="0"/>
              <a:t>Н</a:t>
            </a:r>
            <a:r>
              <a:rPr lang="en-US" dirty="0"/>
              <a:t>епрекъснат социален мониторинг, като </a:t>
            </a:r>
            <a:r>
              <a:rPr lang="bg-BG" dirty="0"/>
              <a:t>се отчитат </a:t>
            </a:r>
            <a:r>
              <a:rPr lang="en-US" dirty="0"/>
              <a:t>приоритетите, очакванията</a:t>
            </a:r>
            <a:r>
              <a:rPr lang="bg-BG" dirty="0"/>
              <a:t>, но </a:t>
            </a:r>
            <a:r>
              <a:rPr lang="en-US" dirty="0"/>
              <a:t>и опасенията на гражданите. </a:t>
            </a:r>
            <a:endParaRPr lang="bg-BG" dirty="0"/>
          </a:p>
          <a:p>
            <a:pPr marL="2857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bg-BG" dirty="0"/>
              <a:t>Взема под внимание </a:t>
            </a:r>
            <a:r>
              <a:rPr lang="en-US" dirty="0"/>
              <a:t>опитът, нагласите, възприятията и уязвимостта на гражданите и заинтересованите страни </a:t>
            </a:r>
            <a:r>
              <a:rPr lang="bg-BG" dirty="0"/>
              <a:t>и  адресирайки </a:t>
            </a:r>
            <a:r>
              <a:rPr lang="en-US" dirty="0"/>
              <a:t>желани и</a:t>
            </a:r>
            <a:r>
              <a:rPr lang="bg-BG" dirty="0"/>
              <a:t>/или</a:t>
            </a:r>
            <a:r>
              <a:rPr lang="en-US" dirty="0"/>
              <a:t> приемливи цели.</a:t>
            </a:r>
            <a:endParaRPr lang="bg-BG" dirty="0"/>
          </a:p>
          <a:p>
            <a:pPr marL="360000" indent="-360000">
              <a:spcAft>
                <a:spcPts val="1200"/>
              </a:spcAft>
            </a:pPr>
            <a:r>
              <a:rPr lang="bg-BG" b="1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US" b="1" dirty="0">
                <a:solidFill>
                  <a:srgbClr val="376092"/>
                </a:solidFill>
              </a:rPr>
              <a:t>Защо ангажираността </a:t>
            </a:r>
            <a:r>
              <a:rPr lang="bg-BG" b="1" dirty="0">
                <a:solidFill>
                  <a:srgbClr val="376092"/>
                </a:solidFill>
              </a:rPr>
              <a:t>на</a:t>
            </a:r>
            <a:r>
              <a:rPr lang="en-US" b="1" dirty="0">
                <a:solidFill>
                  <a:srgbClr val="376092"/>
                </a:solidFill>
              </a:rPr>
              <a:t> гражданите е от значение? </a:t>
            </a:r>
            <a:endParaRPr lang="en-US" dirty="0">
              <a:solidFill>
                <a:srgbClr val="376092"/>
              </a:solidFill>
            </a:endParaRPr>
          </a:p>
          <a:p>
            <a:pPr marL="2857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bg-BG" dirty="0"/>
              <a:t>Ос</a:t>
            </a:r>
            <a:r>
              <a:rPr lang="en-US" dirty="0"/>
              <a:t>игурява пространство за обсъждане на въздействието на иновативните технологии върху ежедневието и бъдеще</a:t>
            </a:r>
            <a:r>
              <a:rPr lang="bg-BG" dirty="0"/>
              <a:t>то; както и</a:t>
            </a:r>
            <a:r>
              <a:rPr lang="en-US" dirty="0"/>
              <a:t> етичните последици </a:t>
            </a:r>
            <a:r>
              <a:rPr lang="bg-BG" dirty="0"/>
              <a:t>от това. </a:t>
            </a:r>
          </a:p>
          <a:p>
            <a:pPr marL="2857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bg-BG" dirty="0"/>
              <a:t>Катализира развитието на </a:t>
            </a:r>
            <a:r>
              <a:rPr lang="en-US" dirty="0"/>
              <a:t>иновациите и подобр</a:t>
            </a:r>
            <a:r>
              <a:rPr lang="bg-BG" dirty="0"/>
              <a:t>ява </a:t>
            </a:r>
            <a:r>
              <a:rPr lang="en-US" dirty="0"/>
              <a:t>профила на компания</a:t>
            </a:r>
            <a:r>
              <a:rPr lang="bg-BG" dirty="0"/>
              <a:t>та</a:t>
            </a:r>
            <a:r>
              <a:rPr lang="en-US" dirty="0"/>
              <a:t>.</a:t>
            </a:r>
            <a:endParaRPr lang="bg-BG" dirty="0"/>
          </a:p>
          <a:p>
            <a:pPr marL="285750" indent="-285750">
              <a:buFontTx/>
              <a:buChar char="-"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740560" y="8074512"/>
            <a:ext cx="7811955" cy="43153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832848" y="6434051"/>
            <a:ext cx="2359152" cy="261717"/>
          </a:xfrm>
          <a:prstGeom prst="rect">
            <a:avLst/>
          </a:prstGeom>
          <a:solidFill>
            <a:srgbClr val="3071AB"/>
          </a:solidFill>
        </p:spPr>
        <p:txBody>
          <a:bodyPr wrap="none" lIns="0" tIns="0" rIns="0" bIns="0">
            <a:noAutofit/>
          </a:bodyPr>
          <a:lstStyle/>
          <a:p>
            <a:pPr marL="1780100" indent="0"/>
            <a:r>
              <a:rPr lang="bg-BG" sz="1800" dirty="0">
                <a:solidFill>
                  <a:srgbClr val="FFFFFF"/>
                </a:solidFill>
                <a:latin typeface="Calibri"/>
              </a:rPr>
              <a:t>    4</a:t>
            </a:r>
            <a:endParaRPr lang="en-US" sz="18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845040" y="2535936"/>
            <a:ext cx="2346960" cy="3627120"/>
          </a:xfrm>
          <a:prstGeom prst="rect">
            <a:avLst/>
          </a:prstGeom>
          <a:solidFill>
            <a:srgbClr val="3071AB"/>
          </a:solidFill>
        </p:spPr>
        <p:txBody>
          <a:bodyPr lIns="0" tIns="0" rIns="0" bIns="0">
            <a:noAutofit/>
          </a:bodyPr>
          <a:lstStyle/>
          <a:p>
            <a:pPr marL="144000">
              <a:spcBef>
                <a:spcPts val="1540"/>
              </a:spcBef>
              <a:spcAft>
                <a:spcPts val="910"/>
              </a:spcAft>
            </a:pP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ВИЗИЯ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1.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Увод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2.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ЗАЩО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Отговорни иновации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3.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КАКВО: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Обществена ангажираност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4.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Фасилитиране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5.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КОИ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Методи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6.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КОЙ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Набиране на граждани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7.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КОГА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График 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Планиране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8.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КЪДЕ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Локация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/>
            </a:r>
            <a:br>
              <a:rPr lang="bg-BG" sz="1200" b="1" u="sng" dirty="0">
                <a:solidFill>
                  <a:srgbClr val="FFFFFF"/>
                </a:solidFill>
                <a:latin typeface="Calibri"/>
              </a:rPr>
            </a:b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Пространство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60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9.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Изпълнение</a:t>
            </a:r>
          </a:p>
          <a:p>
            <a:pPr marL="144000"/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МИСИЯ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5040" y="0"/>
            <a:ext cx="2346960" cy="2535936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8D7D9C95-FBBA-5BBE-FC46-ED7227FC34E0}"/>
              </a:ext>
            </a:extLst>
          </p:cNvPr>
          <p:cNvGrpSpPr/>
          <p:nvPr/>
        </p:nvGrpSpPr>
        <p:grpSpPr>
          <a:xfrm>
            <a:off x="-1" y="928116"/>
            <a:ext cx="1127206" cy="4980986"/>
            <a:chOff x="0" y="430599"/>
            <a:chExt cx="816864" cy="4980986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57C35BE5-A18B-2513-255E-DC56AB5812F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430599"/>
              <a:ext cx="816864" cy="1155192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E317A5E5-107A-52F9-4792-C3734B0B3B30}"/>
                </a:ext>
              </a:extLst>
            </p:cNvPr>
            <p:cNvSpPr/>
            <p:nvPr/>
          </p:nvSpPr>
          <p:spPr>
            <a:xfrm>
              <a:off x="0" y="1585791"/>
              <a:ext cx="816864" cy="3825794"/>
            </a:xfrm>
            <a:prstGeom prst="rect">
              <a:avLst/>
            </a:prstGeom>
            <a:solidFill>
              <a:srgbClr val="3071AB"/>
            </a:solidFill>
          </p:spPr>
          <p:txBody>
            <a:bodyPr lIns="0" tIns="0" rIns="0" bIns="0">
              <a:noAutofit/>
            </a:bodyPr>
            <a:lstStyle/>
            <a:p>
              <a:pPr marL="144000" indent="0"/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В 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pdf </a:t>
              </a: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версията на Ръководството има по-подробна информация и дейности, които можете да попълвате. </a:t>
              </a:r>
            </a:p>
            <a:p>
              <a:pPr marL="144000" indent="0"/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Може да я запаметите или да я разпечатате и да създадете план за действие  на вашата компания. </a:t>
              </a:r>
              <a:endParaRPr lang="en-US" sz="1000" dirty="0">
                <a:solidFill>
                  <a:srgbClr val="FFFFFF"/>
                </a:solidFill>
                <a:latin typeface="Calibri"/>
              </a:endParaRP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4DBAA62B-0335-4B33-329C-98C0E8D89FE1}"/>
              </a:ext>
            </a:extLst>
          </p:cNvPr>
          <p:cNvSpPr txBox="1"/>
          <p:nvPr/>
        </p:nvSpPr>
        <p:spPr>
          <a:xfrm>
            <a:off x="1127204" y="281785"/>
            <a:ext cx="870564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Как да разбираме обществената ангажираност?</a:t>
            </a:r>
          </a:p>
        </p:txBody>
      </p:sp>
    </p:spTree>
    <p:extLst>
      <p:ext uri="{BB962C8B-B14F-4D97-AF65-F5344CB8AC3E}">
        <p14:creationId xmlns:p14="http://schemas.microsoft.com/office/powerpoint/2010/main" val="5233658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45040" y="0"/>
            <a:ext cx="2346960" cy="585216"/>
          </a:xfrm>
          <a:prstGeom prst="rect">
            <a:avLst/>
          </a:prstGeom>
        </p:spPr>
      </p:pic>
      <p:grpSp>
        <p:nvGrpSpPr>
          <p:cNvPr id="15" name="Group 14"/>
          <p:cNvGrpSpPr/>
          <p:nvPr/>
        </p:nvGrpSpPr>
        <p:grpSpPr>
          <a:xfrm>
            <a:off x="0" y="928116"/>
            <a:ext cx="816864" cy="4980986"/>
            <a:chOff x="0" y="430599"/>
            <a:chExt cx="816864" cy="4980986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430599"/>
              <a:ext cx="816864" cy="1155192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0" y="1585791"/>
              <a:ext cx="816864" cy="3825794"/>
            </a:xfrm>
            <a:prstGeom prst="rect">
              <a:avLst/>
            </a:prstGeom>
            <a:solidFill>
              <a:srgbClr val="3071AB"/>
            </a:solidFill>
          </p:spPr>
          <p:txBody>
            <a:bodyPr lIns="0" tIns="0" rIns="0" bIns="0">
              <a:noAutofit/>
            </a:bodyPr>
            <a:lstStyle/>
            <a:p>
              <a:pPr marL="144000" indent="0"/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В 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pdf </a:t>
              </a: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версията 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/>
              </a:r>
              <a:br>
                <a:rPr lang="en-US" sz="1000" dirty="0">
                  <a:solidFill>
                    <a:srgbClr val="FFFFFF"/>
                  </a:solidFill>
                  <a:latin typeface="Calibri"/>
                </a:rPr>
              </a:b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на Ръковод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-</a:t>
              </a: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ството има по-подробна информа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-</a:t>
              </a: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ция и дейности, които можете да попълвате. Може да я запамети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-</a:t>
              </a:r>
              <a:br>
                <a:rPr lang="en-US" sz="1000" dirty="0">
                  <a:solidFill>
                    <a:srgbClr val="FFFFFF"/>
                  </a:solidFill>
                  <a:latin typeface="Calibri"/>
                </a:rPr>
              </a:b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те или да 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/>
              </a:r>
              <a:br>
                <a:rPr lang="en-US" sz="1000" dirty="0">
                  <a:solidFill>
                    <a:srgbClr val="FFFFFF"/>
                  </a:solidFill>
                  <a:latin typeface="Calibri"/>
                </a:rPr>
              </a:b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я разпеча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-</a:t>
              </a: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тате и да създадете план за действие 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/>
              </a:r>
              <a:br>
                <a:rPr lang="en-US" sz="1000" dirty="0">
                  <a:solidFill>
                    <a:srgbClr val="FFFFFF"/>
                  </a:solidFill>
                  <a:latin typeface="Calibri"/>
                </a:rPr>
              </a:b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на вашата компания. </a:t>
              </a:r>
              <a:endParaRPr lang="en-US" sz="1000" dirty="0">
                <a:solidFill>
                  <a:srgbClr val="FFFFFF"/>
                </a:solidFill>
                <a:latin typeface="Calibri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9845040" y="585216"/>
            <a:ext cx="2346960" cy="400951"/>
          </a:xfrm>
          <a:prstGeom prst="rect">
            <a:avLst/>
          </a:prstGeom>
          <a:solidFill>
            <a:srgbClr val="3071AB"/>
          </a:solidFill>
        </p:spPr>
        <p:txBody>
          <a:bodyPr lIns="0" tIns="0" rIns="0" bIns="0">
            <a:noAutofit/>
          </a:bodyPr>
          <a:lstStyle/>
          <a:p>
            <a:pPr marL="180000" indent="0">
              <a:lnSpc>
                <a:spcPct val="105000"/>
              </a:lnSpc>
            </a:pPr>
            <a:r>
              <a:rPr lang="en-US" sz="800" b="1" dirty="0">
                <a:solidFill>
                  <a:srgbClr val="FFFFFF"/>
                </a:solidFill>
                <a:latin typeface="Arial"/>
              </a:rPr>
              <a:t>SOCIETAL </a:t>
            </a:r>
            <a:r>
              <a:rPr lang="en-US" sz="800" b="1" dirty="0">
                <a:solidFill>
                  <a:schemeClr val="bg1"/>
                </a:solidFill>
                <a:latin typeface="Arial"/>
              </a:rPr>
              <a:t>ENGAGEMENT WITH </a:t>
            </a:r>
            <a:r>
              <a:rPr lang="bg-BG" sz="800" b="1" dirty="0">
                <a:solidFill>
                  <a:schemeClr val="bg1"/>
                </a:solidFill>
                <a:latin typeface="Arial"/>
              </a:rPr>
              <a:t/>
            </a:r>
            <a:br>
              <a:rPr lang="bg-BG" sz="800" b="1" dirty="0">
                <a:solidFill>
                  <a:schemeClr val="bg1"/>
                </a:solidFill>
                <a:latin typeface="Arial"/>
              </a:rPr>
            </a:br>
            <a:r>
              <a:rPr lang="en-US" sz="800" b="1" dirty="0">
                <a:solidFill>
                  <a:schemeClr val="bg1"/>
                </a:solidFill>
                <a:latin typeface="Arial"/>
              </a:rPr>
              <a:t>KEYENABLING TECHNOLOGIES</a:t>
            </a:r>
            <a:endParaRPr lang="en-US" sz="800" b="1" dirty="0">
              <a:solidFill>
                <a:schemeClr val="bg1"/>
              </a:solidFill>
              <a:latin typeface="Arial"/>
              <a:hlinkClick r:id="rId5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24114" y="1106704"/>
            <a:ext cx="8213676" cy="4961891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>
            <a:noAutofit/>
          </a:bodyPr>
          <a:lstStyle/>
          <a:p>
            <a:pPr>
              <a:spcAft>
                <a:spcPts val="600"/>
              </a:spcAft>
            </a:pPr>
            <a:r>
              <a:rPr lang="bg-BG" dirty="0"/>
              <a:t>Като следвате стъпките:</a:t>
            </a:r>
            <a:endParaRPr lang="en-US" dirty="0"/>
          </a:p>
          <a:p>
            <a:pPr marL="360000" indent="-28575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b="1" dirty="0"/>
              <a:t>КАКВО</a:t>
            </a:r>
            <a:r>
              <a:rPr lang="en-US" dirty="0"/>
              <a:t>: </a:t>
            </a:r>
            <a:r>
              <a:rPr lang="bg-BG" dirty="0"/>
              <a:t>да </a:t>
            </a:r>
            <a:r>
              <a:rPr lang="en-US" dirty="0"/>
              <a:t>разб</a:t>
            </a:r>
            <a:r>
              <a:rPr lang="bg-BG" dirty="0"/>
              <a:t>ерете </a:t>
            </a:r>
            <a:r>
              <a:rPr lang="en-US" dirty="0"/>
              <a:t>какво представлява обществен</a:t>
            </a:r>
            <a:r>
              <a:rPr lang="bg-BG" dirty="0"/>
              <a:t>ата </a:t>
            </a:r>
            <a:r>
              <a:rPr lang="en-US" dirty="0"/>
              <a:t> ангажиран</a:t>
            </a:r>
            <a:r>
              <a:rPr lang="bg-BG" dirty="0"/>
              <a:t>ост</a:t>
            </a:r>
          </a:p>
          <a:p>
            <a:pPr marL="360000" indent="-28575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b="1" dirty="0"/>
              <a:t>ЗАЩО</a:t>
            </a:r>
            <a:r>
              <a:rPr lang="en-US" dirty="0"/>
              <a:t>: </a:t>
            </a:r>
            <a:r>
              <a:rPr lang="bg-BG" dirty="0"/>
              <a:t> </a:t>
            </a:r>
            <a:r>
              <a:rPr lang="en-US" dirty="0"/>
              <a:t>да получите по-задълбочено разбиране за ползите от предприемането на обществено ангажиране</a:t>
            </a:r>
            <a:endParaRPr lang="bg-BG" dirty="0"/>
          </a:p>
          <a:p>
            <a:pPr marL="360000" indent="-28575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b="1" dirty="0"/>
              <a:t>КАК:</a:t>
            </a:r>
            <a:r>
              <a:rPr lang="en-US" dirty="0"/>
              <a:t> </a:t>
            </a:r>
            <a:r>
              <a:rPr lang="bg-BG" dirty="0"/>
              <a:t>да се запознаете с </a:t>
            </a:r>
            <a:r>
              <a:rPr lang="en-US" dirty="0"/>
              <a:t>насоки за това как да се ангажират гражданите</a:t>
            </a:r>
            <a:endParaRPr lang="bg-BG" dirty="0"/>
          </a:p>
          <a:p>
            <a:pPr marL="360000" indent="-28575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b="1" dirty="0"/>
              <a:t>КОЙ</a:t>
            </a:r>
            <a:r>
              <a:rPr lang="en-US" dirty="0"/>
              <a:t>: </a:t>
            </a:r>
            <a:r>
              <a:rPr lang="bg-BG" dirty="0"/>
              <a:t>да разберете </a:t>
            </a:r>
            <a:r>
              <a:rPr lang="en-US" dirty="0"/>
              <a:t>как да </a:t>
            </a:r>
            <a:r>
              <a:rPr lang="bg-BG" dirty="0"/>
              <a:t>се </a:t>
            </a:r>
            <a:r>
              <a:rPr lang="en-US" dirty="0"/>
              <a:t>набер</a:t>
            </a:r>
            <a:r>
              <a:rPr lang="bg-BG" dirty="0"/>
              <a:t>ат</a:t>
            </a:r>
            <a:r>
              <a:rPr lang="en-US" dirty="0"/>
              <a:t> участници</a:t>
            </a:r>
            <a:r>
              <a:rPr lang="bg-BG" dirty="0"/>
              <a:t> в процеса</a:t>
            </a:r>
          </a:p>
          <a:p>
            <a:pPr marL="360000" indent="-28575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b="1" dirty="0"/>
              <a:t>КЪДЕ</a:t>
            </a:r>
            <a:r>
              <a:rPr lang="en-US" dirty="0"/>
              <a:t>: </a:t>
            </a:r>
            <a:r>
              <a:rPr lang="bg-BG" dirty="0"/>
              <a:t>да добиете </a:t>
            </a:r>
            <a:r>
              <a:rPr lang="en-US" dirty="0"/>
              <a:t>идеи за пространство и място за провеждане на </a:t>
            </a:r>
            <a:r>
              <a:rPr lang="bg-BG" dirty="0"/>
              <a:t>подобни </a:t>
            </a:r>
            <a:r>
              <a:rPr lang="en-US" dirty="0"/>
              <a:t>събития</a:t>
            </a:r>
            <a:r>
              <a:rPr lang="bg-BG" dirty="0"/>
              <a:t> и да </a:t>
            </a:r>
            <a:r>
              <a:rPr lang="en-US" dirty="0"/>
              <a:t>планира</a:t>
            </a:r>
            <a:r>
              <a:rPr lang="bg-BG" dirty="0"/>
              <a:t>те </a:t>
            </a:r>
            <a:r>
              <a:rPr lang="en-US" dirty="0"/>
              <a:t>дейности</a:t>
            </a:r>
            <a:endParaRPr lang="bg-BG" dirty="0"/>
          </a:p>
          <a:p>
            <a:pPr marL="360000" indent="-28575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b="1" dirty="0"/>
              <a:t>ИЗПЪЛНЕНИЕ</a:t>
            </a:r>
            <a:r>
              <a:rPr lang="bg-BG" dirty="0"/>
              <a:t>: да сте убедени дали избрания подход </a:t>
            </a:r>
            <a:r>
              <a:rPr lang="en-US" dirty="0"/>
              <a:t>може да се приложи във вашата компания</a:t>
            </a:r>
            <a:endParaRPr lang="bg-BG" dirty="0"/>
          </a:p>
          <a:p>
            <a:pPr marL="74250">
              <a:spcAft>
                <a:spcPts val="600"/>
              </a:spcAft>
            </a:pPr>
            <a:r>
              <a:rPr lang="bg-BG" dirty="0"/>
              <a:t>Ръководството предоставя умения за </a:t>
            </a:r>
            <a:r>
              <a:rPr lang="en-US" dirty="0"/>
              <a:t>ангажиране на </a:t>
            </a:r>
            <a:r>
              <a:rPr lang="bg-BG" dirty="0"/>
              <a:t>гражданите и стремеж към у</a:t>
            </a:r>
            <a:r>
              <a:rPr lang="en-US" dirty="0"/>
              <a:t>станов</a:t>
            </a:r>
            <a:r>
              <a:rPr lang="bg-BG" dirty="0"/>
              <a:t>яване </a:t>
            </a:r>
            <a:r>
              <a:rPr lang="en-US" dirty="0"/>
              <a:t>по-висок етичен стандарт. </a:t>
            </a:r>
          </a:p>
        </p:txBody>
      </p:sp>
      <p:sp>
        <p:nvSpPr>
          <p:cNvPr id="9" name="Rectangle 8"/>
          <p:cNvSpPr/>
          <p:nvPr/>
        </p:nvSpPr>
        <p:spPr>
          <a:xfrm>
            <a:off x="6740560" y="8074512"/>
            <a:ext cx="7811955" cy="43153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832848" y="6434051"/>
            <a:ext cx="2359152" cy="291214"/>
          </a:xfrm>
          <a:prstGeom prst="rect">
            <a:avLst/>
          </a:prstGeom>
          <a:solidFill>
            <a:srgbClr val="3071AB"/>
          </a:solidFill>
        </p:spPr>
        <p:txBody>
          <a:bodyPr wrap="none" lIns="0" tIns="0" rIns="0" bIns="0">
            <a:noAutofit/>
          </a:bodyPr>
          <a:lstStyle/>
          <a:p>
            <a:pPr marL="1780100" indent="0"/>
            <a:r>
              <a:rPr lang="bg-BG" sz="1800" dirty="0">
                <a:solidFill>
                  <a:srgbClr val="FFFFFF"/>
                </a:solidFill>
                <a:latin typeface="Calibri"/>
              </a:rPr>
              <a:t>    5</a:t>
            </a:r>
            <a:endParaRPr lang="en-US" sz="18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845040" y="2535936"/>
            <a:ext cx="2346960" cy="3627120"/>
          </a:xfrm>
          <a:prstGeom prst="rect">
            <a:avLst/>
          </a:prstGeom>
          <a:solidFill>
            <a:srgbClr val="3071AB"/>
          </a:solidFill>
        </p:spPr>
        <p:txBody>
          <a:bodyPr lIns="0" tIns="0" rIns="0" bIns="0">
            <a:noAutofit/>
          </a:bodyPr>
          <a:lstStyle/>
          <a:p>
            <a:pPr marL="144000">
              <a:spcBef>
                <a:spcPts val="1540"/>
              </a:spcBef>
              <a:spcAft>
                <a:spcPts val="910"/>
              </a:spcAft>
            </a:pP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ВИЗИЯ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1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Увод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2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ЗАЩО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Отговорни иновации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3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КАКВО: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Обществена ангажираност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4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Фасилитиране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5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КОИ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Методи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6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КОЙ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Набиране на граждани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7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КОГА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График 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Планиране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8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КЪДЕ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Локация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/>
            </a:r>
            <a:br>
              <a:rPr lang="bg-BG" sz="1200" b="1" u="sng" dirty="0">
                <a:solidFill>
                  <a:srgbClr val="FFFFFF"/>
                </a:solidFill>
                <a:latin typeface="Calibri"/>
              </a:rPr>
            </a:b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Пространство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60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9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Изпълнение</a:t>
            </a:r>
          </a:p>
          <a:p>
            <a:pPr marL="144000"/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МИСИЯ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45040" y="964982"/>
            <a:ext cx="2346960" cy="1589752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932012C4-F42B-FDFD-D2B0-AFF023352A2A}"/>
              </a:ext>
            </a:extLst>
          </p:cNvPr>
          <p:cNvGrpSpPr/>
          <p:nvPr/>
        </p:nvGrpSpPr>
        <p:grpSpPr>
          <a:xfrm>
            <a:off x="-1" y="928116"/>
            <a:ext cx="1127206" cy="4980986"/>
            <a:chOff x="0" y="430599"/>
            <a:chExt cx="816864" cy="4980986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F0A7E5BE-BB89-DD53-96BC-F00CBC44BE3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430599"/>
              <a:ext cx="816864" cy="1155192"/>
            </a:xfrm>
            <a:prstGeom prst="rect">
              <a:avLst/>
            </a:prstGeom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97137F8-790D-293C-2741-7DAFD5BFEAC6}"/>
                </a:ext>
              </a:extLst>
            </p:cNvPr>
            <p:cNvSpPr/>
            <p:nvPr/>
          </p:nvSpPr>
          <p:spPr>
            <a:xfrm>
              <a:off x="0" y="1585791"/>
              <a:ext cx="816864" cy="3825794"/>
            </a:xfrm>
            <a:prstGeom prst="rect">
              <a:avLst/>
            </a:prstGeom>
            <a:solidFill>
              <a:srgbClr val="3071AB"/>
            </a:solidFill>
          </p:spPr>
          <p:txBody>
            <a:bodyPr lIns="0" tIns="0" rIns="0" bIns="0">
              <a:noAutofit/>
            </a:bodyPr>
            <a:lstStyle/>
            <a:p>
              <a:pPr marL="144000" indent="0"/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В 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pdf </a:t>
              </a: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версията на Ръководството има по-подробна информация и дейности, които можете да попълвате. </a:t>
              </a:r>
            </a:p>
            <a:p>
              <a:pPr marL="144000" indent="0"/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Може да я запаметите или да я разпечатате и да създадете план за действие  на вашата компания. </a:t>
              </a:r>
              <a:endParaRPr lang="en-US" sz="1000" dirty="0">
                <a:solidFill>
                  <a:srgbClr val="FFFFFF"/>
                </a:solidFill>
                <a:latin typeface="Calibri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328F750B-7BBA-6F80-BD39-9C9FBB20B47E}"/>
              </a:ext>
            </a:extLst>
          </p:cNvPr>
          <p:cNvSpPr txBox="1"/>
          <p:nvPr/>
        </p:nvSpPr>
        <p:spPr>
          <a:xfrm>
            <a:off x="1127204" y="281785"/>
            <a:ext cx="870564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bg-BG" sz="3200" b="1" dirty="0">
                <a:solidFill>
                  <a:schemeClr val="accent1">
                    <a:lumMod val="75000"/>
                  </a:schemeClr>
                </a:solidFill>
              </a:rPr>
              <a:t>Как да използваме това ръководство?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DE5DEDA-7526-A35B-8BF5-0971DEF9A194}"/>
              </a:ext>
            </a:extLst>
          </p:cNvPr>
          <p:cNvSpPr/>
          <p:nvPr/>
        </p:nvSpPr>
        <p:spPr>
          <a:xfrm>
            <a:off x="9845040" y="2591133"/>
            <a:ext cx="2346960" cy="3627120"/>
          </a:xfrm>
          <a:prstGeom prst="rect">
            <a:avLst/>
          </a:prstGeom>
          <a:solidFill>
            <a:srgbClr val="3071AB"/>
          </a:solidFill>
        </p:spPr>
        <p:txBody>
          <a:bodyPr lIns="0" tIns="0" rIns="0" bIns="0">
            <a:noAutofit/>
          </a:bodyPr>
          <a:lstStyle/>
          <a:p>
            <a:pPr marL="144000">
              <a:spcBef>
                <a:spcPts val="1540"/>
              </a:spcBef>
              <a:spcAft>
                <a:spcPts val="910"/>
              </a:spcAft>
            </a:pP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ВИЗИЯ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1.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Увод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2.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ЗАЩО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Отговорни иновации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3.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КАКВО: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Обществена ангажираност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4 .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Фасилитиране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5.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КОИ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Методи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6.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КОЙ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Набиране на граждани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7.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КОГА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График 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Планиране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8.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КЪДЕ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Локация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/>
            </a:r>
            <a:br>
              <a:rPr lang="bg-BG" sz="1200" b="1" u="sng" dirty="0">
                <a:solidFill>
                  <a:srgbClr val="FFFFFF"/>
                </a:solidFill>
                <a:latin typeface="Calibri"/>
              </a:rPr>
            </a:b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Пространство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60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9.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Изпълнение</a:t>
            </a:r>
          </a:p>
          <a:p>
            <a:pPr marL="144000"/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МИСИЯ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599859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928116"/>
            <a:ext cx="816864" cy="4980986"/>
            <a:chOff x="0" y="430599"/>
            <a:chExt cx="816864" cy="4980986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430599"/>
              <a:ext cx="816864" cy="1155192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0" y="1585791"/>
              <a:ext cx="816864" cy="3825794"/>
            </a:xfrm>
            <a:prstGeom prst="rect">
              <a:avLst/>
            </a:prstGeom>
            <a:solidFill>
              <a:srgbClr val="3071AB"/>
            </a:solidFill>
          </p:spPr>
          <p:txBody>
            <a:bodyPr lIns="0" tIns="0" rIns="0" bIns="0">
              <a:noAutofit/>
            </a:bodyPr>
            <a:lstStyle/>
            <a:p>
              <a:pPr marL="144000" indent="0"/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В 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pdf </a:t>
              </a: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версията 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/>
              </a:r>
              <a:br>
                <a:rPr lang="en-US" sz="1000" dirty="0">
                  <a:solidFill>
                    <a:srgbClr val="FFFFFF"/>
                  </a:solidFill>
                  <a:latin typeface="Calibri"/>
                </a:rPr>
              </a:b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на Ръковод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-</a:t>
              </a: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ството има по-подробна информа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-</a:t>
              </a: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ция и дейности, които можете да попълвате. Може да я запамети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-</a:t>
              </a:r>
              <a:br>
                <a:rPr lang="en-US" sz="1000" dirty="0">
                  <a:solidFill>
                    <a:srgbClr val="FFFFFF"/>
                  </a:solidFill>
                  <a:latin typeface="Calibri"/>
                </a:rPr>
              </a:b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те или да 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/>
              </a:r>
              <a:br>
                <a:rPr lang="en-US" sz="1000" dirty="0">
                  <a:solidFill>
                    <a:srgbClr val="FFFFFF"/>
                  </a:solidFill>
                  <a:latin typeface="Calibri"/>
                </a:rPr>
              </a:b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я разпеча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-</a:t>
              </a: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тате и да създадете план за действие 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/>
              </a:r>
              <a:br>
                <a:rPr lang="en-US" sz="1000" dirty="0">
                  <a:solidFill>
                    <a:srgbClr val="FFFFFF"/>
                  </a:solidFill>
                  <a:latin typeface="Calibri"/>
                </a:rPr>
              </a:b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на вашата компания. </a:t>
              </a:r>
              <a:endParaRPr lang="en-US" sz="1000" dirty="0">
                <a:solidFill>
                  <a:srgbClr val="FFFFFF"/>
                </a:solidFill>
                <a:latin typeface="Calibri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9817608" y="0"/>
            <a:ext cx="2374392" cy="986167"/>
            <a:chOff x="9817608" y="0"/>
            <a:chExt cx="2374392" cy="986167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817608" y="0"/>
              <a:ext cx="2374392" cy="585216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9817608" y="585216"/>
              <a:ext cx="2374392" cy="400951"/>
            </a:xfrm>
            <a:prstGeom prst="rect">
              <a:avLst/>
            </a:prstGeom>
            <a:solidFill>
              <a:srgbClr val="3071AB"/>
            </a:solidFill>
          </p:spPr>
          <p:txBody>
            <a:bodyPr lIns="0" tIns="0" rIns="0" bIns="0">
              <a:noAutofit/>
            </a:bodyPr>
            <a:lstStyle/>
            <a:p>
              <a:pPr marL="180000" indent="0">
                <a:lnSpc>
                  <a:spcPct val="105000"/>
                </a:lnSpc>
              </a:pPr>
              <a:r>
                <a:rPr lang="en-US" sz="800" b="1" dirty="0">
                  <a:solidFill>
                    <a:srgbClr val="FFFFFF"/>
                  </a:solidFill>
                  <a:latin typeface="Arial"/>
                </a:rPr>
                <a:t>SOCIETAL </a:t>
              </a:r>
              <a:r>
                <a:rPr lang="en-US" sz="800" b="1" dirty="0">
                  <a:solidFill>
                    <a:schemeClr val="bg1"/>
                  </a:solidFill>
                  <a:latin typeface="Arial"/>
                </a:rPr>
                <a:t>ENGAGEMENT WITH </a:t>
              </a:r>
              <a:r>
                <a:rPr lang="bg-BG" sz="800" b="1" dirty="0">
                  <a:solidFill>
                    <a:schemeClr val="bg1"/>
                  </a:solidFill>
                  <a:latin typeface="Arial"/>
                </a:rPr>
                <a:t/>
              </a:r>
              <a:br>
                <a:rPr lang="bg-BG" sz="800" b="1" dirty="0">
                  <a:solidFill>
                    <a:schemeClr val="bg1"/>
                  </a:solidFill>
                  <a:latin typeface="Arial"/>
                </a:rPr>
              </a:br>
              <a:r>
                <a:rPr lang="en-US" sz="800" b="1" dirty="0">
                  <a:solidFill>
                    <a:schemeClr val="bg1"/>
                  </a:solidFill>
                  <a:latin typeface="Arial"/>
                </a:rPr>
                <a:t>KEYENABLING TECHNOLOGIES</a:t>
              </a:r>
              <a:endParaRPr lang="en-US" sz="800" b="1" dirty="0">
                <a:solidFill>
                  <a:schemeClr val="bg1"/>
                </a:solidFill>
                <a:latin typeface="Arial"/>
                <a:hlinkClick r:id="rId5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6740560" y="8074512"/>
            <a:ext cx="7811955" cy="43153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832848" y="6434051"/>
            <a:ext cx="2359152" cy="271549"/>
          </a:xfrm>
          <a:prstGeom prst="rect">
            <a:avLst/>
          </a:prstGeom>
          <a:solidFill>
            <a:srgbClr val="3071AB"/>
          </a:solidFill>
        </p:spPr>
        <p:txBody>
          <a:bodyPr wrap="none" lIns="0" tIns="0" rIns="0" bIns="0">
            <a:noAutofit/>
          </a:bodyPr>
          <a:lstStyle/>
          <a:p>
            <a:pPr marL="1780100" indent="0"/>
            <a:r>
              <a:rPr lang="bg-BG" dirty="0">
                <a:solidFill>
                  <a:srgbClr val="FFFFFF"/>
                </a:solidFill>
                <a:latin typeface="Calibri"/>
              </a:rPr>
              <a:t>    6</a:t>
            </a:r>
            <a:endParaRPr lang="en-US" sz="18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845040" y="2535936"/>
            <a:ext cx="2346960" cy="3627120"/>
          </a:xfrm>
          <a:prstGeom prst="rect">
            <a:avLst/>
          </a:prstGeom>
          <a:solidFill>
            <a:srgbClr val="3071AB"/>
          </a:solidFill>
        </p:spPr>
        <p:txBody>
          <a:bodyPr lIns="0" tIns="0" rIns="0" bIns="0">
            <a:noAutofit/>
          </a:bodyPr>
          <a:lstStyle/>
          <a:p>
            <a:pPr marL="144000">
              <a:spcBef>
                <a:spcPts val="1540"/>
              </a:spcBef>
              <a:spcAft>
                <a:spcPts val="910"/>
              </a:spcAft>
            </a:pP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ВИЗИЯ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1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Увод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2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ЗАЩО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Отговорни иновации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3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КАКВО: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Обществена ангажираност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4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Фасилитиране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5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КОИ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Методи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6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КОЙ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Набиране на граждани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7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КОГА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График 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Планиране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8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КЪДЕ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Локация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/>
            </a:r>
            <a:br>
              <a:rPr lang="bg-BG" sz="1200" b="1" u="sng" dirty="0">
                <a:solidFill>
                  <a:srgbClr val="FFFFFF"/>
                </a:solidFill>
                <a:latin typeface="Calibri"/>
              </a:rPr>
            </a:b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Пространство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60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9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Изпълнение</a:t>
            </a:r>
          </a:p>
          <a:p>
            <a:pPr marL="144000"/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МИСИЯ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266737" y="1329853"/>
            <a:ext cx="8387521" cy="3261968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>
            <a:noAutofit/>
          </a:bodyPr>
          <a:lstStyle/>
          <a:p>
            <a:pPr indent="0">
              <a:spcAft>
                <a:spcPts val="600"/>
              </a:spcAft>
            </a:pPr>
            <a:r>
              <a:rPr lang="ru-RU" dirty="0">
                <a:solidFill>
                  <a:srgbClr val="595959"/>
                </a:solidFill>
              </a:rPr>
              <a:t> </a:t>
            </a:r>
            <a:r>
              <a:rPr lang="ru-RU" b="1" dirty="0"/>
              <a:t>Иновативните технологии могат да:</a:t>
            </a:r>
          </a:p>
          <a:p>
            <a:pPr marL="360000" indent="-3600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dirty="0"/>
              <a:t>доведат до радикални промени в обществото (например във взаимодействието между хората в ситуации) </a:t>
            </a:r>
          </a:p>
          <a:p>
            <a:pPr marL="360000" indent="-3600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dirty="0"/>
              <a:t>променят начина, по който общуваме, или дори  да трансформират естеството на самата работа</a:t>
            </a:r>
            <a:endParaRPr lang="bg-BG" dirty="0"/>
          </a:p>
          <a:p>
            <a:pPr marL="360000" indent="-3600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dirty="0"/>
              <a:t>променят взаимодействието между пациенти и лекари (</a:t>
            </a:r>
            <a:r>
              <a:rPr lang="bg-BG" dirty="0"/>
              <a:t>в </a:t>
            </a:r>
            <a:r>
              <a:rPr lang="ru-RU" dirty="0"/>
              <a:t>здравеопазването); </a:t>
            </a:r>
            <a:br>
              <a:rPr lang="ru-RU" dirty="0"/>
            </a:br>
            <a:r>
              <a:rPr lang="ru-RU" dirty="0"/>
              <a:t>между непознати хора (в публичното и частното градско пространство)</a:t>
            </a:r>
          </a:p>
          <a:p>
            <a:pPr marL="360000" indent="-3600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dirty="0"/>
              <a:t>гарантират участие в различни процеси, възможна е  трансформация на определени  норми, ценности и навици (на глобално ниво)</a:t>
            </a:r>
            <a:endParaRPr lang="en-US" dirty="0">
              <a:latin typeface="Calibri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7608" y="986167"/>
            <a:ext cx="1823018" cy="149989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98763" y="4522384"/>
            <a:ext cx="3055495" cy="1720516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1168233" y="4886130"/>
            <a:ext cx="5430530" cy="1316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>
              <a:lnSpc>
                <a:spcPct val="112000"/>
              </a:lnSpc>
            </a:pPr>
            <a:r>
              <a:rPr lang="bg-BG" i="1" dirty="0"/>
              <a:t>Анета Пиперкова</a:t>
            </a:r>
            <a:r>
              <a:rPr lang="en-US" i="1" dirty="0"/>
              <a:t>, </a:t>
            </a:r>
            <a:r>
              <a:rPr lang="bg-BG" i="1" dirty="0"/>
              <a:t>Пациентски адвокат член на БАПАМЕД обяснява етичните въпроси от гледната точка на неправителствена организация. </a:t>
            </a:r>
            <a:endParaRPr lang="en-US" i="1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E9706827-CB50-8785-2EF9-C3F28A9AC658}"/>
              </a:ext>
            </a:extLst>
          </p:cNvPr>
          <p:cNvGrpSpPr/>
          <p:nvPr/>
        </p:nvGrpSpPr>
        <p:grpSpPr>
          <a:xfrm>
            <a:off x="-1" y="928116"/>
            <a:ext cx="1127206" cy="4980986"/>
            <a:chOff x="0" y="430599"/>
            <a:chExt cx="816864" cy="4980986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97BB9C33-6284-423A-EBB8-9443B84AE92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430599"/>
              <a:ext cx="816864" cy="1155192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D05452A-B98D-BE41-597C-AAAD1940A168}"/>
                </a:ext>
              </a:extLst>
            </p:cNvPr>
            <p:cNvSpPr/>
            <p:nvPr/>
          </p:nvSpPr>
          <p:spPr>
            <a:xfrm>
              <a:off x="0" y="1585791"/>
              <a:ext cx="816864" cy="3825794"/>
            </a:xfrm>
            <a:prstGeom prst="rect">
              <a:avLst/>
            </a:prstGeom>
            <a:solidFill>
              <a:srgbClr val="3071AB"/>
            </a:solidFill>
          </p:spPr>
          <p:txBody>
            <a:bodyPr lIns="0" tIns="0" rIns="0" bIns="0">
              <a:noAutofit/>
            </a:bodyPr>
            <a:lstStyle/>
            <a:p>
              <a:pPr marL="144000" indent="0"/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В 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pdf </a:t>
              </a: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версията на Ръководството има по-подробна информация и дейности, които можете да попълвате. </a:t>
              </a:r>
            </a:p>
            <a:p>
              <a:pPr marL="144000" indent="0"/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Може да я запаметите или да я разпечатате и да създадете план за действие  на вашата компания. </a:t>
              </a:r>
              <a:endParaRPr lang="en-US" sz="1000" dirty="0">
                <a:solidFill>
                  <a:srgbClr val="FFFFFF"/>
                </a:solidFill>
                <a:latin typeface="Calibri"/>
              </a:endParaRP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6322C846-60C6-D7A2-A96D-92099F12BF9B}"/>
              </a:ext>
            </a:extLst>
          </p:cNvPr>
          <p:cNvSpPr txBox="1"/>
          <p:nvPr/>
        </p:nvSpPr>
        <p:spPr>
          <a:xfrm>
            <a:off x="1001880" y="263780"/>
            <a:ext cx="836585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4000" indent="0"/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Защо е необходимо да разглеждаме етичните и обществените въпроси при технологичните иновации?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672A39F-9B13-1EA8-57C7-D4ADE2477700}"/>
              </a:ext>
            </a:extLst>
          </p:cNvPr>
          <p:cNvSpPr/>
          <p:nvPr/>
        </p:nvSpPr>
        <p:spPr>
          <a:xfrm>
            <a:off x="9850287" y="2575589"/>
            <a:ext cx="2346960" cy="3627120"/>
          </a:xfrm>
          <a:prstGeom prst="rect">
            <a:avLst/>
          </a:prstGeom>
          <a:solidFill>
            <a:srgbClr val="3071AB"/>
          </a:solidFill>
        </p:spPr>
        <p:txBody>
          <a:bodyPr lIns="0" tIns="0" rIns="0" bIns="0">
            <a:noAutofit/>
          </a:bodyPr>
          <a:lstStyle/>
          <a:p>
            <a:pPr marL="144000">
              <a:spcBef>
                <a:spcPts val="1540"/>
              </a:spcBef>
              <a:spcAft>
                <a:spcPts val="910"/>
              </a:spcAft>
            </a:pP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ВИЗИЯ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1.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Увод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2.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ЗАЩО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Отговорни иновации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3.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КАКВО: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Обществена ангажираност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4 .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Фасилитиране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5.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КОИ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Методи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6.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КОЙ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Набиране на граждани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7.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КОГА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График 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Планиране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8.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КЪДЕ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Локация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/>
            </a:r>
            <a:br>
              <a:rPr lang="bg-BG" sz="1200" b="1" u="sng" dirty="0">
                <a:solidFill>
                  <a:srgbClr val="FFFFFF"/>
                </a:solidFill>
                <a:latin typeface="Calibri"/>
              </a:rPr>
            </a:b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Пространство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60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9.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Изпълнение</a:t>
            </a:r>
          </a:p>
          <a:p>
            <a:pPr marL="144000"/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МИСИЯ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73569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928116"/>
            <a:ext cx="816864" cy="4980986"/>
            <a:chOff x="0" y="430599"/>
            <a:chExt cx="816864" cy="4980986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430599"/>
              <a:ext cx="816864" cy="1155192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0" y="1585791"/>
              <a:ext cx="816864" cy="3825794"/>
            </a:xfrm>
            <a:prstGeom prst="rect">
              <a:avLst/>
            </a:prstGeom>
            <a:solidFill>
              <a:srgbClr val="3071AB"/>
            </a:solidFill>
          </p:spPr>
          <p:txBody>
            <a:bodyPr lIns="0" tIns="0" rIns="0" bIns="0">
              <a:noAutofit/>
            </a:bodyPr>
            <a:lstStyle/>
            <a:p>
              <a:pPr marL="144000" indent="0"/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В 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pdf </a:t>
              </a: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версията 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/>
              </a:r>
              <a:br>
                <a:rPr lang="en-US" sz="1000" dirty="0">
                  <a:solidFill>
                    <a:srgbClr val="FFFFFF"/>
                  </a:solidFill>
                  <a:latin typeface="Calibri"/>
                </a:rPr>
              </a:b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на Ръковод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-</a:t>
              </a: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ството има по-подробна информа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-</a:t>
              </a: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ция и дейности, които можете да попълвате. Може да я запамети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-</a:t>
              </a:r>
              <a:br>
                <a:rPr lang="en-US" sz="1000" dirty="0">
                  <a:solidFill>
                    <a:srgbClr val="FFFFFF"/>
                  </a:solidFill>
                  <a:latin typeface="Calibri"/>
                </a:rPr>
              </a:b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те или да 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/>
              </a:r>
              <a:br>
                <a:rPr lang="en-US" sz="1000" dirty="0">
                  <a:solidFill>
                    <a:srgbClr val="FFFFFF"/>
                  </a:solidFill>
                  <a:latin typeface="Calibri"/>
                </a:rPr>
              </a:b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я разпеча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-</a:t>
              </a: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тате и да създадете план за действие 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/>
              </a:r>
              <a:br>
                <a:rPr lang="en-US" sz="1000" dirty="0">
                  <a:solidFill>
                    <a:srgbClr val="FFFFFF"/>
                  </a:solidFill>
                  <a:latin typeface="Calibri"/>
                </a:rPr>
              </a:b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на вашата компания. </a:t>
              </a:r>
              <a:endParaRPr lang="en-US" sz="1000" dirty="0">
                <a:solidFill>
                  <a:srgbClr val="FFFFFF"/>
                </a:solidFill>
                <a:latin typeface="Calibri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6740560" y="8074512"/>
            <a:ext cx="7811955" cy="43153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832848" y="6434051"/>
            <a:ext cx="2359152" cy="310878"/>
          </a:xfrm>
          <a:prstGeom prst="rect">
            <a:avLst/>
          </a:prstGeom>
          <a:solidFill>
            <a:srgbClr val="3071AB"/>
          </a:solidFill>
        </p:spPr>
        <p:txBody>
          <a:bodyPr wrap="none" lIns="0" tIns="0" rIns="0" bIns="0">
            <a:noAutofit/>
          </a:bodyPr>
          <a:lstStyle/>
          <a:p>
            <a:pPr marL="1780100" indent="0"/>
            <a:r>
              <a:rPr lang="bg-BG" sz="1800" dirty="0">
                <a:solidFill>
                  <a:srgbClr val="FFFFFF"/>
                </a:solidFill>
                <a:latin typeface="Calibri"/>
              </a:rPr>
              <a:t>     7</a:t>
            </a:r>
            <a:endParaRPr lang="en-US" sz="18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845040" y="2535936"/>
            <a:ext cx="2346960" cy="3627120"/>
          </a:xfrm>
          <a:prstGeom prst="rect">
            <a:avLst/>
          </a:prstGeom>
          <a:solidFill>
            <a:srgbClr val="3071AB"/>
          </a:solidFill>
        </p:spPr>
        <p:txBody>
          <a:bodyPr lIns="0" tIns="0" rIns="0" bIns="0">
            <a:noAutofit/>
          </a:bodyPr>
          <a:lstStyle/>
          <a:p>
            <a:pPr marL="144000">
              <a:spcBef>
                <a:spcPts val="1540"/>
              </a:spcBef>
              <a:spcAft>
                <a:spcPts val="910"/>
              </a:spcAft>
            </a:pP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ВИЗИЯ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1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Увод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2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ЗАЩО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Отговорни иновации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3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КАКВО: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Обществена ангажираност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4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Фасилитиране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5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КОИ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Методи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6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КОЙ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Набиране на граждани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7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КОГА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График 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Планиране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8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КЪДЕ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Локация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/>
            </a:r>
            <a:br>
              <a:rPr lang="bg-BG" sz="1200" b="1" u="sng" dirty="0">
                <a:solidFill>
                  <a:srgbClr val="FFFFFF"/>
                </a:solidFill>
                <a:latin typeface="Calibri"/>
              </a:rPr>
            </a:b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Пространство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60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9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Изпълнение</a:t>
            </a:r>
          </a:p>
          <a:p>
            <a:pPr marL="144000"/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МИСИЯ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42416" y="1378735"/>
            <a:ext cx="8327363" cy="4264982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>
            <a:noAutofit/>
          </a:bodyPr>
          <a:lstStyle/>
          <a:p>
            <a:pPr>
              <a:spcAft>
                <a:spcPts val="600"/>
              </a:spcAft>
            </a:pPr>
            <a:r>
              <a:rPr lang="bg-BG" dirty="0"/>
              <a:t> П</a:t>
            </a:r>
            <a:r>
              <a:rPr lang="en-US" dirty="0"/>
              <a:t>лан за обществена ангажираност</a:t>
            </a:r>
            <a:r>
              <a:rPr lang="bg-BG" dirty="0"/>
              <a:t> - </a:t>
            </a:r>
            <a:r>
              <a:rPr lang="en-US" dirty="0"/>
              <a:t>три основни аспекта: 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en-US" sz="2000" b="1" dirty="0"/>
              <a:t>Условия и ресурси на компанията</a:t>
            </a:r>
            <a:endParaRPr lang="bg-BG" dirty="0"/>
          </a:p>
          <a:p>
            <a:pPr marL="360000">
              <a:spcAft>
                <a:spcPts val="600"/>
              </a:spcAft>
            </a:pPr>
            <a:r>
              <a:rPr lang="bg-BG" dirty="0"/>
              <a:t>Н</a:t>
            </a:r>
            <a:r>
              <a:rPr lang="en-US" dirty="0"/>
              <a:t>аличните умения, знания, време, пространство и бюджет, които могат да се </a:t>
            </a:r>
            <a:r>
              <a:rPr lang="bg-BG" dirty="0"/>
              <a:t>инвестират </a:t>
            </a:r>
            <a:r>
              <a:rPr lang="en-US" dirty="0"/>
              <a:t>за организиране на обществена ангажираност.</a:t>
            </a:r>
            <a:r>
              <a:rPr lang="bg-BG" dirty="0"/>
              <a:t> (Това предполага и респектиране на </a:t>
            </a:r>
            <a:r>
              <a:rPr lang="en-US" dirty="0"/>
              <a:t>очаквания</a:t>
            </a:r>
            <a:r>
              <a:rPr lang="bg-BG" dirty="0"/>
              <a:t>,</a:t>
            </a:r>
            <a:r>
              <a:rPr lang="en-US" dirty="0"/>
              <a:t> интереси</a:t>
            </a:r>
            <a:r>
              <a:rPr lang="bg-BG" dirty="0"/>
              <a:t> и </a:t>
            </a:r>
            <a:r>
              <a:rPr lang="en-US" dirty="0"/>
              <a:t>ценностите по отношение на технологичните иновации.</a:t>
            </a:r>
            <a:r>
              <a:rPr lang="bg-BG" dirty="0"/>
              <a:t>)</a:t>
            </a:r>
            <a:r>
              <a:rPr lang="en-US" dirty="0"/>
              <a:t> </a:t>
            </a:r>
            <a:endParaRPr lang="bg-BG" dirty="0"/>
          </a:p>
          <a:p>
            <a:pPr marL="342900" indent="-342900">
              <a:spcAft>
                <a:spcPts val="600"/>
              </a:spcAft>
              <a:buFont typeface="+mj-lt"/>
              <a:buAutoNum type="arabicPeriod" startAt="2"/>
            </a:pPr>
            <a:r>
              <a:rPr lang="en-US" sz="2000" b="1" dirty="0"/>
              <a:t>Фасилитиране</a:t>
            </a:r>
            <a:endParaRPr lang="bg-BG" b="1" dirty="0"/>
          </a:p>
          <a:p>
            <a:pPr marL="360000">
              <a:spcAft>
                <a:spcPts val="600"/>
              </a:spcAft>
            </a:pPr>
            <a:r>
              <a:rPr lang="bg-BG" dirty="0"/>
              <a:t>Наличие на </a:t>
            </a:r>
            <a:r>
              <a:rPr lang="en-US" dirty="0"/>
              <a:t>фасилитатор</a:t>
            </a:r>
            <a:r>
              <a:rPr lang="bg-BG" dirty="0"/>
              <a:t>. Той умее  да води </a:t>
            </a:r>
            <a:r>
              <a:rPr lang="en-US" dirty="0"/>
              <a:t>процес</a:t>
            </a:r>
            <a:r>
              <a:rPr lang="bg-BG" dirty="0"/>
              <a:t>а</a:t>
            </a:r>
            <a:r>
              <a:rPr lang="en-US" dirty="0"/>
              <a:t> на участие, </a:t>
            </a:r>
            <a:r>
              <a:rPr lang="bg-BG" dirty="0"/>
              <a:t> да </a:t>
            </a:r>
            <a:r>
              <a:rPr lang="en-US" dirty="0"/>
              <a:t>избере подходящите методи и да общува по подходящ начин с аудиторията. 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 startAt="3"/>
            </a:pPr>
            <a:r>
              <a:rPr lang="en-US" sz="2000" b="1" dirty="0"/>
              <a:t>Метод, дейности, инструменти и материали</a:t>
            </a:r>
            <a:endParaRPr lang="bg-BG" dirty="0"/>
          </a:p>
          <a:p>
            <a:pPr marL="360000">
              <a:spcAft>
                <a:spcPts val="600"/>
              </a:spcAft>
            </a:pPr>
            <a:r>
              <a:rPr lang="en-US" dirty="0"/>
              <a:t>Изборът на подходящ метод със съответните дейности, инструменти и материали е от решаващо значение, за да се получат желаните резултати.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41992" y="0"/>
            <a:ext cx="2350008" cy="2535936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D5F7A9EB-63E4-E91B-2611-C137FAF97B75}"/>
              </a:ext>
            </a:extLst>
          </p:cNvPr>
          <p:cNvGrpSpPr/>
          <p:nvPr/>
        </p:nvGrpSpPr>
        <p:grpSpPr>
          <a:xfrm>
            <a:off x="-1" y="928116"/>
            <a:ext cx="1127206" cy="4980986"/>
            <a:chOff x="0" y="430599"/>
            <a:chExt cx="816864" cy="4980986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4C735A79-6C72-476D-4C14-358A2A0A60B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430599"/>
              <a:ext cx="816864" cy="1155192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11EB8A2-7ACC-C4A3-EDC4-3E2801D9F0F0}"/>
                </a:ext>
              </a:extLst>
            </p:cNvPr>
            <p:cNvSpPr/>
            <p:nvPr/>
          </p:nvSpPr>
          <p:spPr>
            <a:xfrm>
              <a:off x="0" y="1585791"/>
              <a:ext cx="816864" cy="3825794"/>
            </a:xfrm>
            <a:prstGeom prst="rect">
              <a:avLst/>
            </a:prstGeom>
            <a:solidFill>
              <a:srgbClr val="3071AB"/>
            </a:solidFill>
          </p:spPr>
          <p:txBody>
            <a:bodyPr lIns="0" tIns="0" rIns="0" bIns="0">
              <a:noAutofit/>
            </a:bodyPr>
            <a:lstStyle/>
            <a:p>
              <a:pPr marL="144000" indent="0"/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В 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pdf </a:t>
              </a: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версията на Ръководството има по-подробна информация и дейности, които можете да попълвате. </a:t>
              </a:r>
            </a:p>
            <a:p>
              <a:pPr marL="144000" indent="0"/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Може да я запаметите или да я разпечатате и да създадете план за действие  на вашата компания. </a:t>
              </a:r>
              <a:endParaRPr lang="en-US" sz="1000" dirty="0">
                <a:solidFill>
                  <a:srgbClr val="FFFFFF"/>
                </a:solidFill>
                <a:latin typeface="Calibri"/>
              </a:endParaRP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AC49231E-9043-409B-CB22-4883B2A3A80F}"/>
              </a:ext>
            </a:extLst>
          </p:cNvPr>
          <p:cNvSpPr txBox="1"/>
          <p:nvPr/>
        </p:nvSpPr>
        <p:spPr>
          <a:xfrm>
            <a:off x="977871" y="343341"/>
            <a:ext cx="905645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4000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Как </a:t>
            </a:r>
            <a:r>
              <a:rPr lang="bg-BG" sz="3200" b="1" dirty="0">
                <a:solidFill>
                  <a:schemeClr val="accent1">
                    <a:lumMod val="75000"/>
                  </a:schemeClr>
                </a:solidFill>
              </a:rPr>
              <a:t>да 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организира</a:t>
            </a:r>
            <a:r>
              <a:rPr lang="bg-BG" sz="3200" b="1" dirty="0">
                <a:solidFill>
                  <a:schemeClr val="accent1">
                    <a:lumMod val="75000"/>
                  </a:schemeClr>
                </a:solidFill>
              </a:rPr>
              <a:t>ме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bg-BG" sz="3200" b="1" dirty="0">
                <a:solidFill>
                  <a:schemeClr val="accent1">
                    <a:lumMod val="75000"/>
                  </a:schemeClr>
                </a:solidFill>
              </a:rPr>
              <a:t>участието на гражданите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?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76765E6-88D1-AD11-DC99-7E9E0F5F0BEB}"/>
              </a:ext>
            </a:extLst>
          </p:cNvPr>
          <p:cNvSpPr/>
          <p:nvPr/>
        </p:nvSpPr>
        <p:spPr>
          <a:xfrm>
            <a:off x="9832848" y="2503770"/>
            <a:ext cx="2346960" cy="3627120"/>
          </a:xfrm>
          <a:prstGeom prst="rect">
            <a:avLst/>
          </a:prstGeom>
          <a:solidFill>
            <a:srgbClr val="3071AB"/>
          </a:solidFill>
        </p:spPr>
        <p:txBody>
          <a:bodyPr lIns="0" tIns="0" rIns="0" bIns="0">
            <a:noAutofit/>
          </a:bodyPr>
          <a:lstStyle/>
          <a:p>
            <a:pPr marL="144000">
              <a:spcBef>
                <a:spcPts val="1540"/>
              </a:spcBef>
              <a:spcAft>
                <a:spcPts val="910"/>
              </a:spcAft>
            </a:pP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ВИЗИЯ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1.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Увод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2.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ЗАЩО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Отговорни иновации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3.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КАКВО: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Обществена ангажираност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4 .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Фасилитиране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5.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КОИ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Методи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6.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КОЙ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Набиране на граждани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7.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КОГА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График 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Планиране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8.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КЪДЕ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Локация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/>
            </a:r>
            <a:br>
              <a:rPr lang="bg-BG" sz="1200" b="1" u="sng" dirty="0">
                <a:solidFill>
                  <a:srgbClr val="FFFFFF"/>
                </a:solidFill>
                <a:latin typeface="Calibri"/>
              </a:rPr>
            </a:b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Пространство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60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9.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Изпълнение</a:t>
            </a:r>
          </a:p>
          <a:p>
            <a:pPr marL="144000"/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МИСИЯ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353445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928116"/>
            <a:ext cx="816864" cy="4980986"/>
            <a:chOff x="0" y="430599"/>
            <a:chExt cx="816864" cy="4980986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430599"/>
              <a:ext cx="816864" cy="1155192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0" y="1585791"/>
              <a:ext cx="816864" cy="3825794"/>
            </a:xfrm>
            <a:prstGeom prst="rect">
              <a:avLst/>
            </a:prstGeom>
            <a:solidFill>
              <a:srgbClr val="3071AB"/>
            </a:solidFill>
          </p:spPr>
          <p:txBody>
            <a:bodyPr lIns="0" tIns="0" rIns="0" bIns="0">
              <a:noAutofit/>
            </a:bodyPr>
            <a:lstStyle/>
            <a:p>
              <a:pPr marL="144000" indent="0"/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В 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pdf </a:t>
              </a: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версията 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/>
              </a:r>
              <a:br>
                <a:rPr lang="en-US" sz="1000" dirty="0">
                  <a:solidFill>
                    <a:srgbClr val="FFFFFF"/>
                  </a:solidFill>
                  <a:latin typeface="Calibri"/>
                </a:rPr>
              </a:b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на Ръковод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-</a:t>
              </a: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ството има по-подробна информа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-</a:t>
              </a: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ция и дейности, които можете да попълвате. Може да я запамети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-</a:t>
              </a:r>
              <a:br>
                <a:rPr lang="en-US" sz="1000" dirty="0">
                  <a:solidFill>
                    <a:srgbClr val="FFFFFF"/>
                  </a:solidFill>
                  <a:latin typeface="Calibri"/>
                </a:rPr>
              </a:b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те или да 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/>
              </a:r>
              <a:br>
                <a:rPr lang="en-US" sz="1000" dirty="0">
                  <a:solidFill>
                    <a:srgbClr val="FFFFFF"/>
                  </a:solidFill>
                  <a:latin typeface="Calibri"/>
                </a:rPr>
              </a:b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я разпеча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-</a:t>
              </a: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тате и да създадете план за действие 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/>
              </a:r>
              <a:br>
                <a:rPr lang="en-US" sz="1000" dirty="0">
                  <a:solidFill>
                    <a:srgbClr val="FFFFFF"/>
                  </a:solidFill>
                  <a:latin typeface="Calibri"/>
                </a:rPr>
              </a:b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на вашата компания. </a:t>
              </a:r>
              <a:endParaRPr lang="en-US" sz="1000" dirty="0">
                <a:solidFill>
                  <a:srgbClr val="FFFFFF"/>
                </a:solidFill>
                <a:latin typeface="Calibri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6740560" y="8074512"/>
            <a:ext cx="7811955" cy="43153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832848" y="6434051"/>
            <a:ext cx="2359152" cy="310878"/>
          </a:xfrm>
          <a:prstGeom prst="rect">
            <a:avLst/>
          </a:prstGeom>
          <a:solidFill>
            <a:srgbClr val="3071AB"/>
          </a:solidFill>
        </p:spPr>
        <p:txBody>
          <a:bodyPr wrap="none" lIns="0" tIns="0" rIns="0" bIns="0">
            <a:noAutofit/>
          </a:bodyPr>
          <a:lstStyle/>
          <a:p>
            <a:pPr marL="1780100" indent="0"/>
            <a:r>
              <a:rPr lang="bg-BG" sz="1800" dirty="0">
                <a:solidFill>
                  <a:srgbClr val="FFFFFF"/>
                </a:solidFill>
                <a:latin typeface="Calibri"/>
              </a:rPr>
              <a:t>      8</a:t>
            </a:r>
            <a:endParaRPr lang="en-US" sz="18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845040" y="2535936"/>
            <a:ext cx="2346960" cy="3627120"/>
          </a:xfrm>
          <a:prstGeom prst="rect">
            <a:avLst/>
          </a:prstGeom>
          <a:solidFill>
            <a:srgbClr val="3071AB"/>
          </a:solidFill>
        </p:spPr>
        <p:txBody>
          <a:bodyPr lIns="0" tIns="0" rIns="0" bIns="0">
            <a:noAutofit/>
          </a:bodyPr>
          <a:lstStyle/>
          <a:p>
            <a:pPr marL="144000">
              <a:spcBef>
                <a:spcPts val="1540"/>
              </a:spcBef>
              <a:spcAft>
                <a:spcPts val="910"/>
              </a:spcAft>
            </a:pP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ВИЗИЯ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1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Увод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2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ЗАЩО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Отговорни иновации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3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КАКВО: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Обществена ангажираност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4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Фасилитиране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5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КОИ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Методи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6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КОЙ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Набиране на граждани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7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КОГА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График 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Планиране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8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КЪДЕ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Локация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/>
            </a:r>
            <a:br>
              <a:rPr lang="bg-BG" sz="1200" b="1" u="sng" dirty="0">
                <a:solidFill>
                  <a:srgbClr val="FFFFFF"/>
                </a:solidFill>
                <a:latin typeface="Calibri"/>
              </a:rPr>
            </a:b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Пространство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60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9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Изпълнение</a:t>
            </a:r>
          </a:p>
          <a:p>
            <a:pPr marL="144000"/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МИСИЯ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41992" y="0"/>
            <a:ext cx="2350008" cy="2535936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EBB0B1D6-98D2-9A9B-C10B-A7B9D5898C0E}"/>
              </a:ext>
            </a:extLst>
          </p:cNvPr>
          <p:cNvGrpSpPr/>
          <p:nvPr/>
        </p:nvGrpSpPr>
        <p:grpSpPr>
          <a:xfrm>
            <a:off x="-1" y="928116"/>
            <a:ext cx="1127206" cy="4980986"/>
            <a:chOff x="0" y="430599"/>
            <a:chExt cx="816864" cy="4980986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F22559D2-FD44-8824-151C-13DDD35D3C5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430599"/>
              <a:ext cx="816864" cy="1155192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072B832-5E96-7072-ECCF-F2BB509808F2}"/>
                </a:ext>
              </a:extLst>
            </p:cNvPr>
            <p:cNvSpPr/>
            <p:nvPr/>
          </p:nvSpPr>
          <p:spPr>
            <a:xfrm>
              <a:off x="0" y="1585791"/>
              <a:ext cx="816864" cy="3825794"/>
            </a:xfrm>
            <a:prstGeom prst="rect">
              <a:avLst/>
            </a:prstGeom>
            <a:solidFill>
              <a:srgbClr val="3071AB"/>
            </a:solidFill>
          </p:spPr>
          <p:txBody>
            <a:bodyPr lIns="0" tIns="0" rIns="0" bIns="0">
              <a:noAutofit/>
            </a:bodyPr>
            <a:lstStyle/>
            <a:p>
              <a:pPr marL="144000" indent="0"/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В 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pdf </a:t>
              </a: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версията на Ръководството има по-подробна информация и дейности, които можете да попълвате. </a:t>
              </a:r>
            </a:p>
            <a:p>
              <a:pPr marL="144000" indent="0"/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Може да я запаметите или да я разпечатате и да създадете план за действие  на вашата компания. </a:t>
              </a:r>
              <a:endParaRPr lang="en-US" sz="1000" dirty="0">
                <a:solidFill>
                  <a:srgbClr val="FFFFFF"/>
                </a:solidFill>
                <a:latin typeface="Calibri"/>
              </a:endParaRP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A6FD6400-BC60-7353-7526-F8FD04C52D7D}"/>
              </a:ext>
            </a:extLst>
          </p:cNvPr>
          <p:cNvSpPr txBox="1"/>
          <p:nvPr/>
        </p:nvSpPr>
        <p:spPr>
          <a:xfrm>
            <a:off x="977871" y="343341"/>
            <a:ext cx="905645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4000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Как</a:t>
            </a:r>
            <a:r>
              <a:rPr lang="bg-BG" sz="3200" b="1" dirty="0">
                <a:solidFill>
                  <a:schemeClr val="accent1">
                    <a:lumMod val="75000"/>
                  </a:schemeClr>
                </a:solidFill>
              </a:rPr>
              <a:t>во ни е необходимо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? </a:t>
            </a:r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679161F7-156A-D594-7B54-87568FE1B86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75658584"/>
              </p:ext>
            </p:extLst>
          </p:nvPr>
        </p:nvGraphicFramePr>
        <p:xfrm>
          <a:off x="1419075" y="116654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56F5F534-D215-B349-0CC8-7CB0AD64C4FC}"/>
              </a:ext>
            </a:extLst>
          </p:cNvPr>
          <p:cNvSpPr/>
          <p:nvPr/>
        </p:nvSpPr>
        <p:spPr>
          <a:xfrm>
            <a:off x="9832848" y="2503770"/>
            <a:ext cx="2346960" cy="3627120"/>
          </a:xfrm>
          <a:prstGeom prst="rect">
            <a:avLst/>
          </a:prstGeom>
          <a:solidFill>
            <a:srgbClr val="3071AB"/>
          </a:solidFill>
        </p:spPr>
        <p:txBody>
          <a:bodyPr lIns="0" tIns="0" rIns="0" bIns="0">
            <a:noAutofit/>
          </a:bodyPr>
          <a:lstStyle/>
          <a:p>
            <a:pPr marL="144000">
              <a:spcBef>
                <a:spcPts val="1540"/>
              </a:spcBef>
              <a:spcAft>
                <a:spcPts val="910"/>
              </a:spcAft>
            </a:pP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ВИЗИЯ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1.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Увод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2.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ЗАЩО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Отговорни иновации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3.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КАКВО: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Обществена ангажираност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4 .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Фасилитиране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5.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КОИ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Методи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6.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КОЙ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Набиране на граждани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7.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КОГА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График 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Планиране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8.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КЪДЕ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Локация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/>
            </a:r>
            <a:br>
              <a:rPr lang="bg-BG" sz="1200" b="1" u="sng" dirty="0">
                <a:solidFill>
                  <a:srgbClr val="FFFFFF"/>
                </a:solidFill>
                <a:latin typeface="Calibri"/>
              </a:rPr>
            </a:b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Пространство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60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9.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Изпълнение</a:t>
            </a:r>
          </a:p>
          <a:p>
            <a:pPr marL="144000"/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МИСИЯ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462939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928116"/>
            <a:ext cx="816864" cy="4980986"/>
            <a:chOff x="0" y="430599"/>
            <a:chExt cx="816864" cy="4980986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430599"/>
              <a:ext cx="816864" cy="1155192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0" y="1585791"/>
              <a:ext cx="816864" cy="3825794"/>
            </a:xfrm>
            <a:prstGeom prst="rect">
              <a:avLst/>
            </a:prstGeom>
            <a:solidFill>
              <a:srgbClr val="3071AB"/>
            </a:solidFill>
          </p:spPr>
          <p:txBody>
            <a:bodyPr lIns="0" tIns="0" rIns="0" bIns="0">
              <a:noAutofit/>
            </a:bodyPr>
            <a:lstStyle/>
            <a:p>
              <a:pPr marL="144000" indent="0"/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В 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pdf </a:t>
              </a: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версията 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/>
              </a:r>
              <a:br>
                <a:rPr lang="en-US" sz="1000" dirty="0">
                  <a:solidFill>
                    <a:srgbClr val="FFFFFF"/>
                  </a:solidFill>
                  <a:latin typeface="Calibri"/>
                </a:rPr>
              </a:b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на Ръковод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-</a:t>
              </a: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ството има по-подробна информа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-</a:t>
              </a: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ция и дейности, които можете да попълвате. Може да я запамети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-</a:t>
              </a:r>
              <a:br>
                <a:rPr lang="en-US" sz="1000" dirty="0">
                  <a:solidFill>
                    <a:srgbClr val="FFFFFF"/>
                  </a:solidFill>
                  <a:latin typeface="Calibri"/>
                </a:rPr>
              </a:b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те или да 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/>
              </a:r>
              <a:br>
                <a:rPr lang="en-US" sz="1000" dirty="0">
                  <a:solidFill>
                    <a:srgbClr val="FFFFFF"/>
                  </a:solidFill>
                  <a:latin typeface="Calibri"/>
                </a:rPr>
              </a:b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я разпеча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-</a:t>
              </a: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тате и да създадете план за действие 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/>
              </a:r>
              <a:br>
                <a:rPr lang="en-US" sz="1000" dirty="0">
                  <a:solidFill>
                    <a:srgbClr val="FFFFFF"/>
                  </a:solidFill>
                  <a:latin typeface="Calibri"/>
                </a:rPr>
              </a:b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на вашата компания. </a:t>
              </a:r>
              <a:endParaRPr lang="en-US" sz="1000" dirty="0">
                <a:solidFill>
                  <a:srgbClr val="FFFFFF"/>
                </a:solidFill>
                <a:latin typeface="Calibri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6740560" y="8074512"/>
            <a:ext cx="7811955" cy="43153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832848" y="6434051"/>
            <a:ext cx="2359152" cy="310878"/>
          </a:xfrm>
          <a:prstGeom prst="rect">
            <a:avLst/>
          </a:prstGeom>
          <a:solidFill>
            <a:srgbClr val="3071AB"/>
          </a:solidFill>
        </p:spPr>
        <p:txBody>
          <a:bodyPr wrap="none" lIns="0" tIns="0" rIns="0" bIns="0">
            <a:noAutofit/>
          </a:bodyPr>
          <a:lstStyle/>
          <a:p>
            <a:pPr marL="1780100" indent="0"/>
            <a:r>
              <a:rPr lang="bg-BG" dirty="0">
                <a:solidFill>
                  <a:srgbClr val="FFFFFF"/>
                </a:solidFill>
                <a:latin typeface="Calibri"/>
              </a:rPr>
              <a:t>    9</a:t>
            </a:r>
          </a:p>
          <a:p>
            <a:pPr marL="1780100" indent="0"/>
            <a:endParaRPr lang="en-US" sz="18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845040" y="2535936"/>
            <a:ext cx="2346960" cy="3627120"/>
          </a:xfrm>
          <a:prstGeom prst="rect">
            <a:avLst/>
          </a:prstGeom>
          <a:solidFill>
            <a:srgbClr val="3071AB"/>
          </a:solidFill>
        </p:spPr>
        <p:txBody>
          <a:bodyPr lIns="0" tIns="0" rIns="0" bIns="0">
            <a:noAutofit/>
          </a:bodyPr>
          <a:lstStyle/>
          <a:p>
            <a:pPr marL="144000">
              <a:spcBef>
                <a:spcPts val="1540"/>
              </a:spcBef>
              <a:spcAft>
                <a:spcPts val="910"/>
              </a:spcAft>
            </a:pP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ВИЗИЯ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1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Увод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2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ЗАЩО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Отговорни иновации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3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КАКВО: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Обществена ангажираност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4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Фасилитиране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5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КОИ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Методи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6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КОЙ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Набиране на граждани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7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КОГА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График 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Планиране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8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КЪДЕ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Локация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/>
            </a:r>
            <a:br>
              <a:rPr lang="bg-BG" sz="1200" b="1" u="sng" dirty="0">
                <a:solidFill>
                  <a:srgbClr val="FFFFFF"/>
                </a:solidFill>
                <a:latin typeface="Calibri"/>
              </a:rPr>
            </a:b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Пространство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60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9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Изпълнение</a:t>
            </a:r>
          </a:p>
          <a:p>
            <a:pPr marL="144000"/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МИСИЯ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41992" y="0"/>
            <a:ext cx="2350008" cy="253593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1974" y="5307973"/>
            <a:ext cx="801524" cy="1269830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EE7E7184-F247-0CC6-29B9-D83DD0478C71}"/>
              </a:ext>
            </a:extLst>
          </p:cNvPr>
          <p:cNvGrpSpPr/>
          <p:nvPr/>
        </p:nvGrpSpPr>
        <p:grpSpPr>
          <a:xfrm>
            <a:off x="-1" y="928116"/>
            <a:ext cx="1127206" cy="4980986"/>
            <a:chOff x="0" y="430599"/>
            <a:chExt cx="816864" cy="4980986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F7F73CEB-CDF6-7759-BBAF-0431E426A4C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430599"/>
              <a:ext cx="816864" cy="1155192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49AF05A-3E08-04B2-16B0-AE15090E3EDD}"/>
                </a:ext>
              </a:extLst>
            </p:cNvPr>
            <p:cNvSpPr/>
            <p:nvPr/>
          </p:nvSpPr>
          <p:spPr>
            <a:xfrm>
              <a:off x="0" y="1585791"/>
              <a:ext cx="816864" cy="3825794"/>
            </a:xfrm>
            <a:prstGeom prst="rect">
              <a:avLst/>
            </a:prstGeom>
            <a:solidFill>
              <a:srgbClr val="3071AB"/>
            </a:solidFill>
          </p:spPr>
          <p:txBody>
            <a:bodyPr lIns="0" tIns="0" rIns="0" bIns="0">
              <a:noAutofit/>
            </a:bodyPr>
            <a:lstStyle/>
            <a:p>
              <a:pPr marL="144000" indent="0"/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В </a:t>
              </a:r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pdf </a:t>
              </a:r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версията на Ръководството има по-подробна информация и дейности, които можете да попълвате. </a:t>
              </a:r>
            </a:p>
            <a:p>
              <a:pPr marL="144000" indent="0"/>
              <a:r>
                <a:rPr lang="bg-BG" sz="1000" dirty="0">
                  <a:solidFill>
                    <a:srgbClr val="FFFFFF"/>
                  </a:solidFill>
                  <a:latin typeface="Calibri"/>
                </a:rPr>
                <a:t>Може да я запаметите или да я разпечатате и да създадете план за действие  на вашата компания. </a:t>
              </a:r>
              <a:endParaRPr lang="en-US" sz="1000" dirty="0">
                <a:solidFill>
                  <a:srgbClr val="FFFFFF"/>
                </a:solidFill>
                <a:latin typeface="Calibri"/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E7602068-57E4-739D-B36E-036559DC36C3}"/>
              </a:ext>
            </a:extLst>
          </p:cNvPr>
          <p:cNvSpPr txBox="1"/>
          <p:nvPr/>
        </p:nvSpPr>
        <p:spPr>
          <a:xfrm>
            <a:off x="933855" y="281785"/>
            <a:ext cx="748897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4000"/>
            <a:r>
              <a:rPr lang="bg-BG" sz="3200" b="1" dirty="0">
                <a:solidFill>
                  <a:schemeClr val="accent1">
                    <a:lumMod val="75000"/>
                  </a:schemeClr>
                </a:solidFill>
              </a:rPr>
              <a:t>Предварителни решения, за да започне организацията на събитието: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0CD318E-F63E-33DD-7BDD-4ECE9950DCB1}"/>
              </a:ext>
            </a:extLst>
          </p:cNvPr>
          <p:cNvSpPr/>
          <p:nvPr/>
        </p:nvSpPr>
        <p:spPr>
          <a:xfrm>
            <a:off x="1307266" y="1547395"/>
            <a:ext cx="3570051" cy="51975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bg-BG" sz="2000" b="1" dirty="0"/>
              <a:t>Преди събитието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bg-BG" dirty="0"/>
              <a:t>Я</a:t>
            </a:r>
            <a:r>
              <a:rPr lang="en-US" dirty="0"/>
              <a:t>сна цел и </a:t>
            </a:r>
            <a:r>
              <a:rPr lang="bg-BG" dirty="0"/>
              <a:t>очакван </a:t>
            </a:r>
            <a:r>
              <a:rPr lang="en-US" dirty="0"/>
              <a:t>резултат за вашия семинар</a:t>
            </a:r>
            <a:endParaRPr lang="bg-BG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bg-BG" dirty="0"/>
              <a:t>Идентифициране на </a:t>
            </a:r>
            <a:r>
              <a:rPr lang="en-US" dirty="0"/>
              <a:t>участниците, които са ви необходими за тази цел</a:t>
            </a:r>
            <a:endParaRPr lang="bg-BG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bg-BG" dirty="0"/>
              <a:t>П</a:t>
            </a:r>
            <a:r>
              <a:rPr lang="en-US" dirty="0"/>
              <a:t>одходящ метод, инструменти и материали</a:t>
            </a:r>
            <a:endParaRPr lang="bg-BG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bg-BG" dirty="0"/>
              <a:t>Ангажиране на </a:t>
            </a:r>
            <a:r>
              <a:rPr lang="en-US" dirty="0"/>
              <a:t>фасилитатори в зависимост от броя на участниците</a:t>
            </a:r>
            <a:r>
              <a:rPr lang="bg-BG" dirty="0"/>
              <a:t/>
            </a:r>
            <a:br>
              <a:rPr lang="bg-BG" dirty="0"/>
            </a:br>
            <a:r>
              <a:rPr lang="bg-BG" dirty="0"/>
              <a:t>(</a:t>
            </a:r>
            <a:r>
              <a:rPr lang="en-US" dirty="0"/>
              <a:t>Добре е да има по един фасилитатор на група с до 7 участници</a:t>
            </a:r>
            <a:r>
              <a:rPr lang="bg-BG" dirty="0"/>
              <a:t>)</a:t>
            </a:r>
            <a:endParaRPr lang="en-US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bg-BG" dirty="0"/>
              <a:t>Действия осигуряващи визуализация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bg-BG" dirty="0"/>
              <a:t>Необходими спомагателни материали</a:t>
            </a:r>
            <a:endParaRPr lang="en-US" dirty="0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F16CFEE7-69DD-5AD0-7378-AF51D0F3CA8F}"/>
              </a:ext>
            </a:extLst>
          </p:cNvPr>
          <p:cNvSpPr/>
          <p:nvPr/>
        </p:nvSpPr>
        <p:spPr>
          <a:xfrm>
            <a:off x="5016607" y="1547395"/>
            <a:ext cx="2141090" cy="32976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Bef>
                <a:spcPts val="600"/>
              </a:spcBef>
            </a:pPr>
            <a:r>
              <a:rPr lang="bg-BG" sz="2000" b="1" dirty="0"/>
              <a:t>По </a:t>
            </a:r>
            <a:r>
              <a:rPr lang="en-US" sz="2000" b="1" dirty="0"/>
              <a:t>време на събитието</a:t>
            </a:r>
            <a:endParaRPr lang="en-US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US" dirty="0"/>
              <a:t>Ice breaker</a:t>
            </a:r>
            <a:endParaRPr lang="bg-BG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bg-BG" dirty="0"/>
              <a:t>Подходящ формат на дискусия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bg-BG" dirty="0"/>
              <a:t>Проактивно поведение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bg-BG" dirty="0"/>
              <a:t>Професионално затваряне на събитието </a:t>
            </a:r>
            <a:endParaRPr lang="en-US" dirty="0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E661DCC1-9CA5-88B3-4D9A-F4336CF7D159}"/>
              </a:ext>
            </a:extLst>
          </p:cNvPr>
          <p:cNvSpPr/>
          <p:nvPr/>
        </p:nvSpPr>
        <p:spPr>
          <a:xfrm>
            <a:off x="7324342" y="1547395"/>
            <a:ext cx="2443438" cy="46804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Bef>
                <a:spcPts val="600"/>
              </a:spcBef>
            </a:pPr>
            <a:r>
              <a:rPr lang="en-US" sz="2000" b="1" dirty="0"/>
              <a:t>След събитието</a:t>
            </a:r>
            <a:endParaRPr lang="bg-BG" sz="2000" b="1" dirty="0"/>
          </a:p>
          <a:p>
            <a:pPr marL="285750" lvl="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bg-BG" dirty="0"/>
              <a:t>Поддържане на контакт с </a:t>
            </a:r>
            <a:r>
              <a:rPr lang="en-US" dirty="0"/>
              <a:t>участниците</a:t>
            </a:r>
            <a:r>
              <a:rPr lang="bg-BG" dirty="0"/>
              <a:t>, предоставяне на материали и търсене на  </a:t>
            </a:r>
            <a:r>
              <a:rPr lang="en-US" dirty="0"/>
              <a:t>обратна връзка</a:t>
            </a:r>
            <a:endParaRPr lang="bg-BG" dirty="0"/>
          </a:p>
          <a:p>
            <a:pPr marL="285750" lvl="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dirty="0"/>
              <a:t>Оцен</a:t>
            </a:r>
            <a:r>
              <a:rPr lang="bg-BG" dirty="0"/>
              <a:t>ка на </a:t>
            </a:r>
            <a:r>
              <a:rPr lang="en-US" dirty="0"/>
              <a:t>събитието</a:t>
            </a:r>
            <a:endParaRPr lang="bg-BG" dirty="0"/>
          </a:p>
          <a:p>
            <a:pPr marL="285750" lvl="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dirty="0"/>
              <a:t>Анализ</a:t>
            </a:r>
            <a:r>
              <a:rPr lang="bg-BG" dirty="0"/>
              <a:t> на </a:t>
            </a:r>
            <a:r>
              <a:rPr lang="en-US" dirty="0"/>
              <a:t>резултатите и </a:t>
            </a:r>
            <a:r>
              <a:rPr lang="bg-BG" dirty="0"/>
              <a:t>евентуални последващи действия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7A43263-EB3A-FFB5-A7F5-673E1285008F}"/>
              </a:ext>
            </a:extLst>
          </p:cNvPr>
          <p:cNvSpPr/>
          <p:nvPr/>
        </p:nvSpPr>
        <p:spPr>
          <a:xfrm>
            <a:off x="9832848" y="2503770"/>
            <a:ext cx="2346960" cy="3627120"/>
          </a:xfrm>
          <a:prstGeom prst="rect">
            <a:avLst/>
          </a:prstGeom>
          <a:solidFill>
            <a:srgbClr val="3071AB"/>
          </a:solidFill>
        </p:spPr>
        <p:txBody>
          <a:bodyPr lIns="0" tIns="0" rIns="0" bIns="0">
            <a:noAutofit/>
          </a:bodyPr>
          <a:lstStyle/>
          <a:p>
            <a:pPr marL="144000">
              <a:spcBef>
                <a:spcPts val="1540"/>
              </a:spcBef>
              <a:spcAft>
                <a:spcPts val="910"/>
              </a:spcAft>
            </a:pP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ВИЗИЯ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1.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Увод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2.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ЗАЩО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Отговорни иновации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3.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КАКВО: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Обществена ангажираност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4 .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КАК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Фасилитиране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5.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КОИ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Методи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6.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КОЙ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Набиране на граждани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7.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КОГА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График 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Планиране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91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8.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КЪДЕ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: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Локация</a:t>
            </a: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 &amp;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/>
            </a:r>
            <a:br>
              <a:rPr lang="bg-BG" sz="1200" b="1" u="sng" dirty="0">
                <a:solidFill>
                  <a:srgbClr val="FFFFFF"/>
                </a:solidFill>
                <a:latin typeface="Calibri"/>
              </a:rPr>
            </a:b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Пространство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  <a:p>
            <a:pPr marL="144000">
              <a:spcAft>
                <a:spcPts val="600"/>
              </a:spcAft>
            </a:pPr>
            <a:r>
              <a:rPr lang="en-US" sz="1200" b="1" u="sng" dirty="0">
                <a:solidFill>
                  <a:srgbClr val="FFFFFF"/>
                </a:solidFill>
                <a:latin typeface="Calibri"/>
              </a:rPr>
              <a:t>9. </a:t>
            </a:r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Изпълнение</a:t>
            </a:r>
          </a:p>
          <a:p>
            <a:pPr marL="144000"/>
            <a:r>
              <a:rPr lang="bg-BG" sz="1200" b="1" u="sng" dirty="0">
                <a:solidFill>
                  <a:srgbClr val="FFFFFF"/>
                </a:solidFill>
                <a:latin typeface="Calibri"/>
              </a:rPr>
              <a:t>МИСИЯ</a:t>
            </a:r>
            <a:endParaRPr lang="en-US" sz="1200" b="1" u="sng" dirty="0">
              <a:solidFill>
                <a:srgbClr val="FFFF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719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1912</TotalTime>
  <Words>3796</Words>
  <Application>Microsoft Office PowerPoint</Application>
  <PresentationFormat>Custom</PresentationFormat>
  <Paragraphs>656</Paragraphs>
  <Slides>20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Tahoma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Agnes Mlicka</dc:creator>
  <cp:keywords/>
  <cp:lastModifiedBy>Admin</cp:lastModifiedBy>
  <cp:revision>86</cp:revision>
  <dcterms:modified xsi:type="dcterms:W3CDTF">2023-03-27T19:40:10Z</dcterms:modified>
</cp:coreProperties>
</file>